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4" r:id="rId1"/>
  </p:sldMasterIdLst>
  <p:notesMasterIdLst>
    <p:notesMasterId r:id="rId17"/>
  </p:notesMasterIdLst>
  <p:sldIdLst>
    <p:sldId id="257" r:id="rId2"/>
    <p:sldId id="259" r:id="rId3"/>
    <p:sldId id="301" r:id="rId4"/>
    <p:sldId id="302" r:id="rId5"/>
    <p:sldId id="300" r:id="rId6"/>
    <p:sldId id="303" r:id="rId7"/>
    <p:sldId id="266" r:id="rId8"/>
    <p:sldId id="286" r:id="rId9"/>
    <p:sldId id="287" r:id="rId10"/>
    <p:sldId id="288" r:id="rId11"/>
    <p:sldId id="291" r:id="rId12"/>
    <p:sldId id="292" r:id="rId13"/>
    <p:sldId id="293" r:id="rId14"/>
    <p:sldId id="295" r:id="rId15"/>
    <p:sldId id="296"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ric Herzog" initials="" lastIdx="5" clrIdx="0"/>
  <p:cmAuthor id="1" name="Jack Roberts" initials=""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F7E785"/>
    <a:srgbClr val="F7EA3B"/>
    <a:srgbClr val="CC3300"/>
    <a:srgbClr val="FFFF66"/>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21" autoAdjust="0"/>
    <p:restoredTop sz="94227" autoAdjust="0"/>
  </p:normalViewPr>
  <p:slideViewPr>
    <p:cSldViewPr>
      <p:cViewPr varScale="1">
        <p:scale>
          <a:sx n="68" d="100"/>
          <a:sy n="68" d="100"/>
        </p:scale>
        <p:origin x="960"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3738E8-B26F-4410-B864-18F0DF1B4C61}" type="datetimeFigureOut">
              <a:rPr lang="en-US" smtClean="0"/>
              <a:t>11/5/2019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64F8A1-539E-434C-897F-EF8A8D1D3403}" type="slidenum">
              <a:rPr lang="en-US" smtClean="0"/>
              <a:t>‹#›</a:t>
            </a:fld>
            <a:endParaRPr lang="en-US" dirty="0"/>
          </a:p>
        </p:txBody>
      </p:sp>
    </p:spTree>
    <p:extLst>
      <p:ext uri="{BB962C8B-B14F-4D97-AF65-F5344CB8AC3E}">
        <p14:creationId xmlns:p14="http://schemas.microsoft.com/office/powerpoint/2010/main" val="1896631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64F8A1-539E-434C-897F-EF8A8D1D3403}" type="slidenum">
              <a:rPr lang="en-US" smtClean="0"/>
              <a:t>5</a:t>
            </a:fld>
            <a:endParaRPr lang="en-US" dirty="0"/>
          </a:p>
        </p:txBody>
      </p:sp>
    </p:spTree>
    <p:extLst>
      <p:ext uri="{BB962C8B-B14F-4D97-AF65-F5344CB8AC3E}">
        <p14:creationId xmlns:p14="http://schemas.microsoft.com/office/powerpoint/2010/main" val="335785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Coordination with Minnesota Responds happens at the local level……this question may be confusing because the coalition has agreements amongst its members to share resources so……facilities could contact each other first or ask the MAC to help facilitate the discussions.</a:t>
            </a:r>
          </a:p>
        </p:txBody>
      </p:sp>
      <p:sp>
        <p:nvSpPr>
          <p:cNvPr id="4" name="Slide Number Placeholder 3"/>
          <p:cNvSpPr>
            <a:spLocks noGrp="1"/>
          </p:cNvSpPr>
          <p:nvPr>
            <p:ph type="sldNum" sz="quarter" idx="5"/>
          </p:nvPr>
        </p:nvSpPr>
        <p:spPr/>
        <p:txBody>
          <a:bodyPr/>
          <a:lstStyle/>
          <a:p>
            <a:fld id="{F564F8A1-539E-434C-897F-EF8A8D1D3403}" type="slidenum">
              <a:rPr lang="en-US" smtClean="0"/>
              <a:t>12</a:t>
            </a:fld>
            <a:endParaRPr lang="en-US" dirty="0"/>
          </a:p>
        </p:txBody>
      </p:sp>
    </p:spTree>
    <p:extLst>
      <p:ext uri="{BB962C8B-B14F-4D97-AF65-F5344CB8AC3E}">
        <p14:creationId xmlns:p14="http://schemas.microsoft.com/office/powerpoint/2010/main" val="4234348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64F8A1-539E-434C-897F-EF8A8D1D3403}" type="slidenum">
              <a:rPr lang="en-US" smtClean="0"/>
              <a:t>15</a:t>
            </a:fld>
            <a:endParaRPr lang="en-US" dirty="0"/>
          </a:p>
        </p:txBody>
      </p:sp>
    </p:spTree>
    <p:extLst>
      <p:ext uri="{BB962C8B-B14F-4D97-AF65-F5344CB8AC3E}">
        <p14:creationId xmlns:p14="http://schemas.microsoft.com/office/powerpoint/2010/main" val="41425647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3852909B-09F8-4BD5-AF55-A665955BBD60}" type="datetimeFigureOut">
              <a:rPr lang="en-US" smtClean="0"/>
              <a:t>11/5/2019</a:t>
            </a:fld>
            <a:endParaRPr lang="en-US" dirty="0"/>
          </a:p>
        </p:txBody>
      </p:sp>
      <p:sp>
        <p:nvSpPr>
          <p:cNvPr id="5" name="Footer Placeholder 4"/>
          <p:cNvSpPr>
            <a:spLocks noGrp="1"/>
          </p:cNvSpPr>
          <p:nvPr>
            <p:ph type="ftr" sz="quarter" idx="11"/>
          </p:nvPr>
        </p:nvSpPr>
        <p:spPr>
          <a:xfrm>
            <a:off x="533401" y="5936189"/>
            <a:ext cx="4021666" cy="365125"/>
          </a:xfrm>
        </p:spPr>
        <p:txBody>
          <a:bodyPr/>
          <a:lstStyle/>
          <a:p>
            <a:endParaRPr lang="en-US" dirty="0"/>
          </a:p>
        </p:txBody>
      </p:sp>
      <p:sp>
        <p:nvSpPr>
          <p:cNvPr id="6" name="Slide Number Placeholder 5"/>
          <p:cNvSpPr>
            <a:spLocks noGrp="1"/>
          </p:cNvSpPr>
          <p:nvPr>
            <p:ph type="sldNum" sz="quarter" idx="12"/>
          </p:nvPr>
        </p:nvSpPr>
        <p:spPr>
          <a:xfrm>
            <a:off x="7010399" y="2750337"/>
            <a:ext cx="1370293"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64044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5E9B1F-4A78-4DE2-B1E7-52FA32BE5580}" type="datetimeFigureOut">
              <a:rPr lang="en-US" smtClean="0"/>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11310"/>
            <a:ext cx="1149836"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1401525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5E9B1F-4A78-4DE2-B1E7-52FA32BE5580}" type="datetimeFigureOut">
              <a:rPr lang="en-US" smtClean="0"/>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11616"/>
            <a:ext cx="1149836"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494018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5E9B1F-4A78-4DE2-B1E7-52FA32BE5580}" type="datetimeFigureOut">
              <a:rPr lang="en-US" smtClean="0"/>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09926"/>
            <a:ext cx="1149836" cy="1090789"/>
          </a:xfrm>
        </p:spPr>
        <p:txBody>
          <a:bodyPr/>
          <a:lstStyle/>
          <a:p>
            <a:fld id="{6D22F896-40B5-4ADD-8801-0D06FADFA095}" type="slidenum">
              <a:rPr lang="en-US" smtClean="0"/>
              <a:pPr/>
              <a:t>‹#›</a:t>
            </a:fld>
            <a:endParaRPr lang="en-US" dirty="0"/>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99398880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5E9B1F-4A78-4DE2-B1E7-52FA32BE5580}" type="datetimeFigureOut">
              <a:rPr lang="en-US" smtClean="0"/>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09926"/>
            <a:ext cx="1149836"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1246879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5E9B1F-4A78-4DE2-B1E7-52FA32BE5580}" type="datetimeFigureOut">
              <a:rPr lang="en-US" smtClean="0"/>
              <a:t>11/5/2019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0934493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5E9B1F-4A78-4DE2-B1E7-52FA32BE5580}" type="datetimeFigureOut">
              <a:rPr lang="en-US" smtClean="0"/>
              <a:t>11/5/2019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6181036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E73522-7582-44E4-8148-7992573E1681}" type="slidenum">
              <a:rPr lang="en-US" smtClean="0"/>
              <a:pPr/>
              <a:t>‹#›</a:t>
            </a:fld>
            <a:endParaRPr lang="en-US" dirty="0"/>
          </a:p>
        </p:txBody>
      </p:sp>
    </p:spTree>
    <p:extLst>
      <p:ext uri="{BB962C8B-B14F-4D97-AF65-F5344CB8AC3E}">
        <p14:creationId xmlns:p14="http://schemas.microsoft.com/office/powerpoint/2010/main" val="12710470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endParaRPr lang="en-US" dirty="0"/>
          </a:p>
        </p:txBody>
      </p:sp>
      <p:sp>
        <p:nvSpPr>
          <p:cNvPr id="5" name="Footer Placeholder 4"/>
          <p:cNvSpPr>
            <a:spLocks noGrp="1"/>
          </p:cNvSpPr>
          <p:nvPr>
            <p:ph type="ftr" sz="quarter" idx="11"/>
          </p:nvPr>
        </p:nvSpPr>
        <p:spPr>
          <a:xfrm>
            <a:off x="510241" y="5936189"/>
            <a:ext cx="4518959" cy="365125"/>
          </a:xfrm>
        </p:spPr>
        <p:txBody>
          <a:bodyPr/>
          <a:lstStyle/>
          <a:p>
            <a:endParaRPr lang="en-US" dirty="0"/>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BEE5DFC8-02ED-4CD1-937E-4AA86D93F1BE}" type="slidenum">
              <a:rPr lang="en-US" smtClean="0"/>
              <a:pPr/>
              <a:t>‹#›</a:t>
            </a:fld>
            <a:endParaRPr lang="en-US" dirty="0"/>
          </a:p>
        </p:txBody>
      </p:sp>
    </p:spTree>
    <p:extLst>
      <p:ext uri="{BB962C8B-B14F-4D97-AF65-F5344CB8AC3E}">
        <p14:creationId xmlns:p14="http://schemas.microsoft.com/office/powerpoint/2010/main" val="1468985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DFC258-A345-495B-B5A3-EBD5539707A8}" type="slidenum">
              <a:rPr lang="en-US" smtClean="0"/>
              <a:pPr/>
              <a:t>‹#›</a:t>
            </a:fld>
            <a:endParaRPr lang="en-US" dirty="0"/>
          </a:p>
        </p:txBody>
      </p:sp>
    </p:spTree>
    <p:extLst>
      <p:ext uri="{BB962C8B-B14F-4D97-AF65-F5344CB8AC3E}">
        <p14:creationId xmlns:p14="http://schemas.microsoft.com/office/powerpoint/2010/main" val="35006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65810" y="5936188"/>
            <a:ext cx="2057400" cy="365125"/>
          </a:xfrm>
        </p:spPr>
        <p:txBody>
          <a:bodyPr/>
          <a:lstStyle/>
          <a:p>
            <a:endParaRPr lang="en-US" dirty="0"/>
          </a:p>
        </p:txBody>
      </p:sp>
      <p:sp>
        <p:nvSpPr>
          <p:cNvPr id="5" name="Footer Placeholder 4"/>
          <p:cNvSpPr>
            <a:spLocks noGrp="1"/>
          </p:cNvSpPr>
          <p:nvPr>
            <p:ph type="ftr" sz="quarter" idx="11"/>
          </p:nvPr>
        </p:nvSpPr>
        <p:spPr>
          <a:xfrm>
            <a:off x="533400" y="5936189"/>
            <a:ext cx="4834673" cy="365125"/>
          </a:xfrm>
        </p:spPr>
        <p:txBody>
          <a:bodyPr/>
          <a:lstStyle/>
          <a:p>
            <a:endParaRPr lang="en-US" dirty="0"/>
          </a:p>
        </p:txBody>
      </p:sp>
      <p:sp>
        <p:nvSpPr>
          <p:cNvPr id="6" name="Slide Number Placeholder 5"/>
          <p:cNvSpPr>
            <a:spLocks noGrp="1"/>
          </p:cNvSpPr>
          <p:nvPr>
            <p:ph type="sldNum" sz="quarter" idx="12"/>
          </p:nvPr>
        </p:nvSpPr>
        <p:spPr>
          <a:xfrm>
            <a:off x="7856438" y="2869896"/>
            <a:ext cx="1149836" cy="1090789"/>
          </a:xfrm>
        </p:spPr>
        <p:txBody>
          <a:bodyPr/>
          <a:lstStyle/>
          <a:p>
            <a:fld id="{4702A0DA-0B5A-4A4A-BC8D-9547FDEDDE46}" type="slidenum">
              <a:rPr lang="en-US" smtClean="0"/>
              <a:pPr/>
              <a:t>‹#›</a:t>
            </a:fld>
            <a:endParaRPr lang="en-US" dirty="0"/>
          </a:p>
        </p:txBody>
      </p:sp>
    </p:spTree>
    <p:extLst>
      <p:ext uri="{BB962C8B-B14F-4D97-AF65-F5344CB8AC3E}">
        <p14:creationId xmlns:p14="http://schemas.microsoft.com/office/powerpoint/2010/main" val="853626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1DCA1F-0DE2-49D4-A4A7-4CFD823D8E7D}" type="slidenum">
              <a:rPr lang="en-US" smtClean="0"/>
              <a:pPr/>
              <a:t>‹#›</a:t>
            </a:fld>
            <a:endParaRPr lang="en-US" dirty="0"/>
          </a:p>
        </p:txBody>
      </p:sp>
    </p:spTree>
    <p:extLst>
      <p:ext uri="{BB962C8B-B14F-4D97-AF65-F5344CB8AC3E}">
        <p14:creationId xmlns:p14="http://schemas.microsoft.com/office/powerpoint/2010/main" val="376950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5E9B1F-4A78-4DE2-B1E7-52FA32BE5580}" type="datetimeFigureOut">
              <a:rPr lang="en-US" smtClean="0"/>
              <a:t>11/5/2019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2773014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D11D62B-2866-4235-B22D-44BF37E5CC38}" type="slidenum">
              <a:rPr lang="en-US" smtClean="0"/>
              <a:pPr/>
              <a:t>‹#›</a:t>
            </a:fld>
            <a:endParaRPr lang="en-US" dirty="0"/>
          </a:p>
        </p:txBody>
      </p:sp>
    </p:spTree>
    <p:extLst>
      <p:ext uri="{BB962C8B-B14F-4D97-AF65-F5344CB8AC3E}">
        <p14:creationId xmlns:p14="http://schemas.microsoft.com/office/powerpoint/2010/main" val="1560965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print">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26BCA1A-B8C9-434C-9BC2-AF86E2FD70DA}" type="slidenum">
              <a:rPr lang="en-US" smtClean="0"/>
              <a:pPr/>
              <a:t>‹#›</a:t>
            </a:fld>
            <a:endParaRPr lang="en-US" dirty="0"/>
          </a:p>
        </p:txBody>
      </p:sp>
    </p:spTree>
    <p:extLst>
      <p:ext uri="{BB962C8B-B14F-4D97-AF65-F5344CB8AC3E}">
        <p14:creationId xmlns:p14="http://schemas.microsoft.com/office/powerpoint/2010/main" val="1697643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4B3109C-1715-4470-B3FB-635D63399078}" type="slidenum">
              <a:rPr lang="en-US" smtClean="0"/>
              <a:pPr/>
              <a:t>‹#›</a:t>
            </a:fld>
            <a:endParaRPr lang="en-US" dirty="0"/>
          </a:p>
        </p:txBody>
      </p:sp>
    </p:spTree>
    <p:extLst>
      <p:ext uri="{BB962C8B-B14F-4D97-AF65-F5344CB8AC3E}">
        <p14:creationId xmlns:p14="http://schemas.microsoft.com/office/powerpoint/2010/main" val="561015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41D7F11-DCA3-43B0-B4CE-86F8F73A976B}" type="slidenum">
              <a:rPr lang="en-US" smtClean="0"/>
              <a:pPr/>
              <a:t>‹#›</a:t>
            </a:fld>
            <a:endParaRPr lang="en-US" dirty="0"/>
          </a:p>
        </p:txBody>
      </p:sp>
    </p:spTree>
    <p:extLst>
      <p:ext uri="{BB962C8B-B14F-4D97-AF65-F5344CB8AC3E}">
        <p14:creationId xmlns:p14="http://schemas.microsoft.com/office/powerpoint/2010/main" val="3100875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5E9B1F-4A78-4DE2-B1E7-52FA32BE5580}" type="datetimeFigureOut">
              <a:rPr lang="en-US" smtClean="0"/>
              <a:t>11/5/2019</a:t>
            </a:fld>
            <a:endParaRPr lang="en-US" dirty="0"/>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25030510"/>
      </p:ext>
    </p:extLst>
  </p:cSld>
  <p:clrMap bg1="dk1" tx1="lt1" bg2="dk2" tx2="lt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36" r:id="rId12"/>
    <p:sldLayoutId id="2147483937" r:id="rId13"/>
    <p:sldLayoutId id="2147483938" r:id="rId14"/>
    <p:sldLayoutId id="2147483939" r:id="rId15"/>
    <p:sldLayoutId id="2147483940" r:id="rId16"/>
    <p:sldLayoutId id="2147483941"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8686" name="Rectangle 14"/>
          <p:cNvSpPr>
            <a:spLocks noGrp="1" noChangeArrowheads="1"/>
          </p:cNvSpPr>
          <p:nvPr>
            <p:ph type="ctrTitle"/>
          </p:nvPr>
        </p:nvSpPr>
        <p:spPr>
          <a:xfrm>
            <a:off x="518181" y="2644841"/>
            <a:ext cx="6100108" cy="940240"/>
          </a:xfrm>
        </p:spPr>
        <p:txBody>
          <a:bodyPr>
            <a:normAutofit/>
          </a:bodyPr>
          <a:lstStyle/>
          <a:p>
            <a:r>
              <a:rPr lang="en-US" sz="4200">
                <a:latin typeface="Georgia" pitchFamily="18" charset="0"/>
              </a:rPr>
              <a:t>Who You Gonna Call?</a:t>
            </a:r>
          </a:p>
        </p:txBody>
      </p:sp>
      <p:sp>
        <p:nvSpPr>
          <p:cNvPr id="28685" name="Rectangle 13"/>
          <p:cNvSpPr>
            <a:spLocks noGrp="1" noChangeArrowheads="1"/>
          </p:cNvSpPr>
          <p:nvPr>
            <p:ph type="subTitle" idx="1"/>
          </p:nvPr>
        </p:nvSpPr>
        <p:spPr>
          <a:xfrm>
            <a:off x="518181" y="5650118"/>
            <a:ext cx="6100108" cy="406566"/>
          </a:xfrm>
        </p:spPr>
        <p:txBody>
          <a:bodyPr>
            <a:normAutofit/>
          </a:bodyPr>
          <a:lstStyle/>
          <a:p>
            <a:r>
              <a:rPr lang="en-US" sz="1600" dirty="0">
                <a:latin typeface="Georgia" pitchFamily="18" charset="0"/>
              </a:rPr>
              <a:t>November 7, 2019</a:t>
            </a:r>
          </a:p>
        </p:txBody>
      </p:sp>
      <p:pic>
        <p:nvPicPr>
          <p:cNvPr id="3" name="Picture 2" descr="A close up of a logo&#10;&#10;Description automatically generated">
            <a:extLst>
              <a:ext uri="{FF2B5EF4-FFF2-40B4-BE49-F238E27FC236}">
                <a16:creationId xmlns:a16="http://schemas.microsoft.com/office/drawing/2014/main" id="{C3FD74CF-1FE3-4CAB-8ABC-98859BC88A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2679477"/>
            <a:ext cx="1862167" cy="1499045"/>
          </a:xfrm>
          <a:prstGeom prst="rect">
            <a:avLst/>
          </a:prstGeom>
          <a:ln>
            <a:noFill/>
          </a:ln>
          <a:effectLst>
            <a:outerShdw blurRad="76200" dist="63500" dir="5040000" algn="tl" rotWithShape="0">
              <a:srgbClr val="000000">
                <a:alpha val="41000"/>
              </a:srgb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0" name="Rectangle 20"/>
          <p:cNvSpPr>
            <a:spLocks noGrp="1" noChangeArrowheads="1"/>
          </p:cNvSpPr>
          <p:nvPr>
            <p:ph type="title"/>
          </p:nvPr>
        </p:nvSpPr>
        <p:spPr>
          <a:xfrm>
            <a:off x="685800" y="1371600"/>
            <a:ext cx="7772400" cy="1066800"/>
          </a:xfrm>
        </p:spPr>
        <p:txBody>
          <a:bodyPr>
            <a:normAutofit fontScale="90000"/>
          </a:bodyPr>
          <a:lstStyle/>
          <a:p>
            <a:br>
              <a:rPr lang="en-US" u="sng" dirty="0"/>
            </a:br>
            <a:br>
              <a:rPr lang="en-US" u="sng" dirty="0"/>
            </a:br>
            <a:r>
              <a:rPr lang="en-US" sz="2800" b="1" dirty="0"/>
              <a:t>Your clinic needs additional vaccine for your patients:</a:t>
            </a:r>
          </a:p>
        </p:txBody>
      </p:sp>
      <p:sp>
        <p:nvSpPr>
          <p:cNvPr id="40963" name="Rectangle 3"/>
          <p:cNvSpPr>
            <a:spLocks noGrp="1" noChangeArrowheads="1"/>
          </p:cNvSpPr>
          <p:nvPr>
            <p:ph sz="half" idx="1"/>
          </p:nvPr>
        </p:nvSpPr>
        <p:spPr>
          <a:xfrm>
            <a:off x="685800" y="2895600"/>
            <a:ext cx="3810000" cy="2895600"/>
          </a:xfrm>
        </p:spPr>
        <p:txBody>
          <a:bodyPr>
            <a:normAutofit/>
          </a:bodyPr>
          <a:lstStyle/>
          <a:p>
            <a:pPr marL="533400" indent="-533400">
              <a:buFontTx/>
              <a:buAutoNum type="alphaUcPeriod"/>
            </a:pPr>
            <a:r>
              <a:rPr lang="en-US" sz="2400" dirty="0"/>
              <a:t>The MDH Department Operations Center</a:t>
            </a:r>
          </a:p>
          <a:p>
            <a:pPr marL="0" indent="0">
              <a:buNone/>
            </a:pPr>
            <a:endParaRPr lang="en-US" sz="2400" dirty="0"/>
          </a:p>
          <a:p>
            <a:pPr marL="533400" indent="-533400">
              <a:buFontTx/>
              <a:buNone/>
            </a:pPr>
            <a:r>
              <a:rPr lang="en-US" sz="2400" dirty="0"/>
              <a:t>C. 	Your Local Public Health Department</a:t>
            </a:r>
          </a:p>
        </p:txBody>
      </p:sp>
      <p:sp>
        <p:nvSpPr>
          <p:cNvPr id="40964" name="Rectangle 4"/>
          <p:cNvSpPr>
            <a:spLocks noGrp="1" noChangeArrowheads="1"/>
          </p:cNvSpPr>
          <p:nvPr>
            <p:ph sz="half" idx="2"/>
          </p:nvPr>
        </p:nvSpPr>
        <p:spPr>
          <a:xfrm>
            <a:off x="4648200" y="2895600"/>
            <a:ext cx="4038600" cy="2590800"/>
          </a:xfrm>
        </p:spPr>
        <p:txBody>
          <a:bodyPr>
            <a:normAutofit/>
          </a:bodyPr>
          <a:lstStyle/>
          <a:p>
            <a:pPr marL="628650" indent="-628650">
              <a:buFontTx/>
              <a:buAutoNum type="alphaUcPeriod" startAt="2"/>
            </a:pPr>
            <a:r>
              <a:rPr lang="en-US" sz="2400" dirty="0"/>
              <a:t>Your Health MAC</a:t>
            </a:r>
          </a:p>
          <a:p>
            <a:pPr marL="628650" indent="-628650">
              <a:buFontTx/>
              <a:buNone/>
            </a:pPr>
            <a:endParaRPr lang="en-US" sz="3600" dirty="0"/>
          </a:p>
          <a:p>
            <a:pPr marL="628650" indent="-628650">
              <a:buFontTx/>
              <a:buNone/>
            </a:pPr>
            <a:r>
              <a:rPr lang="en-US" sz="2400" dirty="0"/>
              <a:t>D. 	Your Jurisdiction’s Emergency Operations Center</a:t>
            </a:r>
          </a:p>
        </p:txBody>
      </p:sp>
      <p:sp>
        <p:nvSpPr>
          <p:cNvPr id="2" name="TextBox 1"/>
          <p:cNvSpPr txBox="1"/>
          <p:nvPr/>
        </p:nvSpPr>
        <p:spPr>
          <a:xfrm>
            <a:off x="762000" y="533400"/>
            <a:ext cx="7696200" cy="615553"/>
          </a:xfrm>
          <a:prstGeom prst="rect">
            <a:avLst/>
          </a:prstGeom>
          <a:noFill/>
        </p:spPr>
        <p:txBody>
          <a:bodyPr wrap="square" rtlCol="0">
            <a:spAutoFit/>
          </a:bodyPr>
          <a:lstStyle/>
          <a:p>
            <a:pPr algn="ctr"/>
            <a:r>
              <a:rPr lang="en-US" sz="3400" dirty="0">
                <a:solidFill>
                  <a:srgbClr val="CC3300"/>
                </a:solidFill>
                <a:latin typeface="+mj-lt"/>
                <a:ea typeface="+mj-ea"/>
                <a:cs typeface="+mj-cs"/>
              </a:rPr>
              <a:t>Question 4</a:t>
            </a:r>
          </a:p>
        </p:txBody>
      </p:sp>
      <p:sp>
        <p:nvSpPr>
          <p:cNvPr id="3" name="TextBox 2">
            <a:extLst>
              <a:ext uri="{FF2B5EF4-FFF2-40B4-BE49-F238E27FC236}">
                <a16:creationId xmlns:a16="http://schemas.microsoft.com/office/drawing/2014/main" id="{DE6A0229-B751-462D-A42D-A83A37C1F42C}"/>
              </a:ext>
            </a:extLst>
          </p:cNvPr>
          <p:cNvSpPr txBox="1"/>
          <p:nvPr/>
        </p:nvSpPr>
        <p:spPr>
          <a:xfrm>
            <a:off x="762000" y="5181600"/>
            <a:ext cx="7696200" cy="369332"/>
          </a:xfrm>
          <a:prstGeom prst="rect">
            <a:avLst/>
          </a:prstGeom>
          <a:noFill/>
        </p:spPr>
        <p:txBody>
          <a:bodyPr wrap="square" rtlCol="0">
            <a:spAutoFit/>
          </a:bodyPr>
          <a:lstStyle/>
          <a:p>
            <a:r>
              <a:rPr lang="en-US" dirty="0"/>
              <a:t>ANSWER:   C – your local Public Health Department</a:t>
            </a:r>
          </a:p>
        </p:txBody>
      </p:sp>
    </p:spTree>
    <p:extLst>
      <p:ext uri="{BB962C8B-B14F-4D97-AF65-F5344CB8AC3E}">
        <p14:creationId xmlns:p14="http://schemas.microsoft.com/office/powerpoint/2010/main" val="4075653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0" name="Rectangle 20"/>
          <p:cNvSpPr>
            <a:spLocks noGrp="1" noChangeArrowheads="1"/>
          </p:cNvSpPr>
          <p:nvPr>
            <p:ph type="title"/>
          </p:nvPr>
        </p:nvSpPr>
        <p:spPr>
          <a:xfrm>
            <a:off x="685800" y="1371600"/>
            <a:ext cx="7772400" cy="1066800"/>
          </a:xfrm>
        </p:spPr>
        <p:txBody>
          <a:bodyPr>
            <a:normAutofit fontScale="90000"/>
          </a:bodyPr>
          <a:lstStyle/>
          <a:p>
            <a:br>
              <a:rPr lang="en-US" u="sng" dirty="0"/>
            </a:br>
            <a:br>
              <a:rPr lang="en-US" u="sng" dirty="0"/>
            </a:br>
            <a:r>
              <a:rPr lang="en-US" sz="2800" b="1" dirty="0"/>
              <a:t>Your Long Term Care Facility needs N-95 respirators for your staff:</a:t>
            </a:r>
          </a:p>
        </p:txBody>
      </p:sp>
      <p:sp>
        <p:nvSpPr>
          <p:cNvPr id="40963" name="Rectangle 3"/>
          <p:cNvSpPr>
            <a:spLocks noGrp="1" noChangeArrowheads="1"/>
          </p:cNvSpPr>
          <p:nvPr>
            <p:ph sz="half" idx="1"/>
          </p:nvPr>
        </p:nvSpPr>
        <p:spPr>
          <a:xfrm>
            <a:off x="685800" y="2895600"/>
            <a:ext cx="3810000" cy="2895600"/>
          </a:xfrm>
        </p:spPr>
        <p:txBody>
          <a:bodyPr>
            <a:normAutofit/>
          </a:bodyPr>
          <a:lstStyle/>
          <a:p>
            <a:pPr marL="533400" indent="-533400">
              <a:buFontTx/>
              <a:buAutoNum type="alphaUcPeriod"/>
            </a:pPr>
            <a:r>
              <a:rPr lang="en-US" sz="2400" dirty="0"/>
              <a:t>The MDH Department Operations Center</a:t>
            </a:r>
          </a:p>
          <a:p>
            <a:pPr marL="0" indent="0">
              <a:buNone/>
            </a:pPr>
            <a:endParaRPr lang="en-US" sz="2400" dirty="0"/>
          </a:p>
          <a:p>
            <a:pPr marL="533400" indent="-533400">
              <a:buFontTx/>
              <a:buNone/>
            </a:pPr>
            <a:r>
              <a:rPr lang="en-US" sz="2400" dirty="0"/>
              <a:t>C. 	Your Local Public Health Department</a:t>
            </a:r>
          </a:p>
          <a:p>
            <a:pPr marL="533400" indent="-533400">
              <a:buFontTx/>
              <a:buNone/>
            </a:pPr>
            <a:endParaRPr lang="en-US" sz="2400" dirty="0"/>
          </a:p>
        </p:txBody>
      </p:sp>
      <p:sp>
        <p:nvSpPr>
          <p:cNvPr id="40964" name="Rectangle 4"/>
          <p:cNvSpPr>
            <a:spLocks noGrp="1" noChangeArrowheads="1"/>
          </p:cNvSpPr>
          <p:nvPr>
            <p:ph sz="half" idx="2"/>
          </p:nvPr>
        </p:nvSpPr>
        <p:spPr>
          <a:xfrm>
            <a:off x="4648200" y="2895600"/>
            <a:ext cx="4038600" cy="2590800"/>
          </a:xfrm>
        </p:spPr>
        <p:txBody>
          <a:bodyPr>
            <a:normAutofit/>
          </a:bodyPr>
          <a:lstStyle/>
          <a:p>
            <a:pPr marL="628650" indent="-628650">
              <a:buFontTx/>
              <a:buAutoNum type="alphaUcPeriod" startAt="2"/>
            </a:pPr>
            <a:r>
              <a:rPr lang="en-US" sz="2400" dirty="0"/>
              <a:t>Your Health MAC</a:t>
            </a:r>
          </a:p>
          <a:p>
            <a:pPr marL="628650" indent="-628650">
              <a:buFontTx/>
              <a:buNone/>
            </a:pPr>
            <a:endParaRPr lang="en-US" sz="3600" dirty="0"/>
          </a:p>
          <a:p>
            <a:pPr marL="628650" indent="-628650">
              <a:buFontTx/>
              <a:buNone/>
            </a:pPr>
            <a:r>
              <a:rPr lang="en-US" sz="2400" dirty="0"/>
              <a:t>D. 	Your Jurisdiction’s Emergency Operations Center</a:t>
            </a:r>
          </a:p>
        </p:txBody>
      </p:sp>
      <p:sp>
        <p:nvSpPr>
          <p:cNvPr id="2" name="TextBox 1"/>
          <p:cNvSpPr txBox="1"/>
          <p:nvPr/>
        </p:nvSpPr>
        <p:spPr>
          <a:xfrm>
            <a:off x="762000" y="533400"/>
            <a:ext cx="7696200" cy="615553"/>
          </a:xfrm>
          <a:prstGeom prst="rect">
            <a:avLst/>
          </a:prstGeom>
          <a:noFill/>
        </p:spPr>
        <p:txBody>
          <a:bodyPr wrap="square" rtlCol="0">
            <a:spAutoFit/>
          </a:bodyPr>
          <a:lstStyle/>
          <a:p>
            <a:pPr algn="ctr"/>
            <a:r>
              <a:rPr lang="en-US" sz="3400" dirty="0">
                <a:solidFill>
                  <a:srgbClr val="CC3300"/>
                </a:solidFill>
                <a:latin typeface="+mj-lt"/>
                <a:ea typeface="+mj-ea"/>
                <a:cs typeface="+mj-cs"/>
              </a:rPr>
              <a:t>Question 5</a:t>
            </a:r>
          </a:p>
        </p:txBody>
      </p:sp>
      <p:sp>
        <p:nvSpPr>
          <p:cNvPr id="6" name="TextBox 5">
            <a:extLst>
              <a:ext uri="{FF2B5EF4-FFF2-40B4-BE49-F238E27FC236}">
                <a16:creationId xmlns:a16="http://schemas.microsoft.com/office/drawing/2014/main" id="{07ADAE32-C323-41F6-8D88-7261B71F3ECA}"/>
              </a:ext>
            </a:extLst>
          </p:cNvPr>
          <p:cNvSpPr txBox="1"/>
          <p:nvPr/>
        </p:nvSpPr>
        <p:spPr>
          <a:xfrm>
            <a:off x="533400" y="5334000"/>
            <a:ext cx="7924800" cy="369332"/>
          </a:xfrm>
          <a:prstGeom prst="rect">
            <a:avLst/>
          </a:prstGeom>
          <a:noFill/>
        </p:spPr>
        <p:txBody>
          <a:bodyPr wrap="square" rtlCol="0">
            <a:spAutoFit/>
          </a:bodyPr>
          <a:lstStyle/>
          <a:p>
            <a:r>
              <a:rPr lang="en-US" dirty="0"/>
              <a:t>ANSWER:   B – your Health MAC or the RHPC if the MAC is not open</a:t>
            </a:r>
          </a:p>
        </p:txBody>
      </p:sp>
    </p:spTree>
    <p:extLst>
      <p:ext uri="{BB962C8B-B14F-4D97-AF65-F5344CB8AC3E}">
        <p14:creationId xmlns:p14="http://schemas.microsoft.com/office/powerpoint/2010/main" val="2860910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0" name="Rectangle 20"/>
          <p:cNvSpPr>
            <a:spLocks noGrp="1" noChangeArrowheads="1"/>
          </p:cNvSpPr>
          <p:nvPr>
            <p:ph type="title"/>
          </p:nvPr>
        </p:nvSpPr>
        <p:spPr>
          <a:xfrm>
            <a:off x="685800" y="1371600"/>
            <a:ext cx="7772400" cy="1066800"/>
          </a:xfrm>
        </p:spPr>
        <p:txBody>
          <a:bodyPr>
            <a:normAutofit fontScale="90000"/>
          </a:bodyPr>
          <a:lstStyle/>
          <a:p>
            <a:br>
              <a:rPr lang="en-US" u="sng" dirty="0"/>
            </a:br>
            <a:br>
              <a:rPr lang="en-US" u="sng" dirty="0"/>
            </a:br>
            <a:r>
              <a:rPr lang="en-US" sz="2800" b="1" dirty="0"/>
              <a:t>Your Facility needs additional RNs to fill your expanded schedule:</a:t>
            </a:r>
          </a:p>
        </p:txBody>
      </p:sp>
      <p:sp>
        <p:nvSpPr>
          <p:cNvPr id="40963" name="Rectangle 3"/>
          <p:cNvSpPr>
            <a:spLocks noGrp="1" noChangeArrowheads="1"/>
          </p:cNvSpPr>
          <p:nvPr>
            <p:ph sz="half" idx="1"/>
          </p:nvPr>
        </p:nvSpPr>
        <p:spPr>
          <a:xfrm>
            <a:off x="685800" y="2895600"/>
            <a:ext cx="3810000" cy="2895600"/>
          </a:xfrm>
        </p:spPr>
        <p:txBody>
          <a:bodyPr>
            <a:normAutofit/>
          </a:bodyPr>
          <a:lstStyle/>
          <a:p>
            <a:pPr marL="533400" indent="-533400">
              <a:buFontTx/>
              <a:buAutoNum type="alphaUcPeriod"/>
            </a:pPr>
            <a:r>
              <a:rPr lang="en-US" sz="2400" dirty="0"/>
              <a:t>The MDH Department Operations Center</a:t>
            </a:r>
          </a:p>
          <a:p>
            <a:pPr marL="0" indent="0">
              <a:buNone/>
            </a:pPr>
            <a:endParaRPr lang="en-US" sz="2400" dirty="0"/>
          </a:p>
          <a:p>
            <a:pPr marL="533400" indent="-533400">
              <a:buFontTx/>
              <a:buNone/>
            </a:pPr>
            <a:r>
              <a:rPr lang="en-US" sz="2400" dirty="0"/>
              <a:t>C. 	Your Local Public Health Department</a:t>
            </a:r>
          </a:p>
        </p:txBody>
      </p:sp>
      <p:sp>
        <p:nvSpPr>
          <p:cNvPr id="40964" name="Rectangle 4"/>
          <p:cNvSpPr>
            <a:spLocks noGrp="1" noChangeArrowheads="1"/>
          </p:cNvSpPr>
          <p:nvPr>
            <p:ph sz="half" idx="2"/>
          </p:nvPr>
        </p:nvSpPr>
        <p:spPr>
          <a:xfrm>
            <a:off x="4648200" y="2895600"/>
            <a:ext cx="4038600" cy="2590800"/>
          </a:xfrm>
        </p:spPr>
        <p:txBody>
          <a:bodyPr>
            <a:normAutofit/>
          </a:bodyPr>
          <a:lstStyle/>
          <a:p>
            <a:pPr marL="628650" indent="-628650">
              <a:buFontTx/>
              <a:buAutoNum type="alphaUcPeriod" startAt="2"/>
            </a:pPr>
            <a:r>
              <a:rPr lang="en-US" sz="2400" dirty="0"/>
              <a:t>Your Health MAC</a:t>
            </a:r>
          </a:p>
          <a:p>
            <a:pPr marL="628650" indent="-628650">
              <a:buFontTx/>
              <a:buNone/>
            </a:pPr>
            <a:endParaRPr lang="en-US" sz="3600" dirty="0"/>
          </a:p>
          <a:p>
            <a:pPr marL="628650" indent="-628650">
              <a:buFontTx/>
              <a:buNone/>
            </a:pPr>
            <a:r>
              <a:rPr lang="en-US" sz="2400" dirty="0"/>
              <a:t>D. 	Your Jurisdiction’s Emergency Operations Center</a:t>
            </a:r>
          </a:p>
        </p:txBody>
      </p:sp>
      <p:sp>
        <p:nvSpPr>
          <p:cNvPr id="2" name="TextBox 1"/>
          <p:cNvSpPr txBox="1"/>
          <p:nvPr/>
        </p:nvSpPr>
        <p:spPr>
          <a:xfrm>
            <a:off x="762000" y="533400"/>
            <a:ext cx="7696200" cy="615553"/>
          </a:xfrm>
          <a:prstGeom prst="rect">
            <a:avLst/>
          </a:prstGeom>
          <a:noFill/>
        </p:spPr>
        <p:txBody>
          <a:bodyPr wrap="square" rtlCol="0">
            <a:spAutoFit/>
          </a:bodyPr>
          <a:lstStyle/>
          <a:p>
            <a:pPr algn="ctr"/>
            <a:r>
              <a:rPr lang="en-US" sz="3400" dirty="0">
                <a:solidFill>
                  <a:srgbClr val="CC3300"/>
                </a:solidFill>
                <a:latin typeface="+mj-lt"/>
                <a:ea typeface="+mj-ea"/>
                <a:cs typeface="+mj-cs"/>
              </a:rPr>
              <a:t>Question 6</a:t>
            </a:r>
          </a:p>
        </p:txBody>
      </p:sp>
      <p:sp>
        <p:nvSpPr>
          <p:cNvPr id="6" name="TextBox 5">
            <a:extLst>
              <a:ext uri="{FF2B5EF4-FFF2-40B4-BE49-F238E27FC236}">
                <a16:creationId xmlns:a16="http://schemas.microsoft.com/office/drawing/2014/main" id="{F4EBB255-9B46-4472-8BF5-76D3B50F0ACB}"/>
              </a:ext>
            </a:extLst>
          </p:cNvPr>
          <p:cNvSpPr txBox="1"/>
          <p:nvPr/>
        </p:nvSpPr>
        <p:spPr>
          <a:xfrm>
            <a:off x="762000" y="5181600"/>
            <a:ext cx="7696200" cy="369332"/>
          </a:xfrm>
          <a:prstGeom prst="rect">
            <a:avLst/>
          </a:prstGeom>
          <a:noFill/>
        </p:spPr>
        <p:txBody>
          <a:bodyPr wrap="square" rtlCol="0">
            <a:spAutoFit/>
          </a:bodyPr>
          <a:lstStyle/>
          <a:p>
            <a:r>
              <a:rPr lang="en-US" dirty="0"/>
              <a:t>ANSWER:   C – your local Public Health Department</a:t>
            </a:r>
          </a:p>
        </p:txBody>
      </p:sp>
    </p:spTree>
    <p:extLst>
      <p:ext uri="{BB962C8B-B14F-4D97-AF65-F5344CB8AC3E}">
        <p14:creationId xmlns:p14="http://schemas.microsoft.com/office/powerpoint/2010/main" val="3796325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0" name="Rectangle 20"/>
          <p:cNvSpPr>
            <a:spLocks noGrp="1" noChangeArrowheads="1"/>
          </p:cNvSpPr>
          <p:nvPr>
            <p:ph type="title"/>
          </p:nvPr>
        </p:nvSpPr>
        <p:spPr>
          <a:xfrm>
            <a:off x="685800" y="1371600"/>
            <a:ext cx="7772400" cy="1066800"/>
          </a:xfrm>
        </p:spPr>
        <p:txBody>
          <a:bodyPr>
            <a:normAutofit fontScale="90000"/>
          </a:bodyPr>
          <a:lstStyle/>
          <a:p>
            <a:br>
              <a:rPr lang="en-US" u="sng" dirty="0"/>
            </a:br>
            <a:br>
              <a:rPr lang="en-US" u="sng" dirty="0"/>
            </a:br>
            <a:r>
              <a:rPr lang="en-US" sz="2800" b="1" dirty="0"/>
              <a:t>Your Facility needs culture swabs for lab specimens:</a:t>
            </a:r>
          </a:p>
        </p:txBody>
      </p:sp>
      <p:sp>
        <p:nvSpPr>
          <p:cNvPr id="40963" name="Rectangle 3"/>
          <p:cNvSpPr>
            <a:spLocks noGrp="1" noChangeArrowheads="1"/>
          </p:cNvSpPr>
          <p:nvPr>
            <p:ph sz="half" idx="1"/>
          </p:nvPr>
        </p:nvSpPr>
        <p:spPr>
          <a:xfrm>
            <a:off x="685800" y="2895600"/>
            <a:ext cx="3810000" cy="2895600"/>
          </a:xfrm>
        </p:spPr>
        <p:txBody>
          <a:bodyPr>
            <a:normAutofit/>
          </a:bodyPr>
          <a:lstStyle/>
          <a:p>
            <a:pPr marL="533400" indent="-533400">
              <a:buFontTx/>
              <a:buAutoNum type="alphaUcPeriod"/>
            </a:pPr>
            <a:r>
              <a:rPr lang="en-US" sz="2400" dirty="0"/>
              <a:t>The MDH Department Operations Center</a:t>
            </a:r>
          </a:p>
          <a:p>
            <a:pPr marL="0" indent="0">
              <a:buNone/>
            </a:pPr>
            <a:endParaRPr lang="en-US" sz="2400" dirty="0"/>
          </a:p>
          <a:p>
            <a:pPr marL="533400" indent="-533400">
              <a:buFontTx/>
              <a:buNone/>
            </a:pPr>
            <a:r>
              <a:rPr lang="en-US" sz="2400" dirty="0"/>
              <a:t>C. 	Your Local Public Health Department</a:t>
            </a:r>
          </a:p>
        </p:txBody>
      </p:sp>
      <p:sp>
        <p:nvSpPr>
          <p:cNvPr id="40964" name="Rectangle 4"/>
          <p:cNvSpPr>
            <a:spLocks noGrp="1" noChangeArrowheads="1"/>
          </p:cNvSpPr>
          <p:nvPr>
            <p:ph sz="half" idx="2"/>
          </p:nvPr>
        </p:nvSpPr>
        <p:spPr>
          <a:xfrm>
            <a:off x="4648200" y="2895600"/>
            <a:ext cx="4038600" cy="2590800"/>
          </a:xfrm>
        </p:spPr>
        <p:txBody>
          <a:bodyPr>
            <a:normAutofit/>
          </a:bodyPr>
          <a:lstStyle/>
          <a:p>
            <a:pPr marL="628650" indent="-628650">
              <a:buFontTx/>
              <a:buAutoNum type="alphaUcPeriod" startAt="2"/>
            </a:pPr>
            <a:r>
              <a:rPr lang="en-US" sz="2400" dirty="0"/>
              <a:t>Your Health MAC</a:t>
            </a:r>
          </a:p>
          <a:p>
            <a:pPr marL="628650" indent="-628650">
              <a:buFontTx/>
              <a:buNone/>
            </a:pPr>
            <a:endParaRPr lang="en-US" sz="3600" dirty="0"/>
          </a:p>
          <a:p>
            <a:pPr marL="628650" indent="-628650">
              <a:buFontTx/>
              <a:buNone/>
            </a:pPr>
            <a:r>
              <a:rPr lang="en-US" sz="2400" dirty="0"/>
              <a:t>D. 	Your Jurisdiction’s Emergency Operations Center</a:t>
            </a:r>
          </a:p>
        </p:txBody>
      </p:sp>
      <p:sp>
        <p:nvSpPr>
          <p:cNvPr id="2" name="TextBox 1"/>
          <p:cNvSpPr txBox="1"/>
          <p:nvPr/>
        </p:nvSpPr>
        <p:spPr>
          <a:xfrm>
            <a:off x="762000" y="533400"/>
            <a:ext cx="7696200" cy="615553"/>
          </a:xfrm>
          <a:prstGeom prst="rect">
            <a:avLst/>
          </a:prstGeom>
          <a:noFill/>
        </p:spPr>
        <p:txBody>
          <a:bodyPr wrap="square" rtlCol="0">
            <a:spAutoFit/>
          </a:bodyPr>
          <a:lstStyle/>
          <a:p>
            <a:pPr algn="ctr"/>
            <a:r>
              <a:rPr lang="en-US" sz="3400" dirty="0">
                <a:solidFill>
                  <a:srgbClr val="CC3300"/>
                </a:solidFill>
                <a:latin typeface="+mj-lt"/>
                <a:ea typeface="+mj-ea"/>
                <a:cs typeface="+mj-cs"/>
              </a:rPr>
              <a:t>Question 7</a:t>
            </a:r>
          </a:p>
        </p:txBody>
      </p:sp>
      <p:sp>
        <p:nvSpPr>
          <p:cNvPr id="6" name="TextBox 5">
            <a:extLst>
              <a:ext uri="{FF2B5EF4-FFF2-40B4-BE49-F238E27FC236}">
                <a16:creationId xmlns:a16="http://schemas.microsoft.com/office/drawing/2014/main" id="{3D3A6720-2FEF-40AC-85D3-8AE1C89969E8}"/>
              </a:ext>
            </a:extLst>
          </p:cNvPr>
          <p:cNvSpPr txBox="1"/>
          <p:nvPr/>
        </p:nvSpPr>
        <p:spPr>
          <a:xfrm>
            <a:off x="533400" y="5334000"/>
            <a:ext cx="7924800" cy="369332"/>
          </a:xfrm>
          <a:prstGeom prst="rect">
            <a:avLst/>
          </a:prstGeom>
          <a:noFill/>
        </p:spPr>
        <p:txBody>
          <a:bodyPr wrap="square" rtlCol="0">
            <a:spAutoFit/>
          </a:bodyPr>
          <a:lstStyle/>
          <a:p>
            <a:r>
              <a:rPr lang="en-US" dirty="0"/>
              <a:t>ANSWER:   B – your Health MAC or the RHPC if the MAC is not open</a:t>
            </a:r>
          </a:p>
        </p:txBody>
      </p:sp>
    </p:spTree>
    <p:extLst>
      <p:ext uri="{BB962C8B-B14F-4D97-AF65-F5344CB8AC3E}">
        <p14:creationId xmlns:p14="http://schemas.microsoft.com/office/powerpoint/2010/main" val="1277176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0" name="Rectangle 20"/>
          <p:cNvSpPr>
            <a:spLocks noGrp="1" noChangeArrowheads="1"/>
          </p:cNvSpPr>
          <p:nvPr>
            <p:ph type="title"/>
          </p:nvPr>
        </p:nvSpPr>
        <p:spPr>
          <a:xfrm>
            <a:off x="685800" y="1371600"/>
            <a:ext cx="7772400" cy="1066800"/>
          </a:xfrm>
        </p:spPr>
        <p:txBody>
          <a:bodyPr>
            <a:normAutofit fontScale="90000"/>
          </a:bodyPr>
          <a:lstStyle/>
          <a:p>
            <a:br>
              <a:rPr lang="en-US" u="sng" dirty="0"/>
            </a:br>
            <a:br>
              <a:rPr lang="en-US" u="sng" dirty="0"/>
            </a:br>
            <a:r>
              <a:rPr lang="en-US" sz="2800" b="1" dirty="0"/>
              <a:t>Your hospital needs transportation for several patients:</a:t>
            </a:r>
          </a:p>
        </p:txBody>
      </p:sp>
      <p:sp>
        <p:nvSpPr>
          <p:cNvPr id="40963" name="Rectangle 3"/>
          <p:cNvSpPr>
            <a:spLocks noGrp="1" noChangeArrowheads="1"/>
          </p:cNvSpPr>
          <p:nvPr>
            <p:ph sz="half" idx="1"/>
          </p:nvPr>
        </p:nvSpPr>
        <p:spPr>
          <a:xfrm>
            <a:off x="685800" y="2895600"/>
            <a:ext cx="3810000" cy="2895600"/>
          </a:xfrm>
        </p:spPr>
        <p:txBody>
          <a:bodyPr>
            <a:normAutofit/>
          </a:bodyPr>
          <a:lstStyle/>
          <a:p>
            <a:pPr marL="533400" indent="-533400">
              <a:buFontTx/>
              <a:buAutoNum type="alphaUcPeriod"/>
            </a:pPr>
            <a:r>
              <a:rPr lang="en-US" sz="2400" dirty="0"/>
              <a:t>The MDH Department Operations Center</a:t>
            </a:r>
          </a:p>
          <a:p>
            <a:pPr marL="0" indent="0">
              <a:buNone/>
            </a:pPr>
            <a:endParaRPr lang="en-US" sz="2400" dirty="0"/>
          </a:p>
          <a:p>
            <a:pPr marL="533400" indent="-533400">
              <a:buFontTx/>
              <a:buNone/>
            </a:pPr>
            <a:r>
              <a:rPr lang="en-US" sz="2400" dirty="0"/>
              <a:t>C. 	Your Local Public Health Department</a:t>
            </a:r>
          </a:p>
        </p:txBody>
      </p:sp>
      <p:sp>
        <p:nvSpPr>
          <p:cNvPr id="40964" name="Rectangle 4"/>
          <p:cNvSpPr>
            <a:spLocks noGrp="1" noChangeArrowheads="1"/>
          </p:cNvSpPr>
          <p:nvPr>
            <p:ph sz="half" idx="2"/>
          </p:nvPr>
        </p:nvSpPr>
        <p:spPr>
          <a:xfrm>
            <a:off x="4648200" y="2895600"/>
            <a:ext cx="4038600" cy="2590800"/>
          </a:xfrm>
        </p:spPr>
        <p:txBody>
          <a:bodyPr>
            <a:normAutofit/>
          </a:bodyPr>
          <a:lstStyle/>
          <a:p>
            <a:pPr marL="628650" indent="-628650">
              <a:buFontTx/>
              <a:buAutoNum type="alphaUcPeriod" startAt="2"/>
            </a:pPr>
            <a:r>
              <a:rPr lang="en-US" sz="2400" dirty="0"/>
              <a:t>Your Health MAC</a:t>
            </a:r>
          </a:p>
          <a:p>
            <a:pPr marL="628650" indent="-628650">
              <a:buFontTx/>
              <a:buNone/>
            </a:pPr>
            <a:endParaRPr lang="en-US" sz="3600" dirty="0"/>
          </a:p>
          <a:p>
            <a:pPr marL="628650" indent="-628650">
              <a:buFontTx/>
              <a:buNone/>
            </a:pPr>
            <a:r>
              <a:rPr lang="en-US" sz="2400" dirty="0"/>
              <a:t>D. 	Your Jurisdiction’s Emergency Operations Center</a:t>
            </a:r>
          </a:p>
        </p:txBody>
      </p:sp>
      <p:sp>
        <p:nvSpPr>
          <p:cNvPr id="2" name="TextBox 1"/>
          <p:cNvSpPr txBox="1"/>
          <p:nvPr/>
        </p:nvSpPr>
        <p:spPr>
          <a:xfrm>
            <a:off x="762000" y="533400"/>
            <a:ext cx="7696200" cy="615553"/>
          </a:xfrm>
          <a:prstGeom prst="rect">
            <a:avLst/>
          </a:prstGeom>
          <a:noFill/>
        </p:spPr>
        <p:txBody>
          <a:bodyPr wrap="square" rtlCol="0">
            <a:spAutoFit/>
          </a:bodyPr>
          <a:lstStyle/>
          <a:p>
            <a:pPr algn="ctr"/>
            <a:r>
              <a:rPr lang="en-US" sz="3400" dirty="0">
                <a:solidFill>
                  <a:srgbClr val="CC3300"/>
                </a:solidFill>
                <a:latin typeface="+mj-lt"/>
                <a:ea typeface="+mj-ea"/>
                <a:cs typeface="+mj-cs"/>
              </a:rPr>
              <a:t>Question 8</a:t>
            </a:r>
          </a:p>
        </p:txBody>
      </p:sp>
      <p:sp>
        <p:nvSpPr>
          <p:cNvPr id="6" name="TextBox 5">
            <a:extLst>
              <a:ext uri="{FF2B5EF4-FFF2-40B4-BE49-F238E27FC236}">
                <a16:creationId xmlns:a16="http://schemas.microsoft.com/office/drawing/2014/main" id="{06BE2A02-2D38-4ECC-8306-7ED6D19500FB}"/>
              </a:ext>
            </a:extLst>
          </p:cNvPr>
          <p:cNvSpPr txBox="1"/>
          <p:nvPr/>
        </p:nvSpPr>
        <p:spPr>
          <a:xfrm>
            <a:off x="457200" y="5105400"/>
            <a:ext cx="8229600" cy="369332"/>
          </a:xfrm>
          <a:prstGeom prst="rect">
            <a:avLst/>
          </a:prstGeom>
          <a:noFill/>
        </p:spPr>
        <p:txBody>
          <a:bodyPr wrap="square" rtlCol="0">
            <a:spAutoFit/>
          </a:bodyPr>
          <a:lstStyle/>
          <a:p>
            <a:r>
              <a:rPr lang="en-US" dirty="0"/>
              <a:t>ANSWER: D – If the EOC is not open then contact your local EM</a:t>
            </a:r>
          </a:p>
        </p:txBody>
      </p:sp>
    </p:spTree>
    <p:extLst>
      <p:ext uri="{BB962C8B-B14F-4D97-AF65-F5344CB8AC3E}">
        <p14:creationId xmlns:p14="http://schemas.microsoft.com/office/powerpoint/2010/main" val="3628481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0" name="Rectangle 20"/>
          <p:cNvSpPr>
            <a:spLocks noGrp="1" noChangeArrowheads="1"/>
          </p:cNvSpPr>
          <p:nvPr>
            <p:ph type="title"/>
          </p:nvPr>
        </p:nvSpPr>
        <p:spPr>
          <a:xfrm>
            <a:off x="685800" y="1371600"/>
            <a:ext cx="7772400" cy="1066800"/>
          </a:xfrm>
        </p:spPr>
        <p:txBody>
          <a:bodyPr>
            <a:normAutofit fontScale="90000"/>
          </a:bodyPr>
          <a:lstStyle/>
          <a:p>
            <a:br>
              <a:rPr lang="en-US" u="sng" dirty="0"/>
            </a:br>
            <a:br>
              <a:rPr lang="en-US" u="sng" dirty="0"/>
            </a:br>
            <a:r>
              <a:rPr lang="en-US" sz="2800" b="1" dirty="0"/>
              <a:t>Your facility needs liquid oxygen refill to provide patient care:</a:t>
            </a:r>
          </a:p>
        </p:txBody>
      </p:sp>
      <p:sp>
        <p:nvSpPr>
          <p:cNvPr id="40963" name="Rectangle 3"/>
          <p:cNvSpPr>
            <a:spLocks noGrp="1" noChangeArrowheads="1"/>
          </p:cNvSpPr>
          <p:nvPr>
            <p:ph sz="half" idx="1"/>
          </p:nvPr>
        </p:nvSpPr>
        <p:spPr>
          <a:xfrm>
            <a:off x="685800" y="2895600"/>
            <a:ext cx="3810000" cy="2895600"/>
          </a:xfrm>
        </p:spPr>
        <p:txBody>
          <a:bodyPr>
            <a:normAutofit/>
          </a:bodyPr>
          <a:lstStyle/>
          <a:p>
            <a:pPr marL="533400" indent="-533400">
              <a:buFontTx/>
              <a:buAutoNum type="alphaUcPeriod"/>
            </a:pPr>
            <a:r>
              <a:rPr lang="en-US" sz="2400" dirty="0"/>
              <a:t>The MDH Department Operations Center</a:t>
            </a:r>
          </a:p>
          <a:p>
            <a:pPr marL="0" indent="0">
              <a:buNone/>
            </a:pPr>
            <a:endParaRPr lang="en-US" sz="2400" dirty="0"/>
          </a:p>
          <a:p>
            <a:pPr marL="533400" indent="-533400">
              <a:buFontTx/>
              <a:buNone/>
            </a:pPr>
            <a:r>
              <a:rPr lang="en-US" sz="2400" dirty="0"/>
              <a:t>C. 	Your Local Public Health Department</a:t>
            </a:r>
          </a:p>
        </p:txBody>
      </p:sp>
      <p:sp>
        <p:nvSpPr>
          <p:cNvPr id="40964" name="Rectangle 4"/>
          <p:cNvSpPr>
            <a:spLocks noGrp="1" noChangeArrowheads="1"/>
          </p:cNvSpPr>
          <p:nvPr>
            <p:ph sz="half" idx="2"/>
          </p:nvPr>
        </p:nvSpPr>
        <p:spPr>
          <a:xfrm>
            <a:off x="4648200" y="2895600"/>
            <a:ext cx="4038600" cy="2590800"/>
          </a:xfrm>
        </p:spPr>
        <p:txBody>
          <a:bodyPr>
            <a:normAutofit/>
          </a:bodyPr>
          <a:lstStyle/>
          <a:p>
            <a:pPr marL="628650" indent="-628650">
              <a:buFontTx/>
              <a:buAutoNum type="alphaUcPeriod" startAt="2"/>
            </a:pPr>
            <a:r>
              <a:rPr lang="en-US" sz="2400" dirty="0"/>
              <a:t>Your Health MAC</a:t>
            </a:r>
          </a:p>
          <a:p>
            <a:pPr marL="628650" indent="-628650">
              <a:buFontTx/>
              <a:buNone/>
            </a:pPr>
            <a:endParaRPr lang="en-US" sz="3600" dirty="0"/>
          </a:p>
          <a:p>
            <a:pPr marL="628650" indent="-628650">
              <a:buFontTx/>
              <a:buNone/>
            </a:pPr>
            <a:r>
              <a:rPr lang="en-US" sz="2400" dirty="0"/>
              <a:t>D. 	Your Jurisdiction’s Emergency Operations Center</a:t>
            </a:r>
          </a:p>
        </p:txBody>
      </p:sp>
      <p:sp>
        <p:nvSpPr>
          <p:cNvPr id="2" name="TextBox 1"/>
          <p:cNvSpPr txBox="1"/>
          <p:nvPr/>
        </p:nvSpPr>
        <p:spPr>
          <a:xfrm>
            <a:off x="762000" y="533400"/>
            <a:ext cx="7696200" cy="615553"/>
          </a:xfrm>
          <a:prstGeom prst="rect">
            <a:avLst/>
          </a:prstGeom>
          <a:noFill/>
        </p:spPr>
        <p:txBody>
          <a:bodyPr wrap="square" rtlCol="0">
            <a:spAutoFit/>
          </a:bodyPr>
          <a:lstStyle/>
          <a:p>
            <a:pPr algn="ctr"/>
            <a:r>
              <a:rPr lang="en-US" sz="3400" dirty="0">
                <a:solidFill>
                  <a:srgbClr val="CC3300"/>
                </a:solidFill>
                <a:latin typeface="+mj-lt"/>
                <a:ea typeface="+mj-ea"/>
                <a:cs typeface="+mj-cs"/>
              </a:rPr>
              <a:t>Question 9</a:t>
            </a:r>
          </a:p>
        </p:txBody>
      </p:sp>
      <p:sp>
        <p:nvSpPr>
          <p:cNvPr id="6" name="TextBox 5">
            <a:extLst>
              <a:ext uri="{FF2B5EF4-FFF2-40B4-BE49-F238E27FC236}">
                <a16:creationId xmlns:a16="http://schemas.microsoft.com/office/drawing/2014/main" id="{C1C33050-283D-411A-8708-DEA946FE2265}"/>
              </a:ext>
            </a:extLst>
          </p:cNvPr>
          <p:cNvSpPr txBox="1"/>
          <p:nvPr/>
        </p:nvSpPr>
        <p:spPr>
          <a:xfrm>
            <a:off x="457200" y="5105400"/>
            <a:ext cx="8229600" cy="369332"/>
          </a:xfrm>
          <a:prstGeom prst="rect">
            <a:avLst/>
          </a:prstGeom>
          <a:noFill/>
        </p:spPr>
        <p:txBody>
          <a:bodyPr wrap="square" rtlCol="0">
            <a:spAutoFit/>
          </a:bodyPr>
          <a:lstStyle/>
          <a:p>
            <a:r>
              <a:rPr lang="en-US" dirty="0"/>
              <a:t>ANSWER: D – If the EOC is not open then contact your local EM</a:t>
            </a:r>
          </a:p>
        </p:txBody>
      </p:sp>
    </p:spTree>
    <p:extLst>
      <p:ext uri="{BB962C8B-B14F-4D97-AF65-F5344CB8AC3E}">
        <p14:creationId xmlns:p14="http://schemas.microsoft.com/office/powerpoint/2010/main" val="364258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7000">
              <a:schemeClr val="accent3">
                <a:lumMod val="75000"/>
              </a:schemeClr>
            </a:gs>
            <a:gs pos="100000">
              <a:schemeClr val="bg2">
                <a:shade val="100000"/>
                <a:hueMod val="100000"/>
                <a:satMod val="110000"/>
                <a:lumMod val="130000"/>
              </a:schemeClr>
            </a:gs>
            <a:gs pos="50000">
              <a:schemeClr val="bg2">
                <a:shade val="78000"/>
                <a:hueMod val="106000"/>
                <a:satMod val="120000"/>
                <a:lumMod val="79000"/>
                <a:alpha val="91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86F45-E591-44B1-8DDE-E09E5A430295}"/>
              </a:ext>
            </a:extLst>
          </p:cNvPr>
          <p:cNvSpPr>
            <a:spLocks noGrp="1"/>
          </p:cNvSpPr>
          <p:nvPr>
            <p:ph type="title"/>
          </p:nvPr>
        </p:nvSpPr>
        <p:spPr/>
        <p:txBody>
          <a:bodyPr>
            <a:normAutofit/>
          </a:bodyPr>
          <a:lstStyle/>
          <a:p>
            <a:r>
              <a:rPr lang="en-US" dirty="0"/>
              <a:t>Who to call and when to call them?</a:t>
            </a:r>
          </a:p>
        </p:txBody>
      </p:sp>
      <p:sp>
        <p:nvSpPr>
          <p:cNvPr id="3" name="Content Placeholder 2">
            <a:extLst>
              <a:ext uri="{FF2B5EF4-FFF2-40B4-BE49-F238E27FC236}">
                <a16:creationId xmlns:a16="http://schemas.microsoft.com/office/drawing/2014/main" id="{FC0DE997-C35C-4609-976C-E9FF647A1025}"/>
              </a:ext>
            </a:extLst>
          </p:cNvPr>
          <p:cNvSpPr>
            <a:spLocks noGrp="1"/>
          </p:cNvSpPr>
          <p:nvPr>
            <p:ph idx="1"/>
          </p:nvPr>
        </p:nvSpPr>
        <p:spPr/>
        <p:txBody>
          <a:bodyPr>
            <a:normAutofit fontScale="85000" lnSpcReduction="10000"/>
          </a:bodyPr>
          <a:lstStyle/>
          <a:p>
            <a:r>
              <a:rPr lang="en-US" dirty="0"/>
              <a:t>If the request for resources is during a non-emergent or event (i.e. supply shortage due to vendor or manufacturing issues) – you can contact the health care coalition (</a:t>
            </a:r>
            <a:r>
              <a:rPr lang="en-US" b="1" dirty="0"/>
              <a:t>RHPC</a:t>
            </a:r>
            <a:r>
              <a:rPr lang="en-US" dirty="0"/>
              <a:t>) OR contact your fellow regional health care members (using the regional MOU).</a:t>
            </a:r>
          </a:p>
          <a:p>
            <a:r>
              <a:rPr lang="en-US" dirty="0"/>
              <a:t>If the request for resources is a result of an event causing a localized response (power outage, water contamination, explosion, mass casualty event, tornado) it is essential that your first call for support be made to your </a:t>
            </a:r>
            <a:r>
              <a:rPr lang="en-US" b="1" dirty="0"/>
              <a:t>local emergency manager.</a:t>
            </a:r>
          </a:p>
          <a:p>
            <a:pPr lvl="1"/>
            <a:r>
              <a:rPr lang="en-US" dirty="0"/>
              <a:t>After the local emergency manager is notified you may then notify the coalition of the need.  We will communicate and work with the local emergency manager to offer assistance.</a:t>
            </a:r>
          </a:p>
        </p:txBody>
      </p:sp>
    </p:spTree>
    <p:extLst>
      <p:ext uri="{BB962C8B-B14F-4D97-AF65-F5344CB8AC3E}">
        <p14:creationId xmlns:p14="http://schemas.microsoft.com/office/powerpoint/2010/main" val="3376143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6EC75-311F-4510-BB79-5FE0E8BFCF7B}"/>
              </a:ext>
            </a:extLst>
          </p:cNvPr>
          <p:cNvSpPr>
            <a:spLocks noGrp="1"/>
          </p:cNvSpPr>
          <p:nvPr>
            <p:ph type="title"/>
          </p:nvPr>
        </p:nvSpPr>
        <p:spPr/>
        <p:txBody>
          <a:bodyPr/>
          <a:lstStyle/>
          <a:p>
            <a:r>
              <a:rPr lang="en-US" dirty="0"/>
              <a:t>Local/Regional Communications</a:t>
            </a:r>
          </a:p>
        </p:txBody>
      </p:sp>
      <p:pic>
        <p:nvPicPr>
          <p:cNvPr id="3" name="Picture 2">
            <a:extLst>
              <a:ext uri="{FF2B5EF4-FFF2-40B4-BE49-F238E27FC236}">
                <a16:creationId xmlns:a16="http://schemas.microsoft.com/office/drawing/2014/main" id="{8F6CF95C-BFAE-4CA2-A6BB-D4231F1799DC}"/>
              </a:ext>
            </a:extLst>
          </p:cNvPr>
          <p:cNvPicPr>
            <a:picLocks noChangeAspect="1"/>
          </p:cNvPicPr>
          <p:nvPr/>
        </p:nvPicPr>
        <p:blipFill>
          <a:blip r:embed="rId2"/>
          <a:stretch>
            <a:fillRect/>
          </a:stretch>
        </p:blipFill>
        <p:spPr>
          <a:xfrm>
            <a:off x="531639" y="2019300"/>
            <a:ext cx="6515100" cy="4838700"/>
          </a:xfrm>
          <a:prstGeom prst="rect">
            <a:avLst/>
          </a:prstGeom>
        </p:spPr>
      </p:pic>
      <p:cxnSp>
        <p:nvCxnSpPr>
          <p:cNvPr id="5" name="Straight Arrow Connector 4">
            <a:extLst>
              <a:ext uri="{FF2B5EF4-FFF2-40B4-BE49-F238E27FC236}">
                <a16:creationId xmlns:a16="http://schemas.microsoft.com/office/drawing/2014/main" id="{F14B55FE-8ADD-410D-A305-0FA1C9520F01}"/>
              </a:ext>
            </a:extLst>
          </p:cNvPr>
          <p:cNvCxnSpPr/>
          <p:nvPr/>
        </p:nvCxnSpPr>
        <p:spPr>
          <a:xfrm>
            <a:off x="2286000" y="3352800"/>
            <a:ext cx="533400" cy="0"/>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878113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CAF43216-230D-4305-A1C8-B62D812B5A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47675"/>
            <a:ext cx="8428482" cy="5930265"/>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77E2B240-3633-4E26-A415-E029D6E493EB}"/>
              </a:ext>
            </a:extLst>
          </p:cNvPr>
          <p:cNvPicPr>
            <a:picLocks noChangeAspect="1"/>
          </p:cNvPicPr>
          <p:nvPr/>
        </p:nvPicPr>
        <p:blipFill>
          <a:blip r:embed="rId2"/>
          <a:stretch>
            <a:fillRect/>
          </a:stretch>
        </p:blipFill>
        <p:spPr>
          <a:xfrm>
            <a:off x="1132852" y="712030"/>
            <a:ext cx="7407641" cy="5648325"/>
          </a:xfrm>
          <a:prstGeom prst="rect">
            <a:avLst/>
          </a:prstGeom>
        </p:spPr>
      </p:pic>
      <p:pic>
        <p:nvPicPr>
          <p:cNvPr id="18" name="Picture 17">
            <a:extLst>
              <a:ext uri="{FF2B5EF4-FFF2-40B4-BE49-F238E27FC236}">
                <a16:creationId xmlns:a16="http://schemas.microsoft.com/office/drawing/2014/main" id="{ABFE1D33-74D4-49A6-BE38-4E9E88ED963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7939369" y="1971234"/>
            <a:ext cx="1202248" cy="144270"/>
          </a:xfrm>
          <a:prstGeom prst="rect">
            <a:avLst/>
          </a:prstGeom>
        </p:spPr>
      </p:pic>
      <p:sp>
        <p:nvSpPr>
          <p:cNvPr id="20" name="Rectangle 19">
            <a:extLst>
              <a:ext uri="{FF2B5EF4-FFF2-40B4-BE49-F238E27FC236}">
                <a16:creationId xmlns:a16="http://schemas.microsoft.com/office/drawing/2014/main" id="{8B596859-88E8-4EB6-B800-82A454647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39370"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26981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38000"/>
              </a:schemeClr>
            </a:gs>
            <a:gs pos="50000">
              <a:schemeClr val="bg2">
                <a:shade val="100000"/>
                <a:hueMod val="100000"/>
                <a:satMod val="110000"/>
                <a:lumMod val="130000"/>
              </a:schemeClr>
            </a:gs>
            <a:gs pos="100000">
              <a:schemeClr val="bg2">
                <a:shade val="78000"/>
                <a:hueMod val="106000"/>
                <a:satMod val="120000"/>
                <a:lumMod val="7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B60A8-A615-4714-9683-654FAAC5CE80}"/>
              </a:ext>
            </a:extLst>
          </p:cNvPr>
          <p:cNvSpPr>
            <a:spLocks noGrp="1"/>
          </p:cNvSpPr>
          <p:nvPr>
            <p:ph type="title"/>
          </p:nvPr>
        </p:nvSpPr>
        <p:spPr>
          <a:xfrm>
            <a:off x="1418035" y="5410200"/>
            <a:ext cx="6100108" cy="940240"/>
          </a:xfrm>
        </p:spPr>
        <p:txBody>
          <a:bodyPr vert="horz" lIns="91440" tIns="45720" rIns="91440" bIns="45720" rtlCol="0" anchor="b">
            <a:normAutofit/>
          </a:bodyPr>
          <a:lstStyle/>
          <a:p>
            <a:pPr algn="r"/>
            <a:r>
              <a:rPr lang="en-US" sz="3900" kern="1200" dirty="0">
                <a:solidFill>
                  <a:schemeClr val="tx1"/>
                </a:solidFill>
                <a:latin typeface="+mj-lt"/>
                <a:ea typeface="+mj-ea"/>
                <a:cs typeface="+mj-cs"/>
              </a:rPr>
              <a:t>Communication pathways</a:t>
            </a:r>
          </a:p>
        </p:txBody>
      </p:sp>
      <p:pic>
        <p:nvPicPr>
          <p:cNvPr id="5" name="Picture 4">
            <a:extLst>
              <a:ext uri="{FF2B5EF4-FFF2-40B4-BE49-F238E27FC236}">
                <a16:creationId xmlns:a16="http://schemas.microsoft.com/office/drawing/2014/main" id="{D3A53B03-79C0-4515-AFB2-C282033E8144}"/>
              </a:ext>
            </a:extLst>
          </p:cNvPr>
          <p:cNvPicPr>
            <a:picLocks noChangeAspect="1"/>
          </p:cNvPicPr>
          <p:nvPr/>
        </p:nvPicPr>
        <p:blipFill>
          <a:blip r:embed="rId3"/>
          <a:stretch>
            <a:fillRect/>
          </a:stretch>
        </p:blipFill>
        <p:spPr>
          <a:xfrm>
            <a:off x="1246911" y="440577"/>
            <a:ext cx="6650178" cy="5004259"/>
          </a:xfrm>
          <a:prstGeom prst="rect">
            <a:avLst/>
          </a:prstGeom>
          <a:ln>
            <a:noFill/>
          </a:ln>
          <a:effectLst>
            <a:glow>
              <a:schemeClr val="bg1"/>
            </a:glow>
            <a:outerShdw blurRad="76200" dist="63500" dir="5040000" algn="tl" rotWithShape="0">
              <a:srgbClr val="000000">
                <a:alpha val="41000"/>
              </a:srgbClr>
            </a:outerShdw>
            <a:softEdge rad="88900"/>
          </a:effectLst>
        </p:spPr>
      </p:pic>
    </p:spTree>
    <p:extLst>
      <p:ext uri="{BB962C8B-B14F-4D97-AF65-F5344CB8AC3E}">
        <p14:creationId xmlns:p14="http://schemas.microsoft.com/office/powerpoint/2010/main" val="388577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251FD-FCD5-4F4F-9E34-5B147D7D2DE9}"/>
              </a:ext>
            </a:extLst>
          </p:cNvPr>
          <p:cNvSpPr>
            <a:spLocks noGrp="1"/>
          </p:cNvSpPr>
          <p:nvPr>
            <p:ph type="title"/>
          </p:nvPr>
        </p:nvSpPr>
        <p:spPr/>
        <p:txBody>
          <a:bodyPr/>
          <a:lstStyle/>
          <a:p>
            <a:r>
              <a:rPr lang="en-US" dirty="0"/>
              <a:t>Assumptions</a:t>
            </a:r>
          </a:p>
        </p:txBody>
      </p:sp>
      <p:sp>
        <p:nvSpPr>
          <p:cNvPr id="3" name="TextBox 2">
            <a:extLst>
              <a:ext uri="{FF2B5EF4-FFF2-40B4-BE49-F238E27FC236}">
                <a16:creationId xmlns:a16="http://schemas.microsoft.com/office/drawing/2014/main" id="{AED3864C-B984-48BE-8596-D3E42A7E8C2F}"/>
              </a:ext>
            </a:extLst>
          </p:cNvPr>
          <p:cNvSpPr txBox="1"/>
          <p:nvPr/>
        </p:nvSpPr>
        <p:spPr>
          <a:xfrm>
            <a:off x="685800" y="2286000"/>
            <a:ext cx="7162800" cy="1754326"/>
          </a:xfrm>
          <a:prstGeom prst="rect">
            <a:avLst/>
          </a:prstGeom>
          <a:noFill/>
        </p:spPr>
        <p:txBody>
          <a:bodyPr wrap="square" rtlCol="0">
            <a:spAutoFit/>
          </a:bodyPr>
          <a:lstStyle/>
          <a:p>
            <a:r>
              <a:rPr lang="en-US" dirty="0"/>
              <a:t>The following slides will present some scenarios:</a:t>
            </a:r>
          </a:p>
          <a:p>
            <a:pPr marL="285750" indent="-285750">
              <a:buFont typeface="Arial" panose="020B0604020202020204" pitchFamily="34" charset="0"/>
              <a:buChar char="•"/>
            </a:pPr>
            <a:r>
              <a:rPr lang="en-US" dirty="0"/>
              <a:t>Assume that the facility has exhausted their vendors/suppliers</a:t>
            </a:r>
          </a:p>
          <a:p>
            <a:pPr marL="285750" indent="-285750">
              <a:buFont typeface="Arial" panose="020B0604020202020204" pitchFamily="34" charset="0"/>
              <a:buChar char="•"/>
            </a:pPr>
            <a:r>
              <a:rPr lang="en-US" dirty="0"/>
              <a:t>Assume that the facility has already contacted other facilities in the region utilizing the regional MOU</a:t>
            </a:r>
          </a:p>
          <a:p>
            <a:pPr marL="285750" indent="-285750">
              <a:buFont typeface="Arial" panose="020B0604020202020204" pitchFamily="34" charset="0"/>
              <a:buChar char="•"/>
            </a:pPr>
            <a:r>
              <a:rPr lang="en-US" dirty="0"/>
              <a:t>There may be more than ONE right answer</a:t>
            </a:r>
          </a:p>
          <a:p>
            <a:pPr marL="285750" indent="-285750">
              <a:buFont typeface="Arial" panose="020B0604020202020204" pitchFamily="34" charset="0"/>
              <a:buChar char="•"/>
            </a:pPr>
            <a:r>
              <a:rPr lang="en-US" dirty="0"/>
              <a:t>This is an opportunity to discuss ‘what you would do’</a:t>
            </a:r>
          </a:p>
        </p:txBody>
      </p:sp>
    </p:spTree>
    <p:extLst>
      <p:ext uri="{BB962C8B-B14F-4D97-AF65-F5344CB8AC3E}">
        <p14:creationId xmlns:p14="http://schemas.microsoft.com/office/powerpoint/2010/main" val="260903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0" name="Rectangle 20"/>
          <p:cNvSpPr>
            <a:spLocks noGrp="1" noChangeArrowheads="1"/>
          </p:cNvSpPr>
          <p:nvPr>
            <p:ph type="title"/>
          </p:nvPr>
        </p:nvSpPr>
        <p:spPr>
          <a:xfrm>
            <a:off x="685800" y="1371600"/>
            <a:ext cx="7772400" cy="1066800"/>
          </a:xfrm>
        </p:spPr>
        <p:txBody>
          <a:bodyPr>
            <a:normAutofit fontScale="90000"/>
          </a:bodyPr>
          <a:lstStyle/>
          <a:p>
            <a:br>
              <a:rPr lang="en-US" u="sng" dirty="0"/>
            </a:br>
            <a:br>
              <a:rPr lang="en-US" u="sng" dirty="0"/>
            </a:br>
            <a:r>
              <a:rPr lang="en-US" sz="2800" b="1" dirty="0"/>
              <a:t>Your facility needs potable water to conduct business :</a:t>
            </a:r>
          </a:p>
        </p:txBody>
      </p:sp>
      <p:sp>
        <p:nvSpPr>
          <p:cNvPr id="40963" name="Rectangle 3"/>
          <p:cNvSpPr>
            <a:spLocks noGrp="1" noChangeArrowheads="1"/>
          </p:cNvSpPr>
          <p:nvPr>
            <p:ph sz="half" idx="1"/>
          </p:nvPr>
        </p:nvSpPr>
        <p:spPr>
          <a:xfrm>
            <a:off x="685800" y="2819400"/>
            <a:ext cx="3810000" cy="2895600"/>
          </a:xfrm>
        </p:spPr>
        <p:txBody>
          <a:bodyPr>
            <a:normAutofit/>
          </a:bodyPr>
          <a:lstStyle/>
          <a:p>
            <a:pPr marL="533400" indent="-533400">
              <a:buFontTx/>
              <a:buAutoNum type="alphaUcPeriod"/>
            </a:pPr>
            <a:r>
              <a:rPr lang="en-US" sz="2400" dirty="0"/>
              <a:t>The MDH Department Operations Center</a:t>
            </a:r>
          </a:p>
          <a:p>
            <a:pPr marL="0" indent="0">
              <a:buNone/>
            </a:pPr>
            <a:endParaRPr lang="en-US" sz="1800" dirty="0"/>
          </a:p>
          <a:p>
            <a:pPr marL="533400" indent="-533400">
              <a:buFontTx/>
              <a:buNone/>
            </a:pPr>
            <a:r>
              <a:rPr lang="en-US" sz="2400" dirty="0"/>
              <a:t>C. 	Your Local Public Health Department</a:t>
            </a:r>
          </a:p>
          <a:p>
            <a:pPr marL="533400" indent="-533400">
              <a:buFontTx/>
              <a:buNone/>
            </a:pPr>
            <a:endParaRPr lang="en-US" sz="2400" dirty="0"/>
          </a:p>
        </p:txBody>
      </p:sp>
      <p:sp>
        <p:nvSpPr>
          <p:cNvPr id="40964" name="Rectangle 4"/>
          <p:cNvSpPr>
            <a:spLocks noGrp="1" noChangeArrowheads="1"/>
          </p:cNvSpPr>
          <p:nvPr>
            <p:ph sz="half" idx="2"/>
          </p:nvPr>
        </p:nvSpPr>
        <p:spPr>
          <a:xfrm>
            <a:off x="4648200" y="2743200"/>
            <a:ext cx="4038600" cy="2590800"/>
          </a:xfrm>
        </p:spPr>
        <p:txBody>
          <a:bodyPr>
            <a:normAutofit/>
          </a:bodyPr>
          <a:lstStyle/>
          <a:p>
            <a:pPr marL="628650" indent="-628650">
              <a:buFontTx/>
              <a:buAutoNum type="alphaUcPeriod" startAt="2"/>
            </a:pPr>
            <a:r>
              <a:rPr lang="en-US" sz="2400" dirty="0"/>
              <a:t>Your Health MAC</a:t>
            </a:r>
          </a:p>
          <a:p>
            <a:pPr marL="628650" indent="-628650">
              <a:buFontTx/>
              <a:buNone/>
            </a:pPr>
            <a:endParaRPr lang="en-US" sz="3600" dirty="0"/>
          </a:p>
          <a:p>
            <a:pPr marL="628650" indent="-628650">
              <a:buFontTx/>
              <a:buNone/>
            </a:pPr>
            <a:r>
              <a:rPr lang="en-US" sz="2400" dirty="0"/>
              <a:t>D. 	Your Jurisdiction’s Emergency Operations Center</a:t>
            </a:r>
          </a:p>
        </p:txBody>
      </p:sp>
      <p:sp>
        <p:nvSpPr>
          <p:cNvPr id="2" name="TextBox 1"/>
          <p:cNvSpPr txBox="1"/>
          <p:nvPr/>
        </p:nvSpPr>
        <p:spPr>
          <a:xfrm>
            <a:off x="762000" y="533400"/>
            <a:ext cx="7696200" cy="1015663"/>
          </a:xfrm>
          <a:prstGeom prst="rect">
            <a:avLst/>
          </a:prstGeom>
          <a:noFill/>
        </p:spPr>
        <p:txBody>
          <a:bodyPr wrap="square" rtlCol="0">
            <a:spAutoFit/>
          </a:bodyPr>
          <a:lstStyle/>
          <a:p>
            <a:pPr algn="ctr"/>
            <a:r>
              <a:rPr lang="en-US" sz="6000" dirty="0">
                <a:solidFill>
                  <a:srgbClr val="CC3300"/>
                </a:solidFill>
                <a:latin typeface="+mj-lt"/>
                <a:ea typeface="+mj-ea"/>
                <a:cs typeface="+mj-cs"/>
              </a:rPr>
              <a:t>Question 1</a:t>
            </a:r>
          </a:p>
        </p:txBody>
      </p:sp>
      <p:sp>
        <p:nvSpPr>
          <p:cNvPr id="4" name="TextBox 3">
            <a:extLst>
              <a:ext uri="{FF2B5EF4-FFF2-40B4-BE49-F238E27FC236}">
                <a16:creationId xmlns:a16="http://schemas.microsoft.com/office/drawing/2014/main" id="{30C9F3B6-CFA3-4630-8EE9-192ACB2DDC50}"/>
              </a:ext>
            </a:extLst>
          </p:cNvPr>
          <p:cNvSpPr txBox="1"/>
          <p:nvPr/>
        </p:nvSpPr>
        <p:spPr>
          <a:xfrm>
            <a:off x="533400" y="5334000"/>
            <a:ext cx="7010400" cy="369332"/>
          </a:xfrm>
          <a:prstGeom prst="rect">
            <a:avLst/>
          </a:prstGeom>
          <a:noFill/>
        </p:spPr>
        <p:txBody>
          <a:bodyPr wrap="square" rtlCol="0">
            <a:spAutoFit/>
          </a:bodyPr>
          <a:lstStyle/>
          <a:p>
            <a:r>
              <a:rPr lang="en-US" dirty="0"/>
              <a:t>ANSWER:     D – If the EOC is not open then contact your local 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0" name="Rectangle 20"/>
          <p:cNvSpPr>
            <a:spLocks noGrp="1" noChangeArrowheads="1"/>
          </p:cNvSpPr>
          <p:nvPr>
            <p:ph type="title"/>
          </p:nvPr>
        </p:nvSpPr>
        <p:spPr>
          <a:xfrm>
            <a:off x="685800" y="1371600"/>
            <a:ext cx="7772400" cy="1066800"/>
          </a:xfrm>
        </p:spPr>
        <p:txBody>
          <a:bodyPr>
            <a:normAutofit fontScale="90000"/>
          </a:bodyPr>
          <a:lstStyle/>
          <a:p>
            <a:br>
              <a:rPr lang="en-US" u="sng" dirty="0"/>
            </a:br>
            <a:br>
              <a:rPr lang="en-US" u="sng" dirty="0"/>
            </a:br>
            <a:r>
              <a:rPr lang="en-US" sz="2800" b="1" dirty="0"/>
              <a:t>Your hospital needs sterile water to provide patient care:</a:t>
            </a:r>
          </a:p>
        </p:txBody>
      </p:sp>
      <p:sp>
        <p:nvSpPr>
          <p:cNvPr id="40963" name="Rectangle 3"/>
          <p:cNvSpPr>
            <a:spLocks noGrp="1" noChangeArrowheads="1"/>
          </p:cNvSpPr>
          <p:nvPr>
            <p:ph sz="half" idx="1"/>
          </p:nvPr>
        </p:nvSpPr>
        <p:spPr>
          <a:xfrm>
            <a:off x="685800" y="2971800"/>
            <a:ext cx="3810000" cy="2895600"/>
          </a:xfrm>
        </p:spPr>
        <p:txBody>
          <a:bodyPr>
            <a:normAutofit/>
          </a:bodyPr>
          <a:lstStyle/>
          <a:p>
            <a:pPr marL="533400" indent="-533400">
              <a:buFontTx/>
              <a:buAutoNum type="alphaUcPeriod"/>
            </a:pPr>
            <a:r>
              <a:rPr lang="en-US" sz="2400" dirty="0"/>
              <a:t>The MDH Department Operations Center</a:t>
            </a:r>
          </a:p>
          <a:p>
            <a:pPr marL="0" indent="0">
              <a:buNone/>
            </a:pPr>
            <a:endParaRPr lang="en-US" sz="2400" dirty="0"/>
          </a:p>
          <a:p>
            <a:pPr marL="533400" indent="-533400">
              <a:buFontTx/>
              <a:buNone/>
            </a:pPr>
            <a:r>
              <a:rPr lang="en-US" sz="2400" dirty="0"/>
              <a:t>C. 	Your Local Public Health Department</a:t>
            </a:r>
          </a:p>
          <a:p>
            <a:pPr marL="533400" indent="-533400">
              <a:buFontTx/>
              <a:buNone/>
            </a:pPr>
            <a:endParaRPr lang="en-US" sz="2400" dirty="0"/>
          </a:p>
        </p:txBody>
      </p:sp>
      <p:sp>
        <p:nvSpPr>
          <p:cNvPr id="40964" name="Rectangle 4"/>
          <p:cNvSpPr>
            <a:spLocks noGrp="1" noChangeArrowheads="1"/>
          </p:cNvSpPr>
          <p:nvPr>
            <p:ph sz="half" idx="2"/>
          </p:nvPr>
        </p:nvSpPr>
        <p:spPr>
          <a:xfrm>
            <a:off x="4648200" y="2971800"/>
            <a:ext cx="4038600" cy="2590800"/>
          </a:xfrm>
        </p:spPr>
        <p:txBody>
          <a:bodyPr>
            <a:normAutofit/>
          </a:bodyPr>
          <a:lstStyle/>
          <a:p>
            <a:pPr marL="628650" indent="-628650">
              <a:buFontTx/>
              <a:buAutoNum type="alphaUcPeriod" startAt="2"/>
            </a:pPr>
            <a:r>
              <a:rPr lang="en-US" sz="2400" dirty="0"/>
              <a:t>Your Health MAC</a:t>
            </a:r>
          </a:p>
          <a:p>
            <a:pPr marL="628650" indent="-628650">
              <a:buFontTx/>
              <a:buNone/>
            </a:pPr>
            <a:endParaRPr lang="en-US" sz="3600" dirty="0"/>
          </a:p>
          <a:p>
            <a:pPr marL="628650" indent="-628650">
              <a:buFontTx/>
              <a:buNone/>
            </a:pPr>
            <a:r>
              <a:rPr lang="en-US" sz="2400" dirty="0"/>
              <a:t>D. 	Your Jurisdiction’s Emergency Operations Center</a:t>
            </a:r>
          </a:p>
        </p:txBody>
      </p:sp>
      <p:sp>
        <p:nvSpPr>
          <p:cNvPr id="2" name="TextBox 1"/>
          <p:cNvSpPr txBox="1"/>
          <p:nvPr/>
        </p:nvSpPr>
        <p:spPr>
          <a:xfrm>
            <a:off x="762000" y="533400"/>
            <a:ext cx="7696200" cy="615553"/>
          </a:xfrm>
          <a:prstGeom prst="rect">
            <a:avLst/>
          </a:prstGeom>
          <a:noFill/>
        </p:spPr>
        <p:txBody>
          <a:bodyPr wrap="square" rtlCol="0">
            <a:spAutoFit/>
          </a:bodyPr>
          <a:lstStyle/>
          <a:p>
            <a:pPr algn="ctr"/>
            <a:r>
              <a:rPr lang="en-US" sz="3400" dirty="0">
                <a:solidFill>
                  <a:srgbClr val="CC3300"/>
                </a:solidFill>
                <a:latin typeface="+mj-lt"/>
                <a:ea typeface="+mj-ea"/>
                <a:cs typeface="+mj-cs"/>
              </a:rPr>
              <a:t>Question 2</a:t>
            </a:r>
          </a:p>
        </p:txBody>
      </p:sp>
      <p:sp>
        <p:nvSpPr>
          <p:cNvPr id="3" name="TextBox 2">
            <a:extLst>
              <a:ext uri="{FF2B5EF4-FFF2-40B4-BE49-F238E27FC236}">
                <a16:creationId xmlns:a16="http://schemas.microsoft.com/office/drawing/2014/main" id="{99A2881A-FF1A-4482-AA74-F8FE7FF645F4}"/>
              </a:ext>
            </a:extLst>
          </p:cNvPr>
          <p:cNvSpPr txBox="1"/>
          <p:nvPr/>
        </p:nvSpPr>
        <p:spPr>
          <a:xfrm>
            <a:off x="533400" y="5334000"/>
            <a:ext cx="7924800" cy="369332"/>
          </a:xfrm>
          <a:prstGeom prst="rect">
            <a:avLst/>
          </a:prstGeom>
          <a:noFill/>
        </p:spPr>
        <p:txBody>
          <a:bodyPr wrap="square" rtlCol="0">
            <a:spAutoFit/>
          </a:bodyPr>
          <a:lstStyle/>
          <a:p>
            <a:r>
              <a:rPr lang="en-US" dirty="0"/>
              <a:t>ANSWER:   B – your Health MAC or the RHPC if the MAC is not open</a:t>
            </a:r>
          </a:p>
        </p:txBody>
      </p:sp>
    </p:spTree>
    <p:extLst>
      <p:ext uri="{BB962C8B-B14F-4D97-AF65-F5344CB8AC3E}">
        <p14:creationId xmlns:p14="http://schemas.microsoft.com/office/powerpoint/2010/main" val="2004858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0" name="Rectangle 20"/>
          <p:cNvSpPr>
            <a:spLocks noGrp="1" noChangeArrowheads="1"/>
          </p:cNvSpPr>
          <p:nvPr>
            <p:ph type="title"/>
          </p:nvPr>
        </p:nvSpPr>
        <p:spPr>
          <a:xfrm>
            <a:off x="685800" y="1371600"/>
            <a:ext cx="7772400" cy="1066800"/>
          </a:xfrm>
        </p:spPr>
        <p:txBody>
          <a:bodyPr>
            <a:normAutofit fontScale="90000"/>
          </a:bodyPr>
          <a:lstStyle/>
          <a:p>
            <a:br>
              <a:rPr lang="en-US" u="sng" dirty="0"/>
            </a:br>
            <a:br>
              <a:rPr lang="en-US" u="sng" dirty="0"/>
            </a:br>
            <a:r>
              <a:rPr lang="en-US" sz="2800" b="1" dirty="0"/>
              <a:t>Your hospital needs diesel fuel to run the boilers:</a:t>
            </a:r>
          </a:p>
        </p:txBody>
      </p:sp>
      <p:sp>
        <p:nvSpPr>
          <p:cNvPr id="40963" name="Rectangle 3"/>
          <p:cNvSpPr>
            <a:spLocks noGrp="1" noChangeArrowheads="1"/>
          </p:cNvSpPr>
          <p:nvPr>
            <p:ph sz="half" idx="1"/>
          </p:nvPr>
        </p:nvSpPr>
        <p:spPr>
          <a:xfrm>
            <a:off x="685800" y="2895600"/>
            <a:ext cx="3810000" cy="2895600"/>
          </a:xfrm>
        </p:spPr>
        <p:txBody>
          <a:bodyPr>
            <a:normAutofit/>
          </a:bodyPr>
          <a:lstStyle/>
          <a:p>
            <a:pPr marL="533400" indent="-533400">
              <a:buFontTx/>
              <a:buAutoNum type="alphaUcPeriod"/>
            </a:pPr>
            <a:r>
              <a:rPr lang="en-US" sz="2400" dirty="0"/>
              <a:t>The MDH Department Operations Center</a:t>
            </a:r>
          </a:p>
          <a:p>
            <a:pPr marL="0" indent="0">
              <a:buNone/>
            </a:pPr>
            <a:endParaRPr lang="en-US" sz="2400" dirty="0"/>
          </a:p>
          <a:p>
            <a:pPr marL="533400" indent="-533400">
              <a:buFontTx/>
              <a:buNone/>
            </a:pPr>
            <a:r>
              <a:rPr lang="en-US" sz="2400" dirty="0"/>
              <a:t>C. 	Your Local Public Health Department</a:t>
            </a:r>
          </a:p>
          <a:p>
            <a:pPr marL="533400" indent="-533400">
              <a:buFontTx/>
              <a:buNone/>
            </a:pPr>
            <a:endParaRPr lang="en-US" sz="2400" dirty="0"/>
          </a:p>
        </p:txBody>
      </p:sp>
      <p:sp>
        <p:nvSpPr>
          <p:cNvPr id="40964" name="Rectangle 4"/>
          <p:cNvSpPr>
            <a:spLocks noGrp="1" noChangeArrowheads="1"/>
          </p:cNvSpPr>
          <p:nvPr>
            <p:ph sz="half" idx="2"/>
          </p:nvPr>
        </p:nvSpPr>
        <p:spPr>
          <a:xfrm>
            <a:off x="4648200" y="2895600"/>
            <a:ext cx="4038600" cy="2590800"/>
          </a:xfrm>
        </p:spPr>
        <p:txBody>
          <a:bodyPr>
            <a:normAutofit/>
          </a:bodyPr>
          <a:lstStyle/>
          <a:p>
            <a:pPr marL="628650" indent="-628650">
              <a:buFontTx/>
              <a:buAutoNum type="alphaUcPeriod" startAt="2"/>
            </a:pPr>
            <a:r>
              <a:rPr lang="en-US" sz="2400" dirty="0"/>
              <a:t>Your Health MAC</a:t>
            </a:r>
          </a:p>
          <a:p>
            <a:pPr marL="628650" indent="-628650">
              <a:buFontTx/>
              <a:buNone/>
            </a:pPr>
            <a:endParaRPr lang="en-US" sz="3600" dirty="0"/>
          </a:p>
          <a:p>
            <a:pPr marL="628650" indent="-628650">
              <a:buFontTx/>
              <a:buNone/>
            </a:pPr>
            <a:r>
              <a:rPr lang="en-US" sz="2400" dirty="0"/>
              <a:t>D. 	Your Jurisdiction’s Emergency Operations Center</a:t>
            </a:r>
          </a:p>
        </p:txBody>
      </p:sp>
      <p:sp>
        <p:nvSpPr>
          <p:cNvPr id="2" name="TextBox 1"/>
          <p:cNvSpPr txBox="1"/>
          <p:nvPr/>
        </p:nvSpPr>
        <p:spPr>
          <a:xfrm>
            <a:off x="762000" y="533400"/>
            <a:ext cx="7696200" cy="615553"/>
          </a:xfrm>
          <a:prstGeom prst="rect">
            <a:avLst/>
          </a:prstGeom>
          <a:noFill/>
        </p:spPr>
        <p:txBody>
          <a:bodyPr wrap="square" rtlCol="0">
            <a:spAutoFit/>
          </a:bodyPr>
          <a:lstStyle/>
          <a:p>
            <a:pPr algn="ctr"/>
            <a:r>
              <a:rPr lang="en-US" sz="3400" dirty="0">
                <a:solidFill>
                  <a:srgbClr val="CC3300"/>
                </a:solidFill>
                <a:latin typeface="+mj-lt"/>
                <a:ea typeface="+mj-ea"/>
                <a:cs typeface="+mj-cs"/>
              </a:rPr>
              <a:t>Question 3</a:t>
            </a:r>
          </a:p>
        </p:txBody>
      </p:sp>
      <p:sp>
        <p:nvSpPr>
          <p:cNvPr id="3" name="TextBox 2">
            <a:extLst>
              <a:ext uri="{FF2B5EF4-FFF2-40B4-BE49-F238E27FC236}">
                <a16:creationId xmlns:a16="http://schemas.microsoft.com/office/drawing/2014/main" id="{BE829ECA-537E-49F4-A047-DDA667CD160B}"/>
              </a:ext>
            </a:extLst>
          </p:cNvPr>
          <p:cNvSpPr txBox="1"/>
          <p:nvPr/>
        </p:nvSpPr>
        <p:spPr>
          <a:xfrm>
            <a:off x="457200" y="5105400"/>
            <a:ext cx="8229600" cy="369332"/>
          </a:xfrm>
          <a:prstGeom prst="rect">
            <a:avLst/>
          </a:prstGeom>
          <a:noFill/>
        </p:spPr>
        <p:txBody>
          <a:bodyPr wrap="square" rtlCol="0">
            <a:spAutoFit/>
          </a:bodyPr>
          <a:lstStyle/>
          <a:p>
            <a:r>
              <a:rPr lang="en-US" dirty="0"/>
              <a:t>ANSWER: D – If the EOC is not open then contact your local EM</a:t>
            </a:r>
          </a:p>
        </p:txBody>
      </p:sp>
    </p:spTree>
    <p:extLst>
      <p:ext uri="{BB962C8B-B14F-4D97-AF65-F5344CB8AC3E}">
        <p14:creationId xmlns:p14="http://schemas.microsoft.com/office/powerpoint/2010/main" val="2459388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Berlin">
  <a:themeElements>
    <a:clrScheme name="West Central">
      <a:dk1>
        <a:sysClr val="windowText" lastClr="000000"/>
      </a:dk1>
      <a:lt1>
        <a:srgbClr val="FFFFFF"/>
      </a:lt1>
      <a:dk2>
        <a:srgbClr val="182112"/>
      </a:dk2>
      <a:lt2>
        <a:srgbClr val="C2D6B4"/>
      </a:lt2>
      <a:accent1>
        <a:srgbClr val="663A08"/>
      </a:accent1>
      <a:accent2>
        <a:srgbClr val="A9C496"/>
      </a:accent2>
      <a:accent3>
        <a:srgbClr val="7EA762"/>
      </a:accent3>
      <a:accent4>
        <a:srgbClr val="182112"/>
      </a:accent4>
      <a:accent5>
        <a:srgbClr val="E5EDDF"/>
      </a:accent5>
      <a:accent6>
        <a:srgbClr val="D35E10"/>
      </a:accent6>
      <a:hlink>
        <a:srgbClr val="823A09"/>
      </a:hlink>
      <a:folHlink>
        <a:srgbClr val="415730"/>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506</Words>
  <Application>Microsoft Office PowerPoint</Application>
  <PresentationFormat>On-screen Show (4:3)</PresentationFormat>
  <Paragraphs>99</Paragraphs>
  <Slides>15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Georgia</vt:lpstr>
      <vt:lpstr>Trebuchet MS</vt:lpstr>
      <vt:lpstr>Berlin</vt:lpstr>
      <vt:lpstr>Who You Gonna Call?</vt:lpstr>
      <vt:lpstr>Who to call and when to call them?</vt:lpstr>
      <vt:lpstr>Local/Regional Communications</vt:lpstr>
      <vt:lpstr>PowerPoint Presentation</vt:lpstr>
      <vt:lpstr>Communication pathways</vt:lpstr>
      <vt:lpstr>Assumptions</vt:lpstr>
      <vt:lpstr>  Your facility needs potable water to conduct business :</vt:lpstr>
      <vt:lpstr>  Your hospital needs sterile water to provide patient care:</vt:lpstr>
      <vt:lpstr>  Your hospital needs diesel fuel to run the boilers:</vt:lpstr>
      <vt:lpstr>  Your clinic needs additional vaccine for your patients:</vt:lpstr>
      <vt:lpstr>  Your Long Term Care Facility needs N-95 respirators for your staff:</vt:lpstr>
      <vt:lpstr>  Your Facility needs additional RNs to fill your expanded schedule:</vt:lpstr>
      <vt:lpstr>  Your Facility needs culture swabs for lab specimens:</vt:lpstr>
      <vt:lpstr>  Your hospital needs transportation for several patients:</vt:lpstr>
      <vt:lpstr>  Your facility needs liquid oxygen refill to provide patient care: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You Gonna Call?</dc:title>
  <dc:creator>Stoen, Shawn</dc:creator>
  <cp:lastModifiedBy>Stoen, Shawn</cp:lastModifiedBy>
  <cp:revision>3</cp:revision>
  <dcterms:created xsi:type="dcterms:W3CDTF">2019-11-05T13:08:17Z</dcterms:created>
  <dcterms:modified xsi:type="dcterms:W3CDTF">2019-11-05T17:51:33Z</dcterms:modified>
</cp:coreProperties>
</file>