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77"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6" autoAdjust="0"/>
    <p:restoredTop sz="69549" autoAdjust="0"/>
  </p:normalViewPr>
  <p:slideViewPr>
    <p:cSldViewPr snapToGrid="0">
      <p:cViewPr varScale="1">
        <p:scale>
          <a:sx n="50" d="100"/>
          <a:sy n="50" d="100"/>
        </p:scale>
        <p:origin x="63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3287120230031918E-4"/>
          <c:y val="0.16770705745115191"/>
          <c:w val="0.99008220514687839"/>
          <c:h val="0.70154074139608957"/>
        </c:manualLayout>
      </c:layout>
      <c:pie3DChart>
        <c:varyColors val="1"/>
        <c:ser>
          <c:idx val="0"/>
          <c:order val="0"/>
          <c:tx>
            <c:strRef>
              <c:f>Sheet1!$B$1</c:f>
              <c:strCache>
                <c:ptCount val="1"/>
                <c:pt idx="0">
                  <c:v>Organization</c:v>
                </c:pt>
              </c:strCache>
            </c:strRef>
          </c:tx>
          <c:dPt>
            <c:idx val="0"/>
            <c:bubble3D val="0"/>
            <c:spPr>
              <a:solidFill>
                <a:schemeClr val="accent2"/>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5-0C54-4951-98AD-C11A75B29009}"/>
              </c:ext>
            </c:extLst>
          </c:dPt>
          <c:dPt>
            <c:idx val="1"/>
            <c:bubble3D val="0"/>
            <c:spPr>
              <a:solidFill>
                <a:schemeClr val="accent4"/>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6-0C54-4951-98AD-C11A75B29009}"/>
              </c:ext>
            </c:extLst>
          </c:dPt>
          <c:dPt>
            <c:idx val="2"/>
            <c:bubble3D val="0"/>
            <c:spPr>
              <a:solidFill>
                <a:schemeClr val="accent6"/>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4-0C54-4951-98AD-C11A75B29009}"/>
              </c:ext>
            </c:extLst>
          </c:dPt>
          <c:dPt>
            <c:idx val="3"/>
            <c:bubble3D val="0"/>
            <c:spPr>
              <a:solidFill>
                <a:schemeClr val="accent2">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7-0C54-4951-98AD-C11A75B29009}"/>
              </c:ext>
            </c:extLst>
          </c:dPt>
          <c:dPt>
            <c:idx val="4"/>
            <c:bubble3D val="0"/>
            <c:spPr>
              <a:solidFill>
                <a:schemeClr val="accent4">
                  <a:lumMod val="6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8-0C54-4951-98AD-C11A75B29009}"/>
              </c:ext>
            </c:extLst>
          </c:dPt>
          <c:dPt>
            <c:idx val="5"/>
            <c:bubble3D val="0"/>
            <c:spPr>
              <a:solidFill>
                <a:schemeClr val="tx2">
                  <a:lumMod val="25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3-0C54-4951-98AD-C11A75B29009}"/>
              </c:ext>
            </c:extLst>
          </c:dPt>
          <c:dPt>
            <c:idx val="6"/>
            <c:bubble3D val="0"/>
            <c:spPr>
              <a:solidFill>
                <a:schemeClr val="accent2">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1-0C54-4951-98AD-C11A75B29009}"/>
              </c:ext>
            </c:extLst>
          </c:dPt>
          <c:dPt>
            <c:idx val="7"/>
            <c:bubble3D val="0"/>
            <c:spPr>
              <a:solidFill>
                <a:schemeClr val="accent4">
                  <a:lumMod val="80000"/>
                  <a:lumOff val="20000"/>
                </a:schemeClr>
              </a:solidFill>
              <a:ln>
                <a:noFill/>
              </a:ln>
              <a:effectLst>
                <a:outerShdw blurRad="88900" sx="102000" sy="102000" algn="ctr" rotWithShape="0">
                  <a:prstClr val="black">
                    <a:alpha val="10000"/>
                  </a:prstClr>
                </a:outerShdw>
              </a:effectLst>
              <a:scene3d>
                <a:camera prst="orthographicFront"/>
                <a:lightRig rig="threePt" dir="t"/>
              </a:scene3d>
              <a:sp3d>
                <a:bevelT w="127000" h="127000"/>
                <a:bevelB w="127000" h="127000"/>
              </a:sp3d>
            </c:spPr>
            <c:extLst>
              <c:ext xmlns:c16="http://schemas.microsoft.com/office/drawing/2014/chart" uri="{C3380CC4-5D6E-409C-BE32-E72D297353CC}">
                <c16:uniqueId val="{00000002-0C54-4951-98AD-C11A75B29009}"/>
              </c:ext>
            </c:extLst>
          </c:dPt>
          <c:dLbls>
            <c:dLbl>
              <c:idx val="0"/>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0ECD051B-A522-487A-B3E2-0D4D8EF70DB0}" type="CATEGORYNAME">
                      <a:rPr lang="en-US"/>
                      <a:pPr>
                        <a:defRPr/>
                      </a:pPr>
                      <a:t>[CATEGORY NAME]</a:t>
                    </a:fld>
                    <a:r>
                      <a:rPr lang="en-US" baseline="0"/>
                      <a:t>, 21 responses </a:t>
                    </a:r>
                    <a:fld id="{47E5BC69-BD52-4ADC-828A-35CFA4DB7C25}" type="VALUE">
                      <a:rPr lang="en-US" baseline="0"/>
                      <a:pPr>
                        <a:defRPr/>
                      </a:pPr>
                      <a:t>[VALUE]</a:t>
                    </a:fld>
                    <a:endParaRPr lang="en-US" baseline="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C54-4951-98AD-C11A75B29009}"/>
                </c:ext>
              </c:extLst>
            </c:dLbl>
            <c:dLbl>
              <c:idx val="1"/>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C7D51464-D01B-44CF-AF70-5B60A9111D9A}" type="CATEGORYNAME">
                      <a:rPr lang="en-US"/>
                      <a:pPr>
                        <a:defRPr>
                          <a:solidFill>
                            <a:schemeClr val="accent2"/>
                          </a:solidFill>
                        </a:defRPr>
                      </a:pPr>
                      <a:t>[CATEGORY NAME]</a:t>
                    </a:fld>
                    <a:r>
                      <a:rPr lang="en-US" baseline="0"/>
                      <a:t>, </a:t>
                    </a:r>
                  </a:p>
                  <a:p>
                    <a:pPr>
                      <a:defRPr>
                        <a:solidFill>
                          <a:schemeClr val="accent2"/>
                        </a:solidFill>
                      </a:defRPr>
                    </a:pPr>
                    <a:r>
                      <a:rPr lang="en-US" baseline="0"/>
                      <a:t>6 responses </a:t>
                    </a:r>
                    <a:fld id="{0AFCD4A4-0931-47CE-A414-9AA04B12670F}" type="VALUE">
                      <a:rPr lang="en-US" baseline="0"/>
                      <a:pPr>
                        <a:defRPr>
                          <a:solidFill>
                            <a:schemeClr val="accent2"/>
                          </a:solidFill>
                        </a:defRPr>
                      </a:pPr>
                      <a:t>[VALUE]</a:t>
                    </a:fld>
                    <a:endParaRPr lang="en-US" baseline="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0C54-4951-98AD-C11A75B29009}"/>
                </c:ext>
              </c:extLst>
            </c:dLbl>
            <c:dLbl>
              <c:idx val="2"/>
              <c:layout>
                <c:manualLayout>
                  <c:x val="-1.459875410554037E-2"/>
                  <c:y val="7.407407407407407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B4191256-5840-43DB-A84E-68839304A18C}" type="CATEGORYNAME">
                      <a:rPr lang="en-US" smtClean="0"/>
                      <a:pPr>
                        <a:defRPr>
                          <a:solidFill>
                            <a:schemeClr val="accent2"/>
                          </a:solidFill>
                        </a:defRPr>
                      </a:pPr>
                      <a:t>[CATEGORY NAME]</a:t>
                    </a:fld>
                    <a:r>
                      <a:rPr lang="en-US" dirty="0"/>
                      <a:t>, 2 responses</a:t>
                    </a:r>
                    <a:r>
                      <a:rPr lang="en-US" baseline="0" dirty="0"/>
                      <a:t>,</a:t>
                    </a:r>
                  </a:p>
                  <a:p>
                    <a:pPr>
                      <a:defRPr>
                        <a:solidFill>
                          <a:schemeClr val="accent2"/>
                        </a:solidFill>
                      </a:defRPr>
                    </a:pPr>
                    <a:r>
                      <a:rPr lang="en-US" baseline="0" dirty="0"/>
                      <a:t> </a:t>
                    </a:r>
                    <a:fld id="{5B5233C1-A028-4A4E-84EA-496B60670721}" type="VALUE">
                      <a:rPr lang="en-US" baseline="0"/>
                      <a:pPr>
                        <a:defRPr>
                          <a:solidFill>
                            <a:schemeClr val="accent2"/>
                          </a:solidFill>
                        </a:defRPr>
                      </a:pPr>
                      <a:t>[VALUE]</a:t>
                    </a:fld>
                    <a:endParaRPr lang="en-US" baseline="0" dirty="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0C54-4951-98AD-C11A75B29009}"/>
                </c:ext>
              </c:extLst>
            </c:dLbl>
            <c:dLbl>
              <c:idx val="3"/>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975BAE5F-4BBB-4412-A7CE-3692577EEA05}" type="CATEGORYNAME">
                      <a:rPr lang="en-US"/>
                      <a:pPr>
                        <a:defRPr>
                          <a:solidFill>
                            <a:schemeClr val="accent2"/>
                          </a:solidFill>
                        </a:defRPr>
                      </a:pPr>
                      <a:t>[CATEGORY NAME]</a:t>
                    </a:fld>
                    <a:r>
                      <a:rPr lang="en-US" baseline="0"/>
                      <a:t>,1 response, </a:t>
                    </a:r>
                  </a:p>
                  <a:p>
                    <a:pPr>
                      <a:defRPr>
                        <a:solidFill>
                          <a:schemeClr val="accent2"/>
                        </a:solidFill>
                      </a:defRPr>
                    </a:pPr>
                    <a:r>
                      <a:rPr lang="en-US" baseline="0"/>
                      <a:t> </a:t>
                    </a:r>
                    <a:fld id="{A8699A73-5C6E-4DE6-B752-961CF0C0558B}" type="VALUE">
                      <a:rPr lang="en-US" baseline="0"/>
                      <a:pPr>
                        <a:defRPr>
                          <a:solidFill>
                            <a:schemeClr val="accent2"/>
                          </a:solidFill>
                        </a:defRPr>
                      </a:pPr>
                      <a:t>[VALUE]</a:t>
                    </a:fld>
                    <a:endParaRPr lang="en-US" baseline="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0C54-4951-98AD-C11A75B29009}"/>
                </c:ext>
              </c:extLst>
            </c:dLbl>
            <c:dLbl>
              <c:idx val="4"/>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036ECFE1-AFA0-4A42-AA7F-E1280DB23F96}" type="CATEGORYNAME">
                      <a:rPr lang="en-US" smtClean="0"/>
                      <a:pPr>
                        <a:defRPr>
                          <a:solidFill>
                            <a:schemeClr val="accent2"/>
                          </a:solidFill>
                        </a:defRPr>
                      </a:pPr>
                      <a:t>[CATEGORY NAME]</a:t>
                    </a:fld>
                    <a:r>
                      <a:rPr lang="en-US"/>
                      <a:t>, 8 responses</a:t>
                    </a:r>
                    <a:r>
                      <a:rPr lang="en-US" baseline="0"/>
                      <a:t>, </a:t>
                    </a:r>
                    <a:fld id="{B1CD0095-F51A-47B6-9A60-69723639CCB5}" type="VALUE">
                      <a:rPr lang="en-US" baseline="0"/>
                      <a:pPr>
                        <a:defRPr>
                          <a:solidFill>
                            <a:schemeClr val="accent2"/>
                          </a:solidFill>
                        </a:defRPr>
                      </a:pPr>
                      <a:t>[VALUE]</a:t>
                    </a:fld>
                    <a:endParaRPr lang="en-US" baseline="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0C54-4951-98AD-C11A75B29009}"/>
                </c:ext>
              </c:extLst>
            </c:dLbl>
            <c:dLbl>
              <c:idx val="5"/>
              <c:layout>
                <c:manualLayout>
                  <c:x val="-3.1630633895337469E-2"/>
                  <c:y val="0"/>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93FFE7A3-8743-4B7F-8E5E-790A0E31790C}" type="CATEGORYNAME">
                      <a:rPr lang="en-US" smtClean="0"/>
                      <a:pPr>
                        <a:defRPr>
                          <a:solidFill>
                            <a:schemeClr val="accent2"/>
                          </a:solidFill>
                        </a:defRPr>
                      </a:pPr>
                      <a:t>[CATEGORY NAME]</a:t>
                    </a:fld>
                    <a:r>
                      <a:rPr lang="en-US" dirty="0"/>
                      <a:t>, 1</a:t>
                    </a:r>
                    <a:r>
                      <a:rPr lang="en-US" baseline="0" dirty="0"/>
                      <a:t> response, </a:t>
                    </a:r>
                    <a:fld id="{AAB553A6-3EBF-447A-A239-AC656784CF2B}" type="VALUE">
                      <a:rPr lang="en-US" baseline="0"/>
                      <a:pPr>
                        <a:defRPr>
                          <a:solidFill>
                            <a:schemeClr val="accent2"/>
                          </a:solidFill>
                        </a:defRPr>
                      </a:pPr>
                      <a:t>[VALUE]</a:t>
                    </a:fld>
                    <a:endParaRPr lang="en-US" baseline="0" dirty="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0C54-4951-98AD-C11A75B29009}"/>
                </c:ext>
              </c:extLst>
            </c:dLbl>
            <c:dLbl>
              <c:idx val="6"/>
              <c:layout>
                <c:manualLayout>
                  <c:x val="-8.5159398948985946E-3"/>
                  <c:y val="-7.6388888888888895E-2"/>
                </c:manualLayout>
              </c:layout>
              <c:tx>
                <c:rich>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fld id="{7A64BF92-E89B-4280-AE9D-0542A9E89465}" type="CATEGORYNAME">
                      <a:rPr lang="en-US" smtClean="0"/>
                      <a:pPr>
                        <a:defRPr>
                          <a:solidFill>
                            <a:schemeClr val="accent2"/>
                          </a:solidFill>
                        </a:defRPr>
                      </a:pPr>
                      <a:t>[CATEGORY NAME]</a:t>
                    </a:fld>
                    <a:r>
                      <a:rPr lang="en-US" dirty="0"/>
                      <a:t>, 1 response</a:t>
                    </a:r>
                    <a:r>
                      <a:rPr lang="en-US" baseline="0" dirty="0"/>
                      <a:t>, </a:t>
                    </a:r>
                    <a:fld id="{CDA4072B-3C0C-4E17-BAE6-C70E03AE602A}" type="VALUE">
                      <a:rPr lang="en-US" baseline="0"/>
                      <a:pPr>
                        <a:defRPr>
                          <a:solidFill>
                            <a:schemeClr val="accent2"/>
                          </a:solidFill>
                        </a:defRPr>
                      </a:pPr>
                      <a:t>[VALUE]</a:t>
                    </a:fld>
                    <a:endParaRPr lang="en-US" baseline="0" dirty="0"/>
                  </a:p>
                </c:rich>
              </c:tx>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2"/>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0C54-4951-98AD-C11A75B29009}"/>
                </c:ext>
              </c:extLst>
            </c:dLbl>
            <c:dLbl>
              <c:idx val="7"/>
              <c:layout>
                <c:manualLayout>
                  <c:x val="0.11070721863368115"/>
                  <c:y val="-4.6296296296296294E-2"/>
                </c:manualLayout>
              </c:layout>
              <c:spPr>
                <a:noFill/>
                <a:ln>
                  <a:noFill/>
                </a:ln>
                <a:effectLst/>
              </c:spPr>
              <c:txPr>
                <a:bodyPr rot="0" spcFirstLastPara="1" vertOverflow="ellipsis" vert="horz" wrap="square" lIns="38100" tIns="19050" rIns="38100" bIns="19050" anchor="ctr" anchorCtr="1">
                  <a:spAutoFit/>
                </a:bodyPr>
                <a:lstStyle/>
                <a:p>
                  <a:pPr>
                    <a:defRPr sz="1330" b="1" i="0" u="none" strike="noStrike" kern="1200" spc="0" baseline="0">
                      <a:solidFill>
                        <a:schemeClr val="accent4">
                          <a:lumMod val="80000"/>
                          <a:lumOff val="20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C54-4951-98AD-C11A75B29009}"/>
                </c:ext>
              </c:extLst>
            </c:dLbl>
            <c:spPr>
              <a:noFill/>
              <a:ln>
                <a:noFill/>
              </a:ln>
              <a:effectLst/>
            </c:sp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Sheet1!$A$2:$A$9</c:f>
              <c:strCache>
                <c:ptCount val="8"/>
                <c:pt idx="0">
                  <c:v>Hospital</c:v>
                </c:pt>
                <c:pt idx="1">
                  <c:v>Long Term Care/Skilled Nursing Facility</c:v>
                </c:pt>
                <c:pt idx="2">
                  <c:v>Hospice/Home Health</c:v>
                </c:pt>
                <c:pt idx="3">
                  <c:v>Emergency Medical Services</c:v>
                </c:pt>
                <c:pt idx="4">
                  <c:v>Local Public Health</c:v>
                </c:pt>
                <c:pt idx="5">
                  <c:v>Regional Partners (HSEM, MDH)</c:v>
                </c:pt>
                <c:pt idx="6">
                  <c:v>Emergency Management</c:v>
                </c:pt>
                <c:pt idx="7">
                  <c:v>Clinics</c:v>
                </c:pt>
              </c:strCache>
            </c:strRef>
          </c:cat>
          <c:val>
            <c:numRef>
              <c:f>Sheet1!$B$2:$B$9</c:f>
              <c:numCache>
                <c:formatCode>0%</c:formatCode>
                <c:ptCount val="8"/>
                <c:pt idx="0">
                  <c:v>0.51</c:v>
                </c:pt>
                <c:pt idx="1">
                  <c:v>0.15</c:v>
                </c:pt>
                <c:pt idx="2">
                  <c:v>0.05</c:v>
                </c:pt>
                <c:pt idx="3">
                  <c:v>0.02</c:v>
                </c:pt>
                <c:pt idx="4">
                  <c:v>0.2</c:v>
                </c:pt>
                <c:pt idx="5">
                  <c:v>0.02</c:v>
                </c:pt>
                <c:pt idx="6">
                  <c:v>0.02</c:v>
                </c:pt>
                <c:pt idx="7">
                  <c:v>0</c:v>
                </c:pt>
              </c:numCache>
            </c:numRef>
          </c:val>
          <c:extLst>
            <c:ext xmlns:c16="http://schemas.microsoft.com/office/drawing/2014/chart" uri="{C3380CC4-5D6E-409C-BE32-E72D297353CC}">
              <c16:uniqueId val="{00000000-0C54-4951-98AD-C11A75B29009}"/>
            </c:ext>
          </c:extLst>
        </c:ser>
        <c:dLbls>
          <c:dLblPos val="outEnd"/>
          <c:showLegendKey val="0"/>
          <c:showVal val="1"/>
          <c:showCatName val="0"/>
          <c:showSerName val="0"/>
          <c:showPercent val="0"/>
          <c:showBubbleSize val="0"/>
          <c:showLeaderLines val="1"/>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3727068311846542"/>
          <c:y val="3.5010267506512108E-2"/>
          <c:w val="0.62238688802235487"/>
          <c:h val="0.87621251558169921"/>
        </c:manualLayout>
      </c:layout>
      <c:barChart>
        <c:barDir val="bar"/>
        <c:grouping val="clustered"/>
        <c:varyColors val="0"/>
        <c:ser>
          <c:idx val="0"/>
          <c:order val="0"/>
          <c:tx>
            <c:strRef>
              <c:f>Sheet1!$B$1</c:f>
              <c:strCache>
                <c:ptCount val="1"/>
                <c:pt idx="0">
                  <c:v>Series 1</c:v>
                </c:pt>
              </c:strCache>
            </c:strRef>
          </c:tx>
          <c:spPr>
            <a:gradFill rotWithShape="1">
              <a:gsLst>
                <a:gs pos="0">
                  <a:schemeClr val="accent2">
                    <a:tint val="94000"/>
                    <a:satMod val="103000"/>
                    <a:lumMod val="102000"/>
                  </a:schemeClr>
                </a:gs>
                <a:gs pos="50000">
                  <a:schemeClr val="accent2">
                    <a:shade val="100000"/>
                    <a:satMod val="110000"/>
                    <a:lumMod val="100000"/>
                  </a:schemeClr>
                </a:gs>
                <a:gs pos="100000">
                  <a:schemeClr val="accent2">
                    <a:shade val="78000"/>
                    <a:satMod val="120000"/>
                    <a:lumMod val="99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Sheet1!$A$2:$A$5</c:f>
              <c:strCache>
                <c:ptCount val="4"/>
                <c:pt idx="0">
                  <c:v>Emergency Preparedness representative</c:v>
                </c:pt>
                <c:pt idx="1">
                  <c:v>Executive leadership  </c:v>
                </c:pt>
                <c:pt idx="2">
                  <c:v>Emergency Preparedness committee member</c:v>
                </c:pt>
                <c:pt idx="3">
                  <c:v>Other </c:v>
                </c:pt>
              </c:strCache>
            </c:strRef>
          </c:cat>
          <c:val>
            <c:numRef>
              <c:f>Sheet1!$B$2:$B$5</c:f>
              <c:numCache>
                <c:formatCode>0.00%</c:formatCode>
                <c:ptCount val="4"/>
                <c:pt idx="0">
                  <c:v>0.34150000000000003</c:v>
                </c:pt>
                <c:pt idx="1">
                  <c:v>0.34150000000000003</c:v>
                </c:pt>
                <c:pt idx="2">
                  <c:v>0.1951</c:v>
                </c:pt>
                <c:pt idx="3">
                  <c:v>0.122</c:v>
                </c:pt>
              </c:numCache>
            </c:numRef>
          </c:val>
          <c:extLst>
            <c:ext xmlns:c16="http://schemas.microsoft.com/office/drawing/2014/chart" uri="{C3380CC4-5D6E-409C-BE32-E72D297353CC}">
              <c16:uniqueId val="{00000000-2B81-493E-A63D-C3B936A91A0D}"/>
            </c:ext>
          </c:extLst>
        </c:ser>
        <c:ser>
          <c:idx val="1"/>
          <c:order val="1"/>
          <c:tx>
            <c:strRef>
              <c:f>Sheet1!$C$1</c:f>
              <c:strCache>
                <c:ptCount val="1"/>
                <c:pt idx="0">
                  <c:v>Series 2</c:v>
                </c:pt>
              </c:strCache>
            </c:strRef>
          </c:tx>
          <c:spPr>
            <a:gradFill rotWithShape="1">
              <a:gsLst>
                <a:gs pos="0">
                  <a:schemeClr val="accent4">
                    <a:tint val="94000"/>
                    <a:satMod val="103000"/>
                    <a:lumMod val="102000"/>
                  </a:schemeClr>
                </a:gs>
                <a:gs pos="50000">
                  <a:schemeClr val="accent4">
                    <a:shade val="100000"/>
                    <a:satMod val="110000"/>
                    <a:lumMod val="100000"/>
                  </a:schemeClr>
                </a:gs>
                <a:gs pos="100000">
                  <a:schemeClr val="accent4">
                    <a:shade val="78000"/>
                    <a:satMod val="120000"/>
                    <a:lumMod val="99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strRef>
              <c:f>Sheet1!$A$2:$A$5</c:f>
              <c:strCache>
                <c:ptCount val="4"/>
                <c:pt idx="0">
                  <c:v>Emergency Preparedness representative</c:v>
                </c:pt>
                <c:pt idx="1">
                  <c:v>Executive leadership  </c:v>
                </c:pt>
                <c:pt idx="2">
                  <c:v>Emergency Preparedness committee member</c:v>
                </c:pt>
                <c:pt idx="3">
                  <c:v>Other </c:v>
                </c:pt>
              </c:strCache>
            </c:strRef>
          </c:cat>
          <c:val>
            <c:numRef>
              <c:f>Sheet1!$C$2:$C$5</c:f>
              <c:numCache>
                <c:formatCode>General</c:formatCode>
                <c:ptCount val="4"/>
                <c:pt idx="0">
                  <c:v>13</c:v>
                </c:pt>
                <c:pt idx="1">
                  <c:v>14</c:v>
                </c:pt>
                <c:pt idx="2">
                  <c:v>8</c:v>
                </c:pt>
                <c:pt idx="3">
                  <c:v>5</c:v>
                </c:pt>
              </c:numCache>
            </c:numRef>
          </c:val>
          <c:extLst>
            <c:ext xmlns:c16="http://schemas.microsoft.com/office/drawing/2014/chart" uri="{C3380CC4-5D6E-409C-BE32-E72D297353CC}">
              <c16:uniqueId val="{00000001-2B81-493E-A63D-C3B936A91A0D}"/>
            </c:ext>
          </c:extLst>
        </c:ser>
        <c:dLbls>
          <c:dLblPos val="outEnd"/>
          <c:showLegendKey val="0"/>
          <c:showVal val="1"/>
          <c:showCatName val="0"/>
          <c:showSerName val="0"/>
          <c:showPercent val="0"/>
          <c:showBubbleSize val="0"/>
        </c:dLbls>
        <c:gapWidth val="115"/>
        <c:overlap val="-20"/>
        <c:axId val="1626529120"/>
        <c:axId val="1850212720"/>
      </c:barChart>
      <c:catAx>
        <c:axId val="162652912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850212720"/>
        <c:crosses val="autoZero"/>
        <c:auto val="1"/>
        <c:lblAlgn val="ctr"/>
        <c:lblOffset val="100"/>
        <c:noMultiLvlLbl val="0"/>
      </c:catAx>
      <c:valAx>
        <c:axId val="1850212720"/>
        <c:scaling>
          <c:orientation val="minMax"/>
        </c:scaling>
        <c:delete val="0"/>
        <c:axPos val="b"/>
        <c:majorGridlines>
          <c:spPr>
            <a:ln w="9525" cap="flat" cmpd="sng" algn="ctr">
              <a:solidFill>
                <a:schemeClr val="lt1">
                  <a:lumMod val="95000"/>
                  <a:alpha val="10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1626529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cs:styleClr val="auto"/>
    </cs:fontRef>
    <cs:defRPr sz="133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33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59ABE0-A977-4F64-87C1-3BEDAAF06090}" type="datetimeFigureOut">
              <a:rPr lang="en-US" smtClean="0"/>
              <a:t>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DCCFFC-0080-4BBD-A8E3-4377EB734225}" type="slidenum">
              <a:rPr lang="en-US" smtClean="0"/>
              <a:t>‹#›</a:t>
            </a:fld>
            <a:endParaRPr lang="en-US"/>
          </a:p>
        </p:txBody>
      </p:sp>
    </p:spTree>
    <p:extLst>
      <p:ext uri="{BB962C8B-B14F-4D97-AF65-F5344CB8AC3E}">
        <p14:creationId xmlns:p14="http://schemas.microsoft.com/office/powerpoint/2010/main" val="708130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included:  Quality/Stroke/Trauma Program Manager, Quality Director, EP Coordinator, HICH (?)</a:t>
            </a:r>
          </a:p>
          <a:p>
            <a:endParaRPr lang="en-US" dirty="0"/>
          </a:p>
          <a:p>
            <a:r>
              <a:rPr lang="en-US" dirty="0"/>
              <a:t>Executive leadership were automatically directed to their specific questions.</a:t>
            </a:r>
          </a:p>
        </p:txBody>
      </p:sp>
      <p:sp>
        <p:nvSpPr>
          <p:cNvPr id="4" name="Slide Number Placeholder 3"/>
          <p:cNvSpPr>
            <a:spLocks noGrp="1"/>
          </p:cNvSpPr>
          <p:nvPr>
            <p:ph type="sldNum" sz="quarter" idx="5"/>
          </p:nvPr>
        </p:nvSpPr>
        <p:spPr/>
        <p:txBody>
          <a:bodyPr/>
          <a:lstStyle/>
          <a:p>
            <a:fld id="{A7DCCFFC-0080-4BBD-A8E3-4377EB734225}" type="slidenum">
              <a:rPr lang="en-US" smtClean="0"/>
              <a:t>6</a:t>
            </a:fld>
            <a:endParaRPr lang="en-US"/>
          </a:p>
        </p:txBody>
      </p:sp>
    </p:spTree>
    <p:extLst>
      <p:ext uri="{BB962C8B-B14F-4D97-AF65-F5344CB8AC3E}">
        <p14:creationId xmlns:p14="http://schemas.microsoft.com/office/powerpoint/2010/main" val="4011706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would need to see the specifics of what the dues went toward.  Much of our EP time is county funded already.  (PH LEADERSHIP)</a:t>
            </a:r>
          </a:p>
          <a:p>
            <a:endParaRPr lang="en-US" dirty="0"/>
          </a:p>
          <a:p>
            <a:r>
              <a:rPr lang="en-US" dirty="0"/>
              <a:t>At a reasonable rate.</a:t>
            </a:r>
          </a:p>
        </p:txBody>
      </p:sp>
      <p:sp>
        <p:nvSpPr>
          <p:cNvPr id="4" name="Slide Number Placeholder 3"/>
          <p:cNvSpPr>
            <a:spLocks noGrp="1"/>
          </p:cNvSpPr>
          <p:nvPr>
            <p:ph type="sldNum" sz="quarter" idx="5"/>
          </p:nvPr>
        </p:nvSpPr>
        <p:spPr/>
        <p:txBody>
          <a:bodyPr/>
          <a:lstStyle/>
          <a:p>
            <a:fld id="{A7DCCFFC-0080-4BBD-A8E3-4377EB734225}" type="slidenum">
              <a:rPr lang="en-US" smtClean="0"/>
              <a:t>19</a:t>
            </a:fld>
            <a:endParaRPr lang="en-US"/>
          </a:p>
        </p:txBody>
      </p:sp>
    </p:spTree>
    <p:extLst>
      <p:ext uri="{BB962C8B-B14F-4D97-AF65-F5344CB8AC3E}">
        <p14:creationId xmlns:p14="http://schemas.microsoft.com/office/powerpoint/2010/main" val="2514942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Comments:</a:t>
            </a:r>
          </a:p>
          <a:p>
            <a:endParaRPr lang="en-US" dirty="0"/>
          </a:p>
          <a:p>
            <a:r>
              <a:rPr lang="en-US" dirty="0"/>
              <a:t>Consider decrease the amount of patients in the monthly patient tracking exercise to 5 instead of 10</a:t>
            </a:r>
          </a:p>
          <a:p>
            <a:r>
              <a:rPr lang="en-US" dirty="0"/>
              <a:t>Home Health and Hospice – MNTrac serves little purpose as we have not been given access to MNTrac (despite requests) and info is not shared</a:t>
            </a:r>
          </a:p>
          <a:p>
            <a:r>
              <a:rPr lang="en-US" dirty="0"/>
              <a:t>MNTrac will be more valuable as time goes on and more features are utilized daily/prn</a:t>
            </a:r>
          </a:p>
        </p:txBody>
      </p:sp>
      <p:sp>
        <p:nvSpPr>
          <p:cNvPr id="4" name="Slide Number Placeholder 3"/>
          <p:cNvSpPr>
            <a:spLocks noGrp="1"/>
          </p:cNvSpPr>
          <p:nvPr>
            <p:ph type="sldNum" sz="quarter" idx="5"/>
          </p:nvPr>
        </p:nvSpPr>
        <p:spPr/>
        <p:txBody>
          <a:bodyPr/>
          <a:lstStyle/>
          <a:p>
            <a:fld id="{A7DCCFFC-0080-4BBD-A8E3-4377EB734225}" type="slidenum">
              <a:rPr lang="en-US" smtClean="0"/>
              <a:t>8</a:t>
            </a:fld>
            <a:endParaRPr lang="en-US"/>
          </a:p>
        </p:txBody>
      </p:sp>
    </p:spTree>
    <p:extLst>
      <p:ext uri="{BB962C8B-B14F-4D97-AF65-F5344CB8AC3E}">
        <p14:creationId xmlns:p14="http://schemas.microsoft.com/office/powerpoint/2010/main" val="1201554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trainings and exercises should be done in conjunction with county emergency management (how is this accomplished?)</a:t>
            </a:r>
          </a:p>
          <a:p>
            <a:r>
              <a:rPr lang="en-US" dirty="0"/>
              <a:t>Cooperate IT masters Cyber threats</a:t>
            </a:r>
          </a:p>
        </p:txBody>
      </p:sp>
      <p:sp>
        <p:nvSpPr>
          <p:cNvPr id="4" name="Slide Number Placeholder 3"/>
          <p:cNvSpPr>
            <a:spLocks noGrp="1"/>
          </p:cNvSpPr>
          <p:nvPr>
            <p:ph type="sldNum" sz="quarter" idx="5"/>
          </p:nvPr>
        </p:nvSpPr>
        <p:spPr/>
        <p:txBody>
          <a:bodyPr/>
          <a:lstStyle/>
          <a:p>
            <a:fld id="{A7DCCFFC-0080-4BBD-A8E3-4377EB734225}" type="slidenum">
              <a:rPr lang="en-US" smtClean="0"/>
              <a:t>9</a:t>
            </a:fld>
            <a:endParaRPr lang="en-US"/>
          </a:p>
        </p:txBody>
      </p:sp>
    </p:spTree>
    <p:extLst>
      <p:ext uri="{BB962C8B-B14F-4D97-AF65-F5344CB8AC3E}">
        <p14:creationId xmlns:p14="http://schemas.microsoft.com/office/powerpoint/2010/main" val="3420726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DCCFFC-0080-4BBD-A8E3-4377EB734225}" type="slidenum">
              <a:rPr lang="en-US" smtClean="0"/>
              <a:t>10</a:t>
            </a:fld>
            <a:endParaRPr lang="en-US"/>
          </a:p>
        </p:txBody>
      </p:sp>
    </p:spTree>
    <p:extLst>
      <p:ext uri="{BB962C8B-B14F-4D97-AF65-F5344CB8AC3E}">
        <p14:creationId xmlns:p14="http://schemas.microsoft.com/office/powerpoint/2010/main" val="11956811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Comments:  All are potential events in the region</a:t>
            </a:r>
          </a:p>
        </p:txBody>
      </p:sp>
      <p:sp>
        <p:nvSpPr>
          <p:cNvPr id="4" name="Slide Number Placeholder 3"/>
          <p:cNvSpPr>
            <a:spLocks noGrp="1"/>
          </p:cNvSpPr>
          <p:nvPr>
            <p:ph type="sldNum" sz="quarter" idx="5"/>
          </p:nvPr>
        </p:nvSpPr>
        <p:spPr/>
        <p:txBody>
          <a:bodyPr/>
          <a:lstStyle/>
          <a:p>
            <a:fld id="{A7DCCFFC-0080-4BBD-A8E3-4377EB734225}" type="slidenum">
              <a:rPr lang="en-US" smtClean="0"/>
              <a:t>11</a:t>
            </a:fld>
            <a:endParaRPr lang="en-US"/>
          </a:p>
        </p:txBody>
      </p:sp>
    </p:spTree>
    <p:extLst>
      <p:ext uri="{BB962C8B-B14F-4D97-AF65-F5344CB8AC3E}">
        <p14:creationId xmlns:p14="http://schemas.microsoft.com/office/powerpoint/2010/main" val="1556050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Comments:</a:t>
            </a:r>
          </a:p>
          <a:p>
            <a:endParaRPr lang="en-US" dirty="0"/>
          </a:p>
          <a:p>
            <a:r>
              <a:rPr lang="en-US" sz="1200" b="0" i="0" u="none" strike="noStrike" kern="1200" dirty="0">
                <a:solidFill>
                  <a:schemeClr val="tx1"/>
                </a:solidFill>
                <a:effectLst/>
                <a:latin typeface="+mn-lt"/>
                <a:ea typeface="+mn-ea"/>
                <a:cs typeface="+mn-cs"/>
              </a:rPr>
              <a:t>IF PH would be asked to help healthcare respond, having a well functioning coalition is important. We would want this in place and running smoothly. </a:t>
            </a:r>
          </a:p>
          <a:p>
            <a:endParaRPr lang="en-US" sz="1200" b="0" i="0" u="none" strike="noStrike"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State response teams could be activated by state duty officer? </a:t>
            </a:r>
          </a:p>
          <a:p>
            <a:endParaRPr lang="en-US" dirty="0"/>
          </a:p>
          <a:p>
            <a:r>
              <a:rPr lang="en-US" sz="1200" b="0" i="0" u="none" strike="noStrike" kern="1200" dirty="0">
                <a:solidFill>
                  <a:schemeClr val="tx1"/>
                </a:solidFill>
                <a:effectLst/>
                <a:latin typeface="+mn-lt"/>
                <a:ea typeface="+mn-ea"/>
                <a:cs typeface="+mn-cs"/>
              </a:rPr>
              <a:t>Currently Home Health and Hospice get put with LTC when doing planning meetings. Our coalition leader does not see the difference. This makes it challenging for many things to actually be of value for us. </a:t>
            </a:r>
          </a:p>
          <a:p>
            <a:endParaRPr lang="en-US" sz="1200" b="0" i="0" u="none" strike="noStrike"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An orientation for people new to EM &amp; the coalition would be fantastic, and also might be valuable for review for current members </a:t>
            </a:r>
            <a:endParaRPr lang="en-US" dirty="0"/>
          </a:p>
        </p:txBody>
      </p:sp>
      <p:sp>
        <p:nvSpPr>
          <p:cNvPr id="4" name="Slide Number Placeholder 3"/>
          <p:cNvSpPr>
            <a:spLocks noGrp="1"/>
          </p:cNvSpPr>
          <p:nvPr>
            <p:ph type="sldNum" sz="quarter" idx="5"/>
          </p:nvPr>
        </p:nvSpPr>
        <p:spPr/>
        <p:txBody>
          <a:bodyPr/>
          <a:lstStyle/>
          <a:p>
            <a:fld id="{A7DCCFFC-0080-4BBD-A8E3-4377EB734225}" type="slidenum">
              <a:rPr lang="en-US" smtClean="0"/>
              <a:t>12</a:t>
            </a:fld>
            <a:endParaRPr lang="en-US"/>
          </a:p>
        </p:txBody>
      </p:sp>
    </p:spTree>
    <p:extLst>
      <p:ext uri="{BB962C8B-B14F-4D97-AF65-F5344CB8AC3E}">
        <p14:creationId xmlns:p14="http://schemas.microsoft.com/office/powerpoint/2010/main" val="1900851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Options:</a:t>
            </a:r>
          </a:p>
          <a:p>
            <a:r>
              <a:rPr lang="en-US" dirty="0"/>
              <a:t>Topics addressed are not beneficial or applicable to me or my organization (3)</a:t>
            </a:r>
          </a:p>
          <a:p>
            <a:r>
              <a:rPr lang="en-US" dirty="0"/>
              <a:t>My time is prioritized for other work duties (11)</a:t>
            </a:r>
          </a:p>
          <a:p>
            <a:r>
              <a:rPr lang="en-US" dirty="0"/>
              <a:t>My facility does not support attendance/participation in activities (3)</a:t>
            </a:r>
          </a:p>
          <a:p>
            <a:r>
              <a:rPr lang="en-US" dirty="0"/>
              <a:t>Nothing – I am engaged as I can be (10)</a:t>
            </a:r>
          </a:p>
          <a:p>
            <a:r>
              <a:rPr lang="en-US" dirty="0"/>
              <a:t>Other:</a:t>
            </a:r>
          </a:p>
          <a:p>
            <a:pPr marL="171450" indent="-171450">
              <a:buFont typeface="Arial" panose="020B0604020202020204" pitchFamily="34" charset="0"/>
              <a:buChar char="•"/>
            </a:pPr>
            <a:r>
              <a:rPr lang="en-US" dirty="0"/>
              <a:t>Time to complete items from follow up notes from meetings can be limited</a:t>
            </a:r>
          </a:p>
          <a:p>
            <a:pPr marL="171450" indent="-171450">
              <a:buFont typeface="Arial" panose="020B0604020202020204" pitchFamily="34" charset="0"/>
              <a:buChar char="•"/>
            </a:pPr>
            <a:r>
              <a:rPr lang="en-US" dirty="0"/>
              <a:t>Looking forward to being more engaged in 2020</a:t>
            </a:r>
          </a:p>
          <a:p>
            <a:pPr marL="171450" indent="-171450">
              <a:buFont typeface="Arial" panose="020B0604020202020204" pitchFamily="34" charset="0"/>
              <a:buChar char="•"/>
            </a:pPr>
            <a:r>
              <a:rPr lang="en-US" dirty="0"/>
              <a:t>Webinar would be beneficial</a:t>
            </a:r>
          </a:p>
          <a:p>
            <a:pPr marL="171450" indent="-171450">
              <a:buFont typeface="Arial" panose="020B0604020202020204" pitchFamily="34" charset="0"/>
              <a:buChar char="•"/>
            </a:pPr>
            <a:r>
              <a:rPr lang="en-US" dirty="0"/>
              <a:t>Our coalition leader does not distinguish home health and hospice but puts us with LTC which is not beneficial</a:t>
            </a:r>
          </a:p>
          <a:p>
            <a:pPr marL="171450" indent="-171450">
              <a:buFont typeface="Arial" panose="020B0604020202020204" pitchFamily="34" charset="0"/>
              <a:buChar char="•"/>
            </a:pPr>
            <a:r>
              <a:rPr lang="en-US" dirty="0"/>
              <a:t>I still work off hour shifts. Facility tries to schedule me to allow me to attend meetings and trainings but it isn’t always possible</a:t>
            </a:r>
          </a:p>
          <a:p>
            <a:pPr marL="171450" indent="-171450">
              <a:buFont typeface="Arial" panose="020B0604020202020204" pitchFamily="34" charset="0"/>
              <a:buChar char="•"/>
            </a:pPr>
            <a:r>
              <a:rPr lang="en-US" dirty="0"/>
              <a:t>It would be helpful to have more participant engagement at meetings</a:t>
            </a:r>
          </a:p>
          <a:p>
            <a:r>
              <a:rPr lang="en-US" dirty="0"/>
              <a:t>	</a:t>
            </a:r>
          </a:p>
        </p:txBody>
      </p:sp>
      <p:sp>
        <p:nvSpPr>
          <p:cNvPr id="4" name="Slide Number Placeholder 3"/>
          <p:cNvSpPr>
            <a:spLocks noGrp="1"/>
          </p:cNvSpPr>
          <p:nvPr>
            <p:ph type="sldNum" sz="quarter" idx="5"/>
          </p:nvPr>
        </p:nvSpPr>
        <p:spPr/>
        <p:txBody>
          <a:bodyPr/>
          <a:lstStyle/>
          <a:p>
            <a:fld id="{A7DCCFFC-0080-4BBD-A8E3-4377EB734225}" type="slidenum">
              <a:rPr lang="en-US" smtClean="0"/>
              <a:t>14</a:t>
            </a:fld>
            <a:endParaRPr lang="en-US"/>
          </a:p>
        </p:txBody>
      </p:sp>
    </p:spTree>
    <p:extLst>
      <p:ext uri="{BB962C8B-B14F-4D97-AF65-F5344CB8AC3E}">
        <p14:creationId xmlns:p14="http://schemas.microsoft.com/office/powerpoint/2010/main" val="17047695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DCCFFC-0080-4BBD-A8E3-4377EB734225}" type="slidenum">
              <a:rPr lang="en-US" smtClean="0"/>
              <a:t>16</a:t>
            </a:fld>
            <a:endParaRPr lang="en-US"/>
          </a:p>
        </p:txBody>
      </p:sp>
    </p:spTree>
    <p:extLst>
      <p:ext uri="{BB962C8B-B14F-4D97-AF65-F5344CB8AC3E}">
        <p14:creationId xmlns:p14="http://schemas.microsoft.com/office/powerpoint/2010/main" val="41117978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DCCFFC-0080-4BBD-A8E3-4377EB734225}" type="slidenum">
              <a:rPr lang="en-US" smtClean="0"/>
              <a:t>18</a:t>
            </a:fld>
            <a:endParaRPr lang="en-US"/>
          </a:p>
        </p:txBody>
      </p:sp>
    </p:spTree>
    <p:extLst>
      <p:ext uri="{BB962C8B-B14F-4D97-AF65-F5344CB8AC3E}">
        <p14:creationId xmlns:p14="http://schemas.microsoft.com/office/powerpoint/2010/main" val="8214081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1/9/2020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1/9/2020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creativecommons.org/licenses/by-nc/3.0/"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in5d.com/are-the-new-energies-draining-you.html" TargetMode="External"/><Relationship Id="rId5" Type="http://schemas.openxmlformats.org/officeDocument/2006/relationships/image" Target="../media/image17.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4930BBBA-6F9F-4D27-AD61-45935240C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FED5ABE-AA8E-4BAE-B923-EB99ABDE02A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8207"/>
            <a:ext cx="12192000" cy="6858000"/>
          </a:xfrm>
          <a:prstGeom prst="rect">
            <a:avLst/>
          </a:prstGeom>
        </p:spPr>
      </p:pic>
      <p:pic>
        <p:nvPicPr>
          <p:cNvPr id="14" name="Picture 13">
            <a:extLst>
              <a:ext uri="{FF2B5EF4-FFF2-40B4-BE49-F238E27FC236}">
                <a16:creationId xmlns:a16="http://schemas.microsoft.com/office/drawing/2014/main" id="{E0811D79-2C71-4B37-82AD-761836DCBD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688333"/>
            <a:ext cx="6400800" cy="185701"/>
          </a:xfrm>
          <a:prstGeom prst="rect">
            <a:avLst/>
          </a:prstGeom>
        </p:spPr>
      </p:pic>
      <p:sp>
        <p:nvSpPr>
          <p:cNvPr id="16" name="Rectangle 15">
            <a:extLst>
              <a:ext uri="{FF2B5EF4-FFF2-40B4-BE49-F238E27FC236}">
                <a16:creationId xmlns:a16="http://schemas.microsoft.com/office/drawing/2014/main" id="{929B6C0D-2AB5-4965-B573-1D00F1D0B7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162908"/>
            <a:ext cx="6411743" cy="2532185"/>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0717A64-3295-4281-B91F-AEC4AE1F289C}"/>
              </a:ext>
            </a:extLst>
          </p:cNvPr>
          <p:cNvSpPr>
            <a:spLocks noGrp="1"/>
          </p:cNvSpPr>
          <p:nvPr>
            <p:ph type="ctrTitle"/>
          </p:nvPr>
        </p:nvSpPr>
        <p:spPr>
          <a:xfrm>
            <a:off x="680322" y="2403231"/>
            <a:ext cx="5192940" cy="2133600"/>
          </a:xfrm>
        </p:spPr>
        <p:txBody>
          <a:bodyPr anchor="ctr">
            <a:normAutofit fontScale="90000"/>
          </a:bodyPr>
          <a:lstStyle/>
          <a:p>
            <a:r>
              <a:rPr lang="en-US" sz="5000" dirty="0"/>
              <a:t>WCMHPC Sustainability Survey Review</a:t>
            </a:r>
          </a:p>
        </p:txBody>
      </p:sp>
      <p:sp>
        <p:nvSpPr>
          <p:cNvPr id="3" name="Subtitle 2">
            <a:extLst>
              <a:ext uri="{FF2B5EF4-FFF2-40B4-BE49-F238E27FC236}">
                <a16:creationId xmlns:a16="http://schemas.microsoft.com/office/drawing/2014/main" id="{D864BBBF-336D-442E-8E6D-613982556CD2}"/>
              </a:ext>
            </a:extLst>
          </p:cNvPr>
          <p:cNvSpPr>
            <a:spLocks noGrp="1"/>
          </p:cNvSpPr>
          <p:nvPr>
            <p:ph type="subTitle" idx="1"/>
          </p:nvPr>
        </p:nvSpPr>
        <p:spPr>
          <a:xfrm>
            <a:off x="680323" y="4831173"/>
            <a:ext cx="5192940" cy="1117687"/>
          </a:xfrm>
        </p:spPr>
        <p:txBody>
          <a:bodyPr>
            <a:normAutofit/>
          </a:bodyPr>
          <a:lstStyle/>
          <a:p>
            <a:r>
              <a:rPr lang="en-US" dirty="0"/>
              <a:t>Shawn E Stoen, RHPC</a:t>
            </a:r>
          </a:p>
          <a:p>
            <a:r>
              <a:rPr lang="en-US" dirty="0"/>
              <a:t>10 January 2020</a:t>
            </a:r>
          </a:p>
        </p:txBody>
      </p:sp>
      <p:pic>
        <p:nvPicPr>
          <p:cNvPr id="5" name="Picture 4">
            <a:extLst>
              <a:ext uri="{FF2B5EF4-FFF2-40B4-BE49-F238E27FC236}">
                <a16:creationId xmlns:a16="http://schemas.microsoft.com/office/drawing/2014/main" id="{A56F2A89-9AE3-411F-90BE-816CF8384DA2}"/>
              </a:ext>
            </a:extLst>
          </p:cNvPr>
          <p:cNvPicPr>
            <a:picLocks noChangeAspect="1"/>
          </p:cNvPicPr>
          <p:nvPr/>
        </p:nvPicPr>
        <p:blipFill>
          <a:blip r:embed="rId4"/>
          <a:stretch>
            <a:fillRect/>
          </a:stretch>
        </p:blipFill>
        <p:spPr>
          <a:xfrm>
            <a:off x="6736079" y="1469132"/>
            <a:ext cx="4809490" cy="3919735"/>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2430609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B7ADA-E5FE-4B0A-AAC2-5C12DAEE9928}"/>
              </a:ext>
            </a:extLst>
          </p:cNvPr>
          <p:cNvSpPr>
            <a:spLocks noGrp="1"/>
          </p:cNvSpPr>
          <p:nvPr>
            <p:ph type="title"/>
          </p:nvPr>
        </p:nvSpPr>
        <p:spPr>
          <a:xfrm>
            <a:off x="680321" y="753228"/>
            <a:ext cx="9613861" cy="1080938"/>
          </a:xfrm>
        </p:spPr>
        <p:txBody>
          <a:bodyPr>
            <a:normAutofit/>
          </a:bodyPr>
          <a:lstStyle/>
          <a:p>
            <a:r>
              <a:rPr lang="en-US" dirty="0"/>
              <a:t>Facility specific activities and willingness to pay for these specific activities</a:t>
            </a:r>
          </a:p>
        </p:txBody>
      </p:sp>
      <p:sp>
        <p:nvSpPr>
          <p:cNvPr id="10" name="Content Placeholder 7">
            <a:extLst>
              <a:ext uri="{FF2B5EF4-FFF2-40B4-BE49-F238E27FC236}">
                <a16:creationId xmlns:a16="http://schemas.microsoft.com/office/drawing/2014/main" id="{1206189C-E163-45EB-BA2D-11C617134063}"/>
              </a:ext>
            </a:extLst>
          </p:cNvPr>
          <p:cNvSpPr>
            <a:spLocks noGrp="1"/>
          </p:cNvSpPr>
          <p:nvPr>
            <p:ph idx="1"/>
          </p:nvPr>
        </p:nvSpPr>
        <p:spPr>
          <a:xfrm>
            <a:off x="680322" y="2336873"/>
            <a:ext cx="3489341" cy="3599316"/>
          </a:xfrm>
        </p:spPr>
        <p:txBody>
          <a:bodyPr>
            <a:normAutofit/>
          </a:bodyPr>
          <a:lstStyle/>
          <a:p>
            <a:r>
              <a:rPr lang="en-US" sz="1800" dirty="0"/>
              <a:t>Comments:</a:t>
            </a:r>
          </a:p>
          <a:p>
            <a:pPr lvl="1"/>
            <a:r>
              <a:rPr lang="en-US" sz="1400" dirty="0"/>
              <a:t>PH Staff would need adequate training for sheltering if asked to help with shelters</a:t>
            </a:r>
          </a:p>
          <a:p>
            <a:pPr lvl="1"/>
            <a:r>
              <a:rPr lang="en-US" sz="1400" dirty="0"/>
              <a:t>There is likely no budget for this unless it is mandatory</a:t>
            </a:r>
          </a:p>
          <a:p>
            <a:pPr lvl="1"/>
            <a:r>
              <a:rPr lang="en-US" sz="1400" dirty="0"/>
              <a:t>It would be up to the CEO</a:t>
            </a:r>
          </a:p>
          <a:p>
            <a:pPr lvl="1"/>
            <a:r>
              <a:rPr lang="en-US" sz="1400" dirty="0"/>
              <a:t>It would depend on the costs involved</a:t>
            </a:r>
          </a:p>
        </p:txBody>
      </p:sp>
      <p:pic>
        <p:nvPicPr>
          <p:cNvPr id="4" name="Content Placeholder 3">
            <a:extLst>
              <a:ext uri="{FF2B5EF4-FFF2-40B4-BE49-F238E27FC236}">
                <a16:creationId xmlns:a16="http://schemas.microsoft.com/office/drawing/2014/main" id="{606BF607-5C7D-464C-9EBC-D0AEE014CE1F}"/>
              </a:ext>
            </a:extLst>
          </p:cNvPr>
          <p:cNvPicPr>
            <a:picLocks noChangeAspect="1"/>
          </p:cNvPicPr>
          <p:nvPr/>
        </p:nvPicPr>
        <p:blipFill>
          <a:blip r:embed="rId3"/>
          <a:stretch>
            <a:fillRect/>
          </a:stretch>
        </p:blipFill>
        <p:spPr>
          <a:xfrm>
            <a:off x="4654295" y="2475101"/>
            <a:ext cx="5639886" cy="332226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28316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2AA10-D131-40E2-9C69-3BE9B6084896}"/>
              </a:ext>
            </a:extLst>
          </p:cNvPr>
          <p:cNvSpPr>
            <a:spLocks noGrp="1"/>
          </p:cNvSpPr>
          <p:nvPr>
            <p:ph type="title"/>
          </p:nvPr>
        </p:nvSpPr>
        <p:spPr>
          <a:xfrm>
            <a:off x="680321" y="753228"/>
            <a:ext cx="9613861" cy="1080938"/>
          </a:xfrm>
        </p:spPr>
        <p:txBody>
          <a:bodyPr>
            <a:normAutofit/>
          </a:bodyPr>
          <a:lstStyle/>
          <a:p>
            <a:r>
              <a:rPr lang="en-US" dirty="0"/>
              <a:t>Exercises</a:t>
            </a:r>
          </a:p>
        </p:txBody>
      </p:sp>
      <p:sp>
        <p:nvSpPr>
          <p:cNvPr id="8" name="Content Placeholder 7">
            <a:extLst>
              <a:ext uri="{FF2B5EF4-FFF2-40B4-BE49-F238E27FC236}">
                <a16:creationId xmlns:a16="http://schemas.microsoft.com/office/drawing/2014/main" id="{3C38A6B6-2155-47A0-BAAE-E4B798F6A2BD}"/>
              </a:ext>
            </a:extLst>
          </p:cNvPr>
          <p:cNvSpPr>
            <a:spLocks noGrp="1"/>
          </p:cNvSpPr>
          <p:nvPr>
            <p:ph idx="1"/>
          </p:nvPr>
        </p:nvSpPr>
        <p:spPr>
          <a:xfrm>
            <a:off x="8077200" y="2400299"/>
            <a:ext cx="3695700" cy="4178300"/>
          </a:xfrm>
        </p:spPr>
        <p:txBody>
          <a:bodyPr>
            <a:normAutofit/>
          </a:bodyPr>
          <a:lstStyle/>
          <a:p>
            <a:r>
              <a:rPr lang="en-US" dirty="0"/>
              <a:t>What types of exercises would be of benefit to ALL coalition members?</a:t>
            </a:r>
          </a:p>
          <a:p>
            <a:pPr lvl="1"/>
            <a:r>
              <a:rPr lang="en-US" dirty="0"/>
              <a:t>LTC/Hospice/Home Health and Assisted Living</a:t>
            </a:r>
          </a:p>
          <a:p>
            <a:pPr lvl="1"/>
            <a:r>
              <a:rPr lang="en-US" dirty="0"/>
              <a:t>Public Health</a:t>
            </a:r>
          </a:p>
          <a:p>
            <a:pPr lvl="1"/>
            <a:r>
              <a:rPr lang="en-US" dirty="0"/>
              <a:t>EMS</a:t>
            </a:r>
          </a:p>
          <a:p>
            <a:pPr lvl="1"/>
            <a:r>
              <a:rPr lang="en-US" dirty="0"/>
              <a:t>Hospitals</a:t>
            </a:r>
          </a:p>
          <a:p>
            <a:pPr lvl="1"/>
            <a:r>
              <a:rPr lang="en-US" dirty="0"/>
              <a:t>Emergency Management</a:t>
            </a:r>
          </a:p>
        </p:txBody>
      </p:sp>
      <p:pic>
        <p:nvPicPr>
          <p:cNvPr id="4" name="Content Placeholder 3">
            <a:extLst>
              <a:ext uri="{FF2B5EF4-FFF2-40B4-BE49-F238E27FC236}">
                <a16:creationId xmlns:a16="http://schemas.microsoft.com/office/drawing/2014/main" id="{23FA8B55-2B6A-419B-BF57-11CF45533B2A}"/>
              </a:ext>
            </a:extLst>
          </p:cNvPr>
          <p:cNvPicPr>
            <a:picLocks noChangeAspect="1"/>
          </p:cNvPicPr>
          <p:nvPr/>
        </p:nvPicPr>
        <p:blipFill>
          <a:blip r:embed="rId3"/>
          <a:stretch>
            <a:fillRect/>
          </a:stretch>
        </p:blipFill>
        <p:spPr>
          <a:xfrm>
            <a:off x="289219" y="2273372"/>
            <a:ext cx="7586307" cy="4305227"/>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780315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4979F40-3A44-4CCB-9EB7-F8318BCE5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5291D39-6B03-4BB5-BFC6-CBF11E90BF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15" name="Rectangle 14">
            <a:extLst>
              <a:ext uri="{FF2B5EF4-FFF2-40B4-BE49-F238E27FC236}">
                <a16:creationId xmlns:a16="http://schemas.microsoft.com/office/drawing/2014/main" id="{AFD071FA-0514-4371-9568-86216A1F46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211DDA4-E7B5-4325-A844-B7F59B084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635C39C-3020-4DC1-9807-B36D29CA7116}"/>
              </a:ext>
            </a:extLst>
          </p:cNvPr>
          <p:cNvSpPr>
            <a:spLocks noGrp="1"/>
          </p:cNvSpPr>
          <p:nvPr>
            <p:ph type="title"/>
          </p:nvPr>
        </p:nvSpPr>
        <p:spPr>
          <a:xfrm>
            <a:off x="680321" y="753228"/>
            <a:ext cx="4136123" cy="1080938"/>
          </a:xfrm>
        </p:spPr>
        <p:txBody>
          <a:bodyPr>
            <a:normAutofit/>
          </a:bodyPr>
          <a:lstStyle/>
          <a:p>
            <a:r>
              <a:rPr lang="en-US" sz="2400"/>
              <a:t>Administration</a:t>
            </a:r>
          </a:p>
        </p:txBody>
      </p:sp>
      <p:pic>
        <p:nvPicPr>
          <p:cNvPr id="19" name="Picture 18">
            <a:extLst>
              <a:ext uri="{FF2B5EF4-FFF2-40B4-BE49-F238E27FC236}">
                <a16:creationId xmlns:a16="http://schemas.microsoft.com/office/drawing/2014/main" id="{0D58E222-6309-4F79-AC20-9D3C69CD9B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8" name="Content Placeholder 7">
            <a:extLst>
              <a:ext uri="{FF2B5EF4-FFF2-40B4-BE49-F238E27FC236}">
                <a16:creationId xmlns:a16="http://schemas.microsoft.com/office/drawing/2014/main" id="{7BEB8248-ACC6-4845-97C8-CB9C0D7669D9}"/>
              </a:ext>
            </a:extLst>
          </p:cNvPr>
          <p:cNvSpPr>
            <a:spLocks noGrp="1"/>
          </p:cNvSpPr>
          <p:nvPr>
            <p:ph idx="1"/>
          </p:nvPr>
        </p:nvSpPr>
        <p:spPr>
          <a:xfrm>
            <a:off x="680321" y="2336873"/>
            <a:ext cx="3656289" cy="3599316"/>
          </a:xfrm>
        </p:spPr>
        <p:txBody>
          <a:bodyPr>
            <a:normAutofit fontScale="92500"/>
          </a:bodyPr>
          <a:lstStyle/>
          <a:p>
            <a:r>
              <a:rPr lang="en-US" sz="1400" dirty="0"/>
              <a:t>Having a full time paid coalition leader</a:t>
            </a:r>
          </a:p>
          <a:p>
            <a:r>
              <a:rPr lang="en-US" sz="1400" dirty="0"/>
              <a:t>Providing organized response coordination to support and enhance response efforts across coalition partners</a:t>
            </a:r>
          </a:p>
          <a:p>
            <a:r>
              <a:rPr lang="en-US" sz="1400" dirty="0"/>
              <a:t>Scheduled coalition meetings</a:t>
            </a:r>
          </a:p>
          <a:p>
            <a:r>
              <a:rPr lang="en-US" sz="1400" dirty="0"/>
              <a:t>Having a new member/orientation process</a:t>
            </a:r>
          </a:p>
          <a:p>
            <a:r>
              <a:rPr lang="en-US" sz="1400" dirty="0"/>
              <a:t>Having Access to subject matter expertise across regional/state and federal levels</a:t>
            </a:r>
          </a:p>
          <a:p>
            <a:r>
              <a:rPr lang="en-US" sz="1400" dirty="0"/>
              <a:t>Having regional representation and access to statewide response teams (CISM, MNMMT, IMT)</a:t>
            </a:r>
          </a:p>
          <a:p>
            <a:r>
              <a:rPr lang="en-US" sz="1400" dirty="0"/>
              <a:t>Providing an annual review/report of coalition activites for executive leadership and EP members</a:t>
            </a:r>
          </a:p>
        </p:txBody>
      </p:sp>
      <p:pic>
        <p:nvPicPr>
          <p:cNvPr id="4" name="Content Placeholder 3">
            <a:extLst>
              <a:ext uri="{FF2B5EF4-FFF2-40B4-BE49-F238E27FC236}">
                <a16:creationId xmlns:a16="http://schemas.microsoft.com/office/drawing/2014/main" id="{A54A6FE6-1123-4789-B3D2-38811A23838E}"/>
              </a:ext>
            </a:extLst>
          </p:cNvPr>
          <p:cNvPicPr>
            <a:picLocks noChangeAspect="1"/>
          </p:cNvPicPr>
          <p:nvPr/>
        </p:nvPicPr>
        <p:blipFill>
          <a:blip r:embed="rId5"/>
          <a:stretch>
            <a:fillRect/>
          </a:stretch>
        </p:blipFill>
        <p:spPr>
          <a:xfrm>
            <a:off x="5276090" y="1599048"/>
            <a:ext cx="6269479" cy="3659903"/>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415555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9" name="Picture 58">
            <a:extLst>
              <a:ext uri="{FF2B5EF4-FFF2-40B4-BE49-F238E27FC236}">
                <a16:creationId xmlns:a16="http://schemas.microsoft.com/office/drawing/2014/main" id="{5321D838-2C7E-4177-9DD3-DAC78324A2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61" name="Picture 60">
            <a:extLst>
              <a:ext uri="{FF2B5EF4-FFF2-40B4-BE49-F238E27FC236}">
                <a16:creationId xmlns:a16="http://schemas.microsoft.com/office/drawing/2014/main" id="{0146E45C-1450-4186-B501-74F221F897A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63" name="Picture 62">
            <a:extLst>
              <a:ext uri="{FF2B5EF4-FFF2-40B4-BE49-F238E27FC236}">
                <a16:creationId xmlns:a16="http://schemas.microsoft.com/office/drawing/2014/main" id="{EEDDA48B-BC04-4915-ADA3-A1A9522EB0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65" name="Rectangle 64">
            <a:extLst>
              <a:ext uri="{FF2B5EF4-FFF2-40B4-BE49-F238E27FC236}">
                <a16:creationId xmlns:a16="http://schemas.microsoft.com/office/drawing/2014/main" id="{78C9D07A-5A22-4E55-B18A-47CF07E508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 name="Rectangle 66">
            <a:extLst>
              <a:ext uri="{FF2B5EF4-FFF2-40B4-BE49-F238E27FC236}">
                <a16:creationId xmlns:a16="http://schemas.microsoft.com/office/drawing/2014/main" id="{3D71E629-0739-4A59-972B-A9E9A4500E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9" name="Picture 68">
            <a:extLst>
              <a:ext uri="{FF2B5EF4-FFF2-40B4-BE49-F238E27FC236}">
                <a16:creationId xmlns:a16="http://schemas.microsoft.com/office/drawing/2014/main" id="{AF9C2BBD-AAF7-4C85-9BE4-E4C2F52353F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0">
                <a:srgbClr val="F78925"/>
              </a:gs>
              <a:gs pos="50000">
                <a:srgbClr val="D54209"/>
              </a:gs>
              <a:gs pos="100000">
                <a:srgbClr val="8D0000"/>
              </a:gs>
            </a:gsLst>
            <a:lin ang="2520000" scaled="0"/>
          </a:gradFill>
        </p:spPr>
      </p:pic>
      <p:pic>
        <p:nvPicPr>
          <p:cNvPr id="71" name="Picture 70">
            <a:extLst>
              <a:ext uri="{FF2B5EF4-FFF2-40B4-BE49-F238E27FC236}">
                <a16:creationId xmlns:a16="http://schemas.microsoft.com/office/drawing/2014/main" id="{AEEF8B78-E487-4E1A-8945-35B4041B02A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3" name="Rectangle 72">
            <a:extLst>
              <a:ext uri="{FF2B5EF4-FFF2-40B4-BE49-F238E27FC236}">
                <a16:creationId xmlns:a16="http://schemas.microsoft.com/office/drawing/2014/main" id="{B9B4F0B3-5A15-4AAD-B054-8BA9209872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4527"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5" name="Picture 74">
            <a:extLst>
              <a:ext uri="{FF2B5EF4-FFF2-40B4-BE49-F238E27FC236}">
                <a16:creationId xmlns:a16="http://schemas.microsoft.com/office/drawing/2014/main" id="{CCA43FE3-BC3A-4163-B2D9-721AA0F6F4D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77" name="Rectangle 76">
            <a:extLst>
              <a:ext uri="{FF2B5EF4-FFF2-40B4-BE49-F238E27FC236}">
                <a16:creationId xmlns:a16="http://schemas.microsoft.com/office/drawing/2014/main" id="{488AAD42-9F71-4F14-AE1E-C05DCFC60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3246336-09DF-4D20-9B85-65C5FEDAEF25}"/>
              </a:ext>
            </a:extLst>
          </p:cNvPr>
          <p:cNvSpPr>
            <a:spLocks noGrp="1"/>
          </p:cNvSpPr>
          <p:nvPr>
            <p:ph type="title"/>
          </p:nvPr>
        </p:nvSpPr>
        <p:spPr>
          <a:xfrm>
            <a:off x="680322" y="2063262"/>
            <a:ext cx="3739278" cy="2661138"/>
          </a:xfrm>
        </p:spPr>
        <p:txBody>
          <a:bodyPr vert="horz" lIns="91440" tIns="45720" rIns="91440" bIns="45720" rtlCol="0" anchor="ctr">
            <a:normAutofit/>
          </a:bodyPr>
          <a:lstStyle/>
          <a:p>
            <a:pPr algn="r"/>
            <a:r>
              <a:rPr lang="en-US" sz="3800">
                <a:solidFill>
                  <a:srgbClr val="FFFFFF"/>
                </a:solidFill>
              </a:rPr>
              <a:t>How long have </a:t>
            </a:r>
            <a:r>
              <a:rPr lang="en-US" sz="3800" u="sng">
                <a:solidFill>
                  <a:srgbClr val="FFFFFF"/>
                </a:solidFill>
              </a:rPr>
              <a:t>you</a:t>
            </a:r>
            <a:r>
              <a:rPr lang="en-US" sz="3800">
                <a:solidFill>
                  <a:srgbClr val="FFFFFF"/>
                </a:solidFill>
              </a:rPr>
              <a:t> been an active member of the coalition?</a:t>
            </a:r>
          </a:p>
        </p:txBody>
      </p:sp>
      <p:sp>
        <p:nvSpPr>
          <p:cNvPr id="79" name="Rectangle 78">
            <a:extLst>
              <a:ext uri="{FF2B5EF4-FFF2-40B4-BE49-F238E27FC236}">
                <a16:creationId xmlns:a16="http://schemas.microsoft.com/office/drawing/2014/main" id="{61B962C9-BE53-4915-9C0C-B53DCD378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6090" y="642795"/>
            <a:ext cx="6272654" cy="5575126"/>
          </a:xfrm>
          <a:prstGeom prst="rect">
            <a:avLst/>
          </a:prstGeom>
          <a:solidFill>
            <a:schemeClr val="bg1"/>
          </a:solidFill>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97389956-6BDA-4BDB-BD15-59DF0C5FC35A}"/>
              </a:ext>
            </a:extLst>
          </p:cNvPr>
          <p:cNvPicPr>
            <a:picLocks noChangeAspect="1"/>
          </p:cNvPicPr>
          <p:nvPr/>
        </p:nvPicPr>
        <p:blipFill>
          <a:blip r:embed="rId5"/>
          <a:stretch>
            <a:fillRect/>
          </a:stretch>
        </p:blipFill>
        <p:spPr>
          <a:xfrm>
            <a:off x="5593085" y="2025322"/>
            <a:ext cx="5629268" cy="2800561"/>
          </a:xfrm>
          <a:prstGeom prst="rect">
            <a:avLst/>
          </a:prstGeom>
          <a:ln>
            <a:noFill/>
          </a:ln>
          <a:effectLst/>
        </p:spPr>
      </p:pic>
    </p:spTree>
    <p:extLst>
      <p:ext uri="{BB962C8B-B14F-4D97-AF65-F5344CB8AC3E}">
        <p14:creationId xmlns:p14="http://schemas.microsoft.com/office/powerpoint/2010/main" val="469596560"/>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3E8A9A-DA4B-4F12-9331-219EBE523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81776" y="0"/>
            <a:ext cx="91763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1C4DCE7A-0E46-404B-9E0D-E93DC7B2A86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Rectangle 11">
            <a:extLst>
              <a:ext uri="{FF2B5EF4-FFF2-40B4-BE49-F238E27FC236}">
                <a16:creationId xmlns:a16="http://schemas.microsoft.com/office/drawing/2014/main" id="{ADD673B7-F6B7-43EE-936B-D09F3A337A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81776" cy="6858000"/>
          </a:xfrm>
          <a:prstGeom prst="rect">
            <a:avLst/>
          </a:prstGeom>
          <a:solidFill>
            <a:schemeClr val="bg1"/>
          </a:solidFill>
          <a:ln>
            <a:noFill/>
          </a:ln>
          <a:effectLst>
            <a:outerShdw blurRad="88900" dist="381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C7244D-9ED7-4C11-9360-51FF1D9EED45}"/>
              </a:ext>
            </a:extLst>
          </p:cNvPr>
          <p:cNvSpPr>
            <a:spLocks noGrp="1"/>
          </p:cNvSpPr>
          <p:nvPr>
            <p:ph type="title"/>
          </p:nvPr>
        </p:nvSpPr>
        <p:spPr>
          <a:xfrm>
            <a:off x="6770849" y="643466"/>
            <a:ext cx="3846292" cy="5205943"/>
          </a:xfrm>
        </p:spPr>
        <p:txBody>
          <a:bodyPr anchor="b">
            <a:normAutofit/>
          </a:bodyPr>
          <a:lstStyle/>
          <a:p>
            <a:pPr algn="r"/>
            <a:r>
              <a:rPr lang="en-US" sz="4800" dirty="0">
                <a:solidFill>
                  <a:schemeClr val="accent1"/>
                </a:solidFill>
              </a:rPr>
              <a:t>Barriers to engagement with the coalition?</a:t>
            </a:r>
          </a:p>
        </p:txBody>
      </p:sp>
      <p:pic>
        <p:nvPicPr>
          <p:cNvPr id="4" name="Content Placeholder 3">
            <a:extLst>
              <a:ext uri="{FF2B5EF4-FFF2-40B4-BE49-F238E27FC236}">
                <a16:creationId xmlns:a16="http://schemas.microsoft.com/office/drawing/2014/main" id="{0A585048-4BB3-4CA1-928F-8C34B2F4C75A}"/>
              </a:ext>
            </a:extLst>
          </p:cNvPr>
          <p:cNvPicPr>
            <a:picLocks noGrp="1" noChangeAspect="1"/>
          </p:cNvPicPr>
          <p:nvPr>
            <p:ph idx="1"/>
          </p:nvPr>
        </p:nvPicPr>
        <p:blipFill>
          <a:blip r:embed="rId4"/>
          <a:stretch>
            <a:fillRect/>
          </a:stretch>
        </p:blipFill>
        <p:spPr>
          <a:xfrm>
            <a:off x="314325" y="407194"/>
            <a:ext cx="6446320" cy="4761706"/>
          </a:xfrm>
          <a:prstGeom prst="rect">
            <a:avLst/>
          </a:prstGeom>
        </p:spPr>
      </p:pic>
    </p:spTree>
    <p:extLst>
      <p:ext uri="{BB962C8B-B14F-4D97-AF65-F5344CB8AC3E}">
        <p14:creationId xmlns:p14="http://schemas.microsoft.com/office/powerpoint/2010/main" val="3119462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540BA37-BEB0-4AE2-B462-FDCEAE4557CA}"/>
              </a:ext>
            </a:extLst>
          </p:cNvPr>
          <p:cNvSpPr>
            <a:spLocks noGrp="1"/>
          </p:cNvSpPr>
          <p:nvPr>
            <p:ph type="ctrTitle"/>
          </p:nvPr>
        </p:nvSpPr>
        <p:spPr/>
        <p:txBody>
          <a:bodyPr/>
          <a:lstStyle/>
          <a:p>
            <a:r>
              <a:rPr lang="en-US" dirty="0"/>
              <a:t>Executive Leadership questions</a:t>
            </a:r>
          </a:p>
        </p:txBody>
      </p:sp>
    </p:spTree>
    <p:extLst>
      <p:ext uri="{BB962C8B-B14F-4D97-AF65-F5344CB8AC3E}">
        <p14:creationId xmlns:p14="http://schemas.microsoft.com/office/powerpoint/2010/main" val="42125744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A19B4-A824-40E2-9FE1-914349F471D0}"/>
              </a:ext>
            </a:extLst>
          </p:cNvPr>
          <p:cNvSpPr>
            <a:spLocks noGrp="1"/>
          </p:cNvSpPr>
          <p:nvPr>
            <p:ph type="title"/>
          </p:nvPr>
        </p:nvSpPr>
        <p:spPr/>
        <p:txBody>
          <a:bodyPr/>
          <a:lstStyle/>
          <a:p>
            <a:r>
              <a:rPr lang="en-US" dirty="0"/>
              <a:t>How familiar are you with the role and services of the HCC</a:t>
            </a:r>
          </a:p>
        </p:txBody>
      </p:sp>
      <p:pic>
        <p:nvPicPr>
          <p:cNvPr id="4" name="Content Placeholder 3">
            <a:extLst>
              <a:ext uri="{FF2B5EF4-FFF2-40B4-BE49-F238E27FC236}">
                <a16:creationId xmlns:a16="http://schemas.microsoft.com/office/drawing/2014/main" id="{ADE38939-79D2-4320-B65C-E9E96EA531E2}"/>
              </a:ext>
            </a:extLst>
          </p:cNvPr>
          <p:cNvPicPr>
            <a:picLocks noGrp="1" noChangeAspect="1"/>
          </p:cNvPicPr>
          <p:nvPr>
            <p:ph idx="1"/>
          </p:nvPr>
        </p:nvPicPr>
        <p:blipFill>
          <a:blip r:embed="rId3"/>
          <a:stretch>
            <a:fillRect/>
          </a:stretch>
        </p:blipFill>
        <p:spPr>
          <a:xfrm>
            <a:off x="4741863" y="2542422"/>
            <a:ext cx="6038850" cy="3562350"/>
          </a:xfrm>
          <a:prstGeom prst="rect">
            <a:avLst/>
          </a:prstGeom>
        </p:spPr>
      </p:pic>
    </p:spTree>
    <p:extLst>
      <p:ext uri="{BB962C8B-B14F-4D97-AF65-F5344CB8AC3E}">
        <p14:creationId xmlns:p14="http://schemas.microsoft.com/office/powerpoint/2010/main" val="3610167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F4979F40-3A44-4CCB-9EB7-F8318BCE57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5291D39-6B03-4BB5-BFC6-CBF11E90BF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3176" y="0"/>
            <a:ext cx="12192000" cy="6858000"/>
          </a:xfrm>
          <a:prstGeom prst="rect">
            <a:avLst/>
          </a:prstGeom>
        </p:spPr>
      </p:pic>
      <p:sp>
        <p:nvSpPr>
          <p:cNvPr id="15" name="Rectangle 14">
            <a:extLst>
              <a:ext uri="{FF2B5EF4-FFF2-40B4-BE49-F238E27FC236}">
                <a16:creationId xmlns:a16="http://schemas.microsoft.com/office/drawing/2014/main" id="{AFD071FA-0514-4371-9568-86216A1F46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211DDA4-E7B5-4325-A844-B7F59B084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D722202F-EB10-4B49-BF1B-58E26184CA1D}"/>
              </a:ext>
            </a:extLst>
          </p:cNvPr>
          <p:cNvSpPr>
            <a:spLocks noGrp="1"/>
          </p:cNvSpPr>
          <p:nvPr>
            <p:ph type="title"/>
          </p:nvPr>
        </p:nvSpPr>
        <p:spPr>
          <a:xfrm>
            <a:off x="680321" y="753228"/>
            <a:ext cx="4136123" cy="1080938"/>
          </a:xfrm>
        </p:spPr>
        <p:txBody>
          <a:bodyPr>
            <a:normAutofit/>
          </a:bodyPr>
          <a:lstStyle/>
          <a:p>
            <a:r>
              <a:rPr lang="en-US" sz="2400"/>
              <a:t>Why does your organization affiliate with the coalition?</a:t>
            </a:r>
          </a:p>
        </p:txBody>
      </p:sp>
      <p:pic>
        <p:nvPicPr>
          <p:cNvPr id="19" name="Picture 18">
            <a:extLst>
              <a:ext uri="{FF2B5EF4-FFF2-40B4-BE49-F238E27FC236}">
                <a16:creationId xmlns:a16="http://schemas.microsoft.com/office/drawing/2014/main" id="{0D58E222-6309-4F79-AC20-9D3C69CD9B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8" name="Content Placeholder 7">
            <a:extLst>
              <a:ext uri="{FF2B5EF4-FFF2-40B4-BE49-F238E27FC236}">
                <a16:creationId xmlns:a16="http://schemas.microsoft.com/office/drawing/2014/main" id="{0D15E200-B4F8-43CE-8531-19D632DE9EA6}"/>
              </a:ext>
            </a:extLst>
          </p:cNvPr>
          <p:cNvSpPr>
            <a:spLocks noGrp="1"/>
          </p:cNvSpPr>
          <p:nvPr>
            <p:ph idx="1"/>
          </p:nvPr>
        </p:nvSpPr>
        <p:spPr>
          <a:xfrm>
            <a:off x="680321" y="2336873"/>
            <a:ext cx="3656289" cy="3599316"/>
          </a:xfrm>
        </p:spPr>
        <p:txBody>
          <a:bodyPr>
            <a:normAutofit/>
          </a:bodyPr>
          <a:lstStyle/>
          <a:p>
            <a:r>
              <a:rPr lang="en-US" sz="1400" dirty="0"/>
              <a:t>It is a valuable forum for </a:t>
            </a:r>
            <a:r>
              <a:rPr lang="en-US" sz="1400" dirty="0" err="1"/>
              <a:t>shring</a:t>
            </a:r>
            <a:r>
              <a:rPr lang="en-US" sz="1400" dirty="0"/>
              <a:t> information and best practices</a:t>
            </a:r>
          </a:p>
          <a:p>
            <a:r>
              <a:rPr lang="en-US" sz="1400" dirty="0"/>
              <a:t>To ensure my organization is prepared in the event of an emergency</a:t>
            </a:r>
          </a:p>
          <a:p>
            <a:r>
              <a:rPr lang="en-US" sz="1400" dirty="0"/>
              <a:t>To build relationships with other partners who might be able to help me during an emergency</a:t>
            </a:r>
          </a:p>
          <a:p>
            <a:r>
              <a:rPr lang="en-US" sz="1400" dirty="0"/>
              <a:t>To interact with community partners</a:t>
            </a:r>
          </a:p>
          <a:p>
            <a:r>
              <a:rPr lang="en-US" sz="1400" dirty="0"/>
              <a:t>To interact with other leaders</a:t>
            </a:r>
          </a:p>
          <a:p>
            <a:r>
              <a:rPr lang="en-US" sz="1400" dirty="0"/>
              <a:t>To meet accreditation requirements</a:t>
            </a:r>
          </a:p>
          <a:p>
            <a:r>
              <a:rPr lang="en-US" sz="1400" dirty="0"/>
              <a:t>For training and exercise opportunities</a:t>
            </a:r>
          </a:p>
        </p:txBody>
      </p:sp>
      <p:pic>
        <p:nvPicPr>
          <p:cNvPr id="4" name="Content Placeholder 3">
            <a:extLst>
              <a:ext uri="{FF2B5EF4-FFF2-40B4-BE49-F238E27FC236}">
                <a16:creationId xmlns:a16="http://schemas.microsoft.com/office/drawing/2014/main" id="{BAE84B18-7FE3-40C0-8D3E-310971C100CF}"/>
              </a:ext>
            </a:extLst>
          </p:cNvPr>
          <p:cNvPicPr>
            <a:picLocks noChangeAspect="1"/>
          </p:cNvPicPr>
          <p:nvPr/>
        </p:nvPicPr>
        <p:blipFill>
          <a:blip r:embed="rId4"/>
          <a:stretch>
            <a:fillRect/>
          </a:stretch>
        </p:blipFill>
        <p:spPr>
          <a:xfrm>
            <a:off x="5303397" y="640080"/>
            <a:ext cx="6214864" cy="5577840"/>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2050571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610D2AE-07EF-436A-9755-AA8DF4B93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CACDD17-9043-46DF-882D-420365B79C1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Rectangle 14">
            <a:extLst>
              <a:ext uri="{FF2B5EF4-FFF2-40B4-BE49-F238E27FC236}">
                <a16:creationId xmlns:a16="http://schemas.microsoft.com/office/drawing/2014/main" id="{CF2D8AD5-434A-4C0E-9F5B-C1AFD645F3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C5EFFABD-A637-4807-A98D-AB189AD2588D}"/>
              </a:ext>
            </a:extLst>
          </p:cNvPr>
          <p:cNvSpPr>
            <a:spLocks noGrp="1"/>
          </p:cNvSpPr>
          <p:nvPr>
            <p:ph type="title"/>
          </p:nvPr>
        </p:nvSpPr>
        <p:spPr>
          <a:xfrm>
            <a:off x="680321" y="753228"/>
            <a:ext cx="4136123" cy="1080938"/>
          </a:xfrm>
        </p:spPr>
        <p:txBody>
          <a:bodyPr>
            <a:normAutofit/>
          </a:bodyPr>
          <a:lstStyle/>
          <a:p>
            <a:r>
              <a:rPr lang="en-US" sz="2400"/>
              <a:t>How willing would you be to:</a:t>
            </a:r>
          </a:p>
        </p:txBody>
      </p:sp>
      <p:pic>
        <p:nvPicPr>
          <p:cNvPr id="17" name="Picture 16">
            <a:extLst>
              <a:ext uri="{FF2B5EF4-FFF2-40B4-BE49-F238E27FC236}">
                <a16:creationId xmlns:a16="http://schemas.microsoft.com/office/drawing/2014/main" id="{E92B246D-47CC-40F8-8DE7-B65D409E9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8" name="Content Placeholder 7">
            <a:extLst>
              <a:ext uri="{FF2B5EF4-FFF2-40B4-BE49-F238E27FC236}">
                <a16:creationId xmlns:a16="http://schemas.microsoft.com/office/drawing/2014/main" id="{4A09F319-9E9C-41D6-9EDA-55EF87F95F54}"/>
              </a:ext>
            </a:extLst>
          </p:cNvPr>
          <p:cNvSpPr>
            <a:spLocks noGrp="1"/>
          </p:cNvSpPr>
          <p:nvPr>
            <p:ph idx="1"/>
          </p:nvPr>
        </p:nvSpPr>
        <p:spPr>
          <a:xfrm>
            <a:off x="114301" y="2113873"/>
            <a:ext cx="4702144" cy="4629826"/>
          </a:xfrm>
        </p:spPr>
        <p:txBody>
          <a:bodyPr>
            <a:normAutofit fontScale="85000" lnSpcReduction="20000"/>
          </a:bodyPr>
          <a:lstStyle/>
          <a:p>
            <a:r>
              <a:rPr lang="en-US" sz="1800" dirty="0"/>
              <a:t>Participate in an Executive Leadership subgroup/meeting periodically.</a:t>
            </a:r>
          </a:p>
          <a:p>
            <a:r>
              <a:rPr lang="en-US" sz="1800" dirty="0"/>
              <a:t>Participate in an annual call or report on coalition activities.</a:t>
            </a:r>
          </a:p>
          <a:p>
            <a:r>
              <a:rPr lang="en-US" sz="1800" dirty="0">
                <a:highlight>
                  <a:srgbClr val="C0C0C0"/>
                </a:highlight>
              </a:rPr>
              <a:t>Empower your emergency preparedness representative to support the coalition’s administrative tasks.</a:t>
            </a:r>
          </a:p>
          <a:p>
            <a:r>
              <a:rPr lang="en-US" sz="1800" dirty="0"/>
              <a:t>Empower your emergency preparedness representative to volunteer their time for coalition deliverables and work products. </a:t>
            </a:r>
          </a:p>
          <a:p>
            <a:r>
              <a:rPr lang="en-US" sz="1800" dirty="0"/>
              <a:t>Empower your emergency preparedness representative to volunteer their time for a response that supports other healthcare organization(s). </a:t>
            </a:r>
          </a:p>
          <a:p>
            <a:r>
              <a:rPr lang="en-US" sz="1800" dirty="0"/>
              <a:t>Promote coalition activities with state, regional, and local professional groups and /or societies. </a:t>
            </a:r>
          </a:p>
          <a:p>
            <a:r>
              <a:rPr lang="en-US" sz="1800" dirty="0"/>
              <a:t>Bring lessons from professional groups or societies back to the coalition. </a:t>
            </a:r>
          </a:p>
          <a:p>
            <a:r>
              <a:rPr lang="en-US" sz="1800" dirty="0"/>
              <a:t>Provide contact information for vendors that could support the coalition. </a:t>
            </a:r>
          </a:p>
          <a:p>
            <a:r>
              <a:rPr lang="en-US" sz="1800" dirty="0"/>
              <a:t>Provide grant writing / application assistance</a:t>
            </a:r>
          </a:p>
        </p:txBody>
      </p:sp>
      <p:pic>
        <p:nvPicPr>
          <p:cNvPr id="4" name="Content Placeholder 3">
            <a:extLst>
              <a:ext uri="{FF2B5EF4-FFF2-40B4-BE49-F238E27FC236}">
                <a16:creationId xmlns:a16="http://schemas.microsoft.com/office/drawing/2014/main" id="{89FBA073-875B-4444-BFC2-99C31563F961}"/>
              </a:ext>
            </a:extLst>
          </p:cNvPr>
          <p:cNvPicPr>
            <a:picLocks noChangeAspect="1"/>
          </p:cNvPicPr>
          <p:nvPr/>
        </p:nvPicPr>
        <p:blipFill>
          <a:blip r:embed="rId5"/>
          <a:stretch>
            <a:fillRect/>
          </a:stretch>
        </p:blipFill>
        <p:spPr>
          <a:xfrm>
            <a:off x="5276090" y="1681169"/>
            <a:ext cx="6303134" cy="3465181"/>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37109911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93F37-6B1D-45C5-AE2A-54E9F5789B1B}"/>
              </a:ext>
            </a:extLst>
          </p:cNvPr>
          <p:cNvSpPr>
            <a:spLocks noGrp="1"/>
          </p:cNvSpPr>
          <p:nvPr>
            <p:ph type="title"/>
          </p:nvPr>
        </p:nvSpPr>
        <p:spPr/>
        <p:txBody>
          <a:bodyPr/>
          <a:lstStyle/>
          <a:p>
            <a:r>
              <a:rPr lang="en-US" dirty="0"/>
              <a:t>How willing would your organization be to financially support the coalition by:</a:t>
            </a:r>
          </a:p>
        </p:txBody>
      </p:sp>
      <p:pic>
        <p:nvPicPr>
          <p:cNvPr id="4" name="Content Placeholder 3">
            <a:extLst>
              <a:ext uri="{FF2B5EF4-FFF2-40B4-BE49-F238E27FC236}">
                <a16:creationId xmlns:a16="http://schemas.microsoft.com/office/drawing/2014/main" id="{93BAF2BC-7763-496D-8CEE-3888D4DB1EF9}"/>
              </a:ext>
            </a:extLst>
          </p:cNvPr>
          <p:cNvPicPr>
            <a:picLocks noGrp="1" noChangeAspect="1"/>
          </p:cNvPicPr>
          <p:nvPr>
            <p:ph idx="1"/>
          </p:nvPr>
        </p:nvPicPr>
        <p:blipFill>
          <a:blip r:embed="rId3"/>
          <a:stretch>
            <a:fillRect/>
          </a:stretch>
        </p:blipFill>
        <p:spPr>
          <a:xfrm>
            <a:off x="2136362" y="2093119"/>
            <a:ext cx="7919275" cy="4612481"/>
          </a:xfrm>
          <a:prstGeom prst="rect">
            <a:avLst/>
          </a:prstGeom>
        </p:spPr>
      </p:pic>
    </p:spTree>
    <p:extLst>
      <p:ext uri="{BB962C8B-B14F-4D97-AF65-F5344CB8AC3E}">
        <p14:creationId xmlns:p14="http://schemas.microsoft.com/office/powerpoint/2010/main" val="3088252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57080-27F6-4596-97C3-275D42C307BC}"/>
              </a:ext>
            </a:extLst>
          </p:cNvPr>
          <p:cNvSpPr>
            <a:spLocks noGrp="1"/>
          </p:cNvSpPr>
          <p:nvPr>
            <p:ph type="title"/>
          </p:nvPr>
        </p:nvSpPr>
        <p:spPr/>
        <p:txBody>
          <a:bodyPr/>
          <a:lstStyle/>
          <a:p>
            <a:r>
              <a:rPr lang="en-US" dirty="0"/>
              <a:t>Survey Summary</a:t>
            </a:r>
          </a:p>
        </p:txBody>
      </p:sp>
      <p:sp>
        <p:nvSpPr>
          <p:cNvPr id="3" name="Content Placeholder 2">
            <a:extLst>
              <a:ext uri="{FF2B5EF4-FFF2-40B4-BE49-F238E27FC236}">
                <a16:creationId xmlns:a16="http://schemas.microsoft.com/office/drawing/2014/main" id="{2CE387A2-2A25-4D3E-BE5F-37BB7DE0D74C}"/>
              </a:ext>
            </a:extLst>
          </p:cNvPr>
          <p:cNvSpPr>
            <a:spLocks noGrp="1"/>
          </p:cNvSpPr>
          <p:nvPr>
            <p:ph idx="1"/>
          </p:nvPr>
        </p:nvSpPr>
        <p:spPr>
          <a:xfrm>
            <a:off x="1705080" y="2305342"/>
            <a:ext cx="8195665" cy="3599316"/>
          </a:xfrm>
        </p:spPr>
        <p:txBody>
          <a:bodyPr>
            <a:normAutofit fontScale="70000" lnSpcReduction="20000"/>
          </a:bodyPr>
          <a:lstStyle/>
          <a:p>
            <a:r>
              <a:rPr lang="en-US" dirty="0"/>
              <a:t>Sent to:</a:t>
            </a:r>
          </a:p>
          <a:p>
            <a:pPr lvl="1"/>
            <a:r>
              <a:rPr lang="en-US" dirty="0"/>
              <a:t>Hospitals</a:t>
            </a:r>
          </a:p>
          <a:p>
            <a:pPr lvl="1"/>
            <a:r>
              <a:rPr lang="en-US" dirty="0"/>
              <a:t>Long Term Care</a:t>
            </a:r>
          </a:p>
          <a:p>
            <a:pPr lvl="1"/>
            <a:r>
              <a:rPr lang="en-US" dirty="0"/>
              <a:t>Assisted Living</a:t>
            </a:r>
          </a:p>
          <a:p>
            <a:pPr lvl="1"/>
            <a:r>
              <a:rPr lang="en-US" dirty="0"/>
              <a:t>Home Health</a:t>
            </a:r>
          </a:p>
          <a:p>
            <a:pPr lvl="1"/>
            <a:r>
              <a:rPr lang="en-US" dirty="0"/>
              <a:t>Local Public Health</a:t>
            </a:r>
          </a:p>
          <a:p>
            <a:pPr lvl="1"/>
            <a:r>
              <a:rPr lang="en-US" dirty="0"/>
              <a:t>EMS</a:t>
            </a:r>
          </a:p>
          <a:p>
            <a:pPr lvl="1"/>
            <a:r>
              <a:rPr lang="en-US" dirty="0"/>
              <a:t>Emergency Management</a:t>
            </a:r>
          </a:p>
          <a:p>
            <a:pPr lvl="1"/>
            <a:r>
              <a:rPr lang="en-US" dirty="0"/>
              <a:t>Regional Partners</a:t>
            </a:r>
          </a:p>
          <a:p>
            <a:r>
              <a:rPr lang="en-US" dirty="0"/>
              <a:t>41 responses collected</a:t>
            </a:r>
          </a:p>
          <a:p>
            <a:r>
              <a:rPr lang="en-US" dirty="0"/>
              <a:t>Two surveys – one for general awareness and the second for executive leadership</a:t>
            </a:r>
          </a:p>
          <a:p>
            <a:r>
              <a:rPr lang="en-US" dirty="0"/>
              <a:t>General awareness – 11 questions</a:t>
            </a:r>
          </a:p>
          <a:p>
            <a:r>
              <a:rPr lang="en-US" dirty="0"/>
              <a:t>Executive leadership – 5 questions</a:t>
            </a:r>
          </a:p>
        </p:txBody>
      </p:sp>
    </p:spTree>
    <p:extLst>
      <p:ext uri="{BB962C8B-B14F-4D97-AF65-F5344CB8AC3E}">
        <p14:creationId xmlns:p14="http://schemas.microsoft.com/office/powerpoint/2010/main" val="42522624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31BC2-EEFA-4960-8AD5-FE7C1D94A687}"/>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CFE9C94-1D65-4A64-9A33-38D758EDC87E}"/>
              </a:ext>
            </a:extLst>
          </p:cNvPr>
          <p:cNvSpPr>
            <a:spLocks noGrp="1"/>
          </p:cNvSpPr>
          <p:nvPr>
            <p:ph idx="1"/>
          </p:nvPr>
        </p:nvSpPr>
        <p:spPr/>
        <p:txBody>
          <a:bodyPr/>
          <a:lstStyle/>
          <a:p>
            <a:r>
              <a:rPr lang="en-US" dirty="0"/>
              <a:t>Continue to identify alternate funding sources/grants</a:t>
            </a:r>
          </a:p>
          <a:p>
            <a:r>
              <a:rPr lang="en-US" dirty="0"/>
              <a:t>Continue to engage membership</a:t>
            </a:r>
          </a:p>
          <a:p>
            <a:r>
              <a:rPr lang="en-US" dirty="0"/>
              <a:t>Create a draft sustainability plan to identify the priorities of the WCMHPC</a:t>
            </a:r>
          </a:p>
        </p:txBody>
      </p:sp>
    </p:spTree>
    <p:extLst>
      <p:ext uri="{BB962C8B-B14F-4D97-AF65-F5344CB8AC3E}">
        <p14:creationId xmlns:p14="http://schemas.microsoft.com/office/powerpoint/2010/main" val="2502084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01CFC1BB-C5B3-4479-9752-C53221627F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5" name="Picture 14">
            <a:extLst>
              <a:ext uri="{FF2B5EF4-FFF2-40B4-BE49-F238E27FC236}">
                <a16:creationId xmlns:a16="http://schemas.microsoft.com/office/drawing/2014/main" id="{5B5FB5AC-39B2-4094-B486-0FCD501D504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17" name="Picture 16">
            <a:extLst>
              <a:ext uri="{FF2B5EF4-FFF2-40B4-BE49-F238E27FC236}">
                <a16:creationId xmlns:a16="http://schemas.microsoft.com/office/drawing/2014/main" id="{7150CFE4-97B0-48C6-ACD6-9399CBA1190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19" name="Rectangle 18">
            <a:extLst>
              <a:ext uri="{FF2B5EF4-FFF2-40B4-BE49-F238E27FC236}">
                <a16:creationId xmlns:a16="http://schemas.microsoft.com/office/drawing/2014/main" id="{A3C6F7F0-46EA-4F8E-A112-1B517C2B5A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1691A3CC-CDA1-4C3B-9150-FCFB5373D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descr="A screen shot of a dog&#10;&#10;Description automatically generated">
            <a:extLst>
              <a:ext uri="{FF2B5EF4-FFF2-40B4-BE49-F238E27FC236}">
                <a16:creationId xmlns:a16="http://schemas.microsoft.com/office/drawing/2014/main" id="{2BD9332E-3469-4F77-803E-1B4A00EABE25}"/>
              </a:ext>
            </a:extLst>
          </p:cNvPr>
          <p:cNvPicPr>
            <a:picLocks noChangeAspect="1"/>
          </p:cNvPicPr>
          <p:nvPr/>
        </p:nvPicPr>
        <p:blipFill rotWithShape="1">
          <a:blip r:embed="rId5">
            <a:extLst>
              <a:ext uri="{837473B0-CC2E-450A-ABE3-18F120FF3D39}">
                <a1611:picAttrSrcUrl xmlns:a1611="http://schemas.microsoft.com/office/drawing/2016/11/main" r:id="rId6"/>
              </a:ext>
            </a:extLst>
          </a:blip>
          <a:srcRect l="5901" r="20860"/>
          <a:stretch/>
        </p:blipFill>
        <p:spPr>
          <a:xfrm>
            <a:off x="4644526" y="10"/>
            <a:ext cx="7552945" cy="6857990"/>
          </a:xfrm>
          <a:prstGeom prst="rect">
            <a:avLst/>
          </a:prstGeom>
          <a:ln>
            <a:noFill/>
          </a:ln>
          <a:effectLst/>
        </p:spPr>
      </p:pic>
      <p:pic>
        <p:nvPicPr>
          <p:cNvPr id="23" name="Picture 22">
            <a:extLst>
              <a:ext uri="{FF2B5EF4-FFF2-40B4-BE49-F238E27FC236}">
                <a16:creationId xmlns:a16="http://schemas.microsoft.com/office/drawing/2014/main" id="{25D611BD-13D6-4754-93F1-8ABAB811692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cstate="print">
            <a:extLst>
              <a:ext uri="{28A0092B-C50C-407E-A947-70E740481C1C}">
                <a14:useLocalDpi xmlns:a14="http://schemas.microsoft.com/office/drawing/2010/main" val="0"/>
              </a:ext>
            </a:extLst>
          </a:blip>
          <a:stretch>
            <a:fillRect/>
          </a:stretch>
        </p:blipFill>
        <p:spPr>
          <a:xfrm>
            <a:off x="1" y="5006045"/>
            <a:ext cx="4965192" cy="144049"/>
          </a:xfrm>
          <a:prstGeom prst="rect">
            <a:avLst/>
          </a:prstGeom>
        </p:spPr>
      </p:pic>
      <p:sp>
        <p:nvSpPr>
          <p:cNvPr id="25" name="Rectangle 24">
            <a:extLst>
              <a:ext uri="{FF2B5EF4-FFF2-40B4-BE49-F238E27FC236}">
                <a16:creationId xmlns:a16="http://schemas.microsoft.com/office/drawing/2014/main" id="{D1564798-5942-49A9-89E9-7BF6D02392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838764"/>
            <a:ext cx="4964567" cy="3180473"/>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DBA4CFB6-13BD-4C9B-9D06-BBC5210FBB04}"/>
              </a:ext>
            </a:extLst>
          </p:cNvPr>
          <p:cNvSpPr>
            <a:spLocks noGrp="1"/>
          </p:cNvSpPr>
          <p:nvPr>
            <p:ph type="title"/>
          </p:nvPr>
        </p:nvSpPr>
        <p:spPr>
          <a:xfrm>
            <a:off x="680322" y="2063262"/>
            <a:ext cx="3739278" cy="2661138"/>
          </a:xfrm>
        </p:spPr>
        <p:txBody>
          <a:bodyPr vert="horz" lIns="91440" tIns="45720" rIns="91440" bIns="45720" rtlCol="0" anchor="b">
            <a:normAutofit/>
          </a:bodyPr>
          <a:lstStyle/>
          <a:p>
            <a:pPr algn="r"/>
            <a:r>
              <a:rPr lang="en-US" sz="5400"/>
              <a:t>I AM TIRED!!!!!</a:t>
            </a:r>
          </a:p>
        </p:txBody>
      </p:sp>
      <p:sp>
        <p:nvSpPr>
          <p:cNvPr id="5" name="Text Placeholder 4">
            <a:extLst>
              <a:ext uri="{FF2B5EF4-FFF2-40B4-BE49-F238E27FC236}">
                <a16:creationId xmlns:a16="http://schemas.microsoft.com/office/drawing/2014/main" id="{D308E2B7-7D70-42C8-8B34-B66EBB87BAA0}"/>
              </a:ext>
            </a:extLst>
          </p:cNvPr>
          <p:cNvSpPr>
            <a:spLocks noGrp="1"/>
          </p:cNvSpPr>
          <p:nvPr>
            <p:ph type="body" sz="half" idx="2"/>
          </p:nvPr>
        </p:nvSpPr>
        <p:spPr>
          <a:xfrm>
            <a:off x="680323" y="5101298"/>
            <a:ext cx="3739277" cy="1116622"/>
          </a:xfrm>
        </p:spPr>
        <p:txBody>
          <a:bodyPr vert="horz" lIns="91440" tIns="45720" rIns="91440" bIns="45720" rtlCol="0">
            <a:normAutofit/>
          </a:bodyPr>
          <a:lstStyle/>
          <a:p>
            <a:pPr algn="r"/>
            <a:r>
              <a:rPr lang="en-US" sz="2000"/>
              <a:t>Questions?</a:t>
            </a:r>
          </a:p>
        </p:txBody>
      </p:sp>
      <p:sp>
        <p:nvSpPr>
          <p:cNvPr id="8" name="TextBox 7">
            <a:extLst>
              <a:ext uri="{FF2B5EF4-FFF2-40B4-BE49-F238E27FC236}">
                <a16:creationId xmlns:a16="http://schemas.microsoft.com/office/drawing/2014/main" id="{ECE2335A-A8C4-466D-BC8E-817183441A45}"/>
              </a:ext>
            </a:extLst>
          </p:cNvPr>
          <p:cNvSpPr txBox="1"/>
          <p:nvPr/>
        </p:nvSpPr>
        <p:spPr>
          <a:xfrm>
            <a:off x="9656391" y="6657945"/>
            <a:ext cx="254108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6" tooltip="http://in5d.com/are-the-new-energies-draining-you.html">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7" tooltip="https://creativecommons.org/licenses/by-nc/3.0/">
                  <a:extLst>
                    <a:ext uri="{A12FA001-AC4F-418D-AE19-62706E023703}">
                      <ahyp:hlinkClr xmlns:ahyp="http://schemas.microsoft.com/office/drawing/2018/hyperlinkcolor" val="tx"/>
                    </a:ext>
                  </a:extLst>
                </a:hlinkClick>
              </a:rPr>
              <a:t>CC BY-NC</a:t>
            </a:r>
            <a:endParaRPr lang="en-US" sz="700">
              <a:solidFill>
                <a:srgbClr val="FFFFFF"/>
              </a:solidFill>
            </a:endParaRPr>
          </a:p>
        </p:txBody>
      </p:sp>
    </p:spTree>
    <p:extLst>
      <p:ext uri="{BB962C8B-B14F-4D97-AF65-F5344CB8AC3E}">
        <p14:creationId xmlns:p14="http://schemas.microsoft.com/office/powerpoint/2010/main" val="3334971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1AB56B-3067-41FE-9381-0B9BB19889D8}"/>
              </a:ext>
            </a:extLst>
          </p:cNvPr>
          <p:cNvSpPr>
            <a:spLocks noGrp="1"/>
          </p:cNvSpPr>
          <p:nvPr>
            <p:ph type="title"/>
          </p:nvPr>
        </p:nvSpPr>
        <p:spPr/>
        <p:txBody>
          <a:bodyPr/>
          <a:lstStyle/>
          <a:p>
            <a:r>
              <a:rPr lang="en-US" dirty="0"/>
              <a:t>Goals of the survey</a:t>
            </a:r>
          </a:p>
        </p:txBody>
      </p:sp>
      <p:sp>
        <p:nvSpPr>
          <p:cNvPr id="3" name="Content Placeholder 2">
            <a:extLst>
              <a:ext uri="{FF2B5EF4-FFF2-40B4-BE49-F238E27FC236}">
                <a16:creationId xmlns:a16="http://schemas.microsoft.com/office/drawing/2014/main" id="{613D79D6-323F-4397-8FF4-FA8C0C24D07C}"/>
              </a:ext>
            </a:extLst>
          </p:cNvPr>
          <p:cNvSpPr>
            <a:spLocks noGrp="1"/>
          </p:cNvSpPr>
          <p:nvPr>
            <p:ph idx="1"/>
          </p:nvPr>
        </p:nvSpPr>
        <p:spPr/>
        <p:txBody>
          <a:bodyPr/>
          <a:lstStyle/>
          <a:p>
            <a:r>
              <a:rPr lang="en-US" dirty="0"/>
              <a:t>To identify and discuss the core functions of the health care coalition</a:t>
            </a:r>
          </a:p>
          <a:p>
            <a:r>
              <a:rPr lang="en-US" dirty="0"/>
              <a:t>To identify areas that are essential for the coalition to maintain</a:t>
            </a:r>
          </a:p>
          <a:p>
            <a:r>
              <a:rPr lang="en-US" dirty="0"/>
              <a:t>To identify / focus efforts of sustainability towards the essential functions identified in the survey</a:t>
            </a:r>
          </a:p>
          <a:p>
            <a:r>
              <a:rPr lang="en-US" dirty="0"/>
              <a:t>To engage executive leadership and support facility representatives in their emergency preparedness efforts.</a:t>
            </a:r>
          </a:p>
        </p:txBody>
      </p:sp>
    </p:spTree>
    <p:extLst>
      <p:ext uri="{BB962C8B-B14F-4D97-AF65-F5344CB8AC3E}">
        <p14:creationId xmlns:p14="http://schemas.microsoft.com/office/powerpoint/2010/main" val="1908358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F767-C0B0-4320-88DF-60D05953B0C1}"/>
              </a:ext>
            </a:extLst>
          </p:cNvPr>
          <p:cNvSpPr>
            <a:spLocks noGrp="1"/>
          </p:cNvSpPr>
          <p:nvPr>
            <p:ph type="ctrTitle"/>
          </p:nvPr>
        </p:nvSpPr>
        <p:spPr/>
        <p:txBody>
          <a:bodyPr/>
          <a:lstStyle/>
          <a:p>
            <a:r>
              <a:rPr lang="en-US" dirty="0"/>
              <a:t>General Survey Results</a:t>
            </a:r>
          </a:p>
        </p:txBody>
      </p:sp>
    </p:spTree>
    <p:extLst>
      <p:ext uri="{BB962C8B-B14F-4D97-AF65-F5344CB8AC3E}">
        <p14:creationId xmlns:p14="http://schemas.microsoft.com/office/powerpoint/2010/main" val="185856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B1B6C-D0D6-43EF-8DFB-F8E229FD89E6}"/>
              </a:ext>
            </a:extLst>
          </p:cNvPr>
          <p:cNvSpPr>
            <a:spLocks noGrp="1"/>
          </p:cNvSpPr>
          <p:nvPr>
            <p:ph type="title"/>
          </p:nvPr>
        </p:nvSpPr>
        <p:spPr/>
        <p:txBody>
          <a:bodyPr/>
          <a:lstStyle/>
          <a:p>
            <a:r>
              <a:rPr lang="en-US" dirty="0"/>
              <a:t>Organization Type</a:t>
            </a:r>
          </a:p>
        </p:txBody>
      </p:sp>
      <p:graphicFrame>
        <p:nvGraphicFramePr>
          <p:cNvPr id="19" name="Content Placeholder 18">
            <a:extLst>
              <a:ext uri="{FF2B5EF4-FFF2-40B4-BE49-F238E27FC236}">
                <a16:creationId xmlns:a16="http://schemas.microsoft.com/office/drawing/2014/main" id="{7A04CCDE-70B2-4DFF-9C47-113E1A4B3A24}"/>
              </a:ext>
            </a:extLst>
          </p:cNvPr>
          <p:cNvGraphicFramePr>
            <a:graphicFrameLocks noGrp="1"/>
          </p:cNvGraphicFramePr>
          <p:nvPr>
            <p:ph idx="1"/>
            <p:extLst>
              <p:ext uri="{D42A27DB-BD31-4B8C-83A1-F6EECF244321}">
                <p14:modId xmlns:p14="http://schemas.microsoft.com/office/powerpoint/2010/main" val="3743342394"/>
              </p:ext>
            </p:extLst>
          </p:nvPr>
        </p:nvGraphicFramePr>
        <p:xfrm>
          <a:off x="563050" y="1991032"/>
          <a:ext cx="10439247" cy="53295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0596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026A3-E2D7-4E23-8E37-08D5BDB7D592}"/>
              </a:ext>
            </a:extLst>
          </p:cNvPr>
          <p:cNvSpPr>
            <a:spLocks noGrp="1"/>
          </p:cNvSpPr>
          <p:nvPr>
            <p:ph type="title"/>
          </p:nvPr>
        </p:nvSpPr>
        <p:spPr/>
        <p:txBody>
          <a:bodyPr/>
          <a:lstStyle/>
          <a:p>
            <a:r>
              <a:rPr lang="en-US" dirty="0"/>
              <a:t>What is the role of the person completing the survey?</a:t>
            </a:r>
          </a:p>
        </p:txBody>
      </p:sp>
      <p:graphicFrame>
        <p:nvGraphicFramePr>
          <p:cNvPr id="6" name="Content Placeholder 5">
            <a:extLst>
              <a:ext uri="{FF2B5EF4-FFF2-40B4-BE49-F238E27FC236}">
                <a16:creationId xmlns:a16="http://schemas.microsoft.com/office/drawing/2014/main" id="{3418CD79-B886-41FD-B961-709027325119}"/>
              </a:ext>
            </a:extLst>
          </p:cNvPr>
          <p:cNvGraphicFramePr>
            <a:graphicFrameLocks noGrp="1"/>
          </p:cNvGraphicFramePr>
          <p:nvPr>
            <p:ph idx="1"/>
            <p:extLst>
              <p:ext uri="{D42A27DB-BD31-4B8C-83A1-F6EECF244321}">
                <p14:modId xmlns:p14="http://schemas.microsoft.com/office/powerpoint/2010/main" val="4209028015"/>
              </p:ext>
            </p:extLst>
          </p:nvPr>
        </p:nvGraphicFramePr>
        <p:xfrm>
          <a:off x="681037" y="2336800"/>
          <a:ext cx="10306511" cy="42999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44342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B39B-5F1A-4E71-8849-CE3BDF038B7F}"/>
              </a:ext>
            </a:extLst>
          </p:cNvPr>
          <p:cNvSpPr>
            <a:spLocks noGrp="1"/>
          </p:cNvSpPr>
          <p:nvPr>
            <p:ph type="title"/>
          </p:nvPr>
        </p:nvSpPr>
        <p:spPr>
          <a:xfrm>
            <a:off x="680321" y="753228"/>
            <a:ext cx="9613861" cy="1080938"/>
          </a:xfrm>
        </p:spPr>
        <p:txBody>
          <a:bodyPr>
            <a:normAutofit/>
          </a:bodyPr>
          <a:lstStyle/>
          <a:p>
            <a:r>
              <a:rPr lang="en-US" dirty="0"/>
              <a:t>Ranking of services/coordination provided by the health care coalition:</a:t>
            </a:r>
          </a:p>
        </p:txBody>
      </p:sp>
      <p:sp>
        <p:nvSpPr>
          <p:cNvPr id="8" name="Content Placeholder 7">
            <a:extLst>
              <a:ext uri="{FF2B5EF4-FFF2-40B4-BE49-F238E27FC236}">
                <a16:creationId xmlns:a16="http://schemas.microsoft.com/office/drawing/2014/main" id="{26323559-0CC8-49DE-B100-494EC5754DCE}"/>
              </a:ext>
            </a:extLst>
          </p:cNvPr>
          <p:cNvSpPr>
            <a:spLocks noGrp="1"/>
          </p:cNvSpPr>
          <p:nvPr>
            <p:ph idx="1"/>
          </p:nvPr>
        </p:nvSpPr>
        <p:spPr>
          <a:xfrm>
            <a:off x="680322" y="2336873"/>
            <a:ext cx="3489341" cy="3599316"/>
          </a:xfrm>
        </p:spPr>
        <p:txBody>
          <a:bodyPr>
            <a:normAutofit fontScale="85000" lnSpcReduction="20000"/>
          </a:bodyPr>
          <a:lstStyle/>
          <a:p>
            <a:r>
              <a:rPr lang="en-US" sz="1800" dirty="0"/>
              <a:t>Exercises – evacuation, surge, active threat </a:t>
            </a:r>
            <a:r>
              <a:rPr lang="en-US" sz="1800" dirty="0" err="1"/>
              <a:t>ect</a:t>
            </a:r>
            <a:r>
              <a:rPr lang="en-US" sz="1800" dirty="0"/>
              <a:t>.</a:t>
            </a:r>
          </a:p>
          <a:p>
            <a:r>
              <a:rPr lang="en-US" sz="1800" dirty="0"/>
              <a:t>Trainings – incident command, </a:t>
            </a:r>
            <a:r>
              <a:rPr lang="en-US" sz="1800" dirty="0" err="1"/>
              <a:t>decon</a:t>
            </a:r>
            <a:endParaRPr lang="en-US" sz="1800" dirty="0"/>
          </a:p>
          <a:p>
            <a:r>
              <a:rPr lang="en-US" sz="1800" dirty="0"/>
              <a:t>Information sharing – situational awareness</a:t>
            </a:r>
          </a:p>
          <a:p>
            <a:r>
              <a:rPr lang="en-US" sz="1800" dirty="0"/>
              <a:t>Communications – 800 </a:t>
            </a:r>
            <a:r>
              <a:rPr lang="en-US" sz="1800" dirty="0" err="1"/>
              <a:t>mhz</a:t>
            </a:r>
            <a:r>
              <a:rPr lang="en-US" sz="1800" dirty="0"/>
              <a:t>, website, email,  </a:t>
            </a:r>
            <a:r>
              <a:rPr lang="en-US" sz="1800" dirty="0" err="1"/>
              <a:t>Mntrac</a:t>
            </a:r>
            <a:endParaRPr lang="en-US" sz="1800" dirty="0"/>
          </a:p>
          <a:p>
            <a:r>
              <a:rPr lang="en-US" sz="1800" dirty="0"/>
              <a:t>Response – assist in response during and event</a:t>
            </a:r>
          </a:p>
          <a:p>
            <a:r>
              <a:rPr lang="en-US" sz="1800" dirty="0"/>
              <a:t>Education – CMS updates, access and functional needs, cybersecurity</a:t>
            </a:r>
          </a:p>
          <a:p>
            <a:r>
              <a:rPr lang="en-US" sz="1800" dirty="0"/>
              <a:t>Networking and Referrals</a:t>
            </a:r>
          </a:p>
          <a:p>
            <a:r>
              <a:rPr lang="en-US" sz="1800" dirty="0"/>
              <a:t>Administration – meeting coordination, facilitation, budget/finance, and staff</a:t>
            </a:r>
          </a:p>
        </p:txBody>
      </p:sp>
      <p:pic>
        <p:nvPicPr>
          <p:cNvPr id="4" name="Content Placeholder 3">
            <a:extLst>
              <a:ext uri="{FF2B5EF4-FFF2-40B4-BE49-F238E27FC236}">
                <a16:creationId xmlns:a16="http://schemas.microsoft.com/office/drawing/2014/main" id="{8505E13F-EA5E-41B0-B9E8-B8ED77D2B369}"/>
              </a:ext>
            </a:extLst>
          </p:cNvPr>
          <p:cNvPicPr>
            <a:picLocks noChangeAspect="1"/>
          </p:cNvPicPr>
          <p:nvPr/>
        </p:nvPicPr>
        <p:blipFill>
          <a:blip r:embed="rId2"/>
          <a:stretch>
            <a:fillRect/>
          </a:stretch>
        </p:blipFill>
        <p:spPr>
          <a:xfrm>
            <a:off x="4654295" y="2540804"/>
            <a:ext cx="5639886" cy="3190854"/>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975516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3F9E774-F054-4892-8E69-C76B2C8545F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a:gradFill>
            <a:gsLst>
              <a:gs pos="0">
                <a:srgbClr val="F78925"/>
              </a:gs>
              <a:gs pos="50000">
                <a:srgbClr val="D54209"/>
              </a:gs>
              <a:gs pos="100000">
                <a:srgbClr val="8D0000"/>
              </a:gs>
            </a:gsLst>
            <a:lin ang="2520000" scaled="0"/>
          </a:gradFill>
        </p:spPr>
      </p:pic>
      <p:pic>
        <p:nvPicPr>
          <p:cNvPr id="13" name="Picture 12">
            <a:extLst>
              <a:ext uri="{FF2B5EF4-FFF2-40B4-BE49-F238E27FC236}">
                <a16:creationId xmlns:a16="http://schemas.microsoft.com/office/drawing/2014/main" id="{BEF6A099-2A38-4C66-88FF-FDBCB564E5F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Rectangle 14">
            <a:extLst>
              <a:ext uri="{FF2B5EF4-FFF2-40B4-BE49-F238E27FC236}">
                <a16:creationId xmlns:a16="http://schemas.microsoft.com/office/drawing/2014/main" id="{D0D98427-7B26-46E2-93FE-CB8CD38542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15A4233-F980-4EF6-B2C0-D7C63E752A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rgbClr val="0D0D0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B2CBC1E-7F3D-4FCB-9FCC-B8641C4A3650}"/>
              </a:ext>
            </a:extLst>
          </p:cNvPr>
          <p:cNvSpPr>
            <a:spLocks noGrp="1"/>
          </p:cNvSpPr>
          <p:nvPr>
            <p:ph type="title"/>
          </p:nvPr>
        </p:nvSpPr>
        <p:spPr>
          <a:xfrm>
            <a:off x="680321" y="753228"/>
            <a:ext cx="4136123" cy="1080938"/>
          </a:xfrm>
        </p:spPr>
        <p:txBody>
          <a:bodyPr>
            <a:normAutofit/>
          </a:bodyPr>
          <a:lstStyle/>
          <a:p>
            <a:r>
              <a:rPr lang="en-US" sz="2400">
                <a:solidFill>
                  <a:srgbClr val="FFFFFF"/>
                </a:solidFill>
              </a:rPr>
              <a:t>Communications</a:t>
            </a:r>
          </a:p>
        </p:txBody>
      </p:sp>
      <p:pic>
        <p:nvPicPr>
          <p:cNvPr id="19" name="Picture 18">
            <a:extLst>
              <a:ext uri="{FF2B5EF4-FFF2-40B4-BE49-F238E27FC236}">
                <a16:creationId xmlns:a16="http://schemas.microsoft.com/office/drawing/2014/main" id="{3B7E3E62-AACE-4D18-93B3-B4C452E287C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8" name="Content Placeholder 7">
            <a:extLst>
              <a:ext uri="{FF2B5EF4-FFF2-40B4-BE49-F238E27FC236}">
                <a16:creationId xmlns:a16="http://schemas.microsoft.com/office/drawing/2014/main" id="{C9529EAB-D1D1-46AF-81D9-FE7F498FB5CE}"/>
              </a:ext>
            </a:extLst>
          </p:cNvPr>
          <p:cNvSpPr>
            <a:spLocks noGrp="1"/>
          </p:cNvSpPr>
          <p:nvPr>
            <p:ph idx="1"/>
          </p:nvPr>
        </p:nvSpPr>
        <p:spPr>
          <a:xfrm>
            <a:off x="680321" y="2336873"/>
            <a:ext cx="3656289" cy="3599316"/>
          </a:xfrm>
        </p:spPr>
        <p:txBody>
          <a:bodyPr>
            <a:normAutofit/>
          </a:bodyPr>
          <a:lstStyle/>
          <a:p>
            <a:r>
              <a:rPr lang="en-US" sz="1400" dirty="0">
                <a:solidFill>
                  <a:srgbClr val="FFFFFF"/>
                </a:solidFill>
              </a:rPr>
              <a:t>Do we continue the items listed as no value or do we decrease the amount?</a:t>
            </a:r>
          </a:p>
          <a:p>
            <a:r>
              <a:rPr lang="en-US" sz="1400" dirty="0">
                <a:solidFill>
                  <a:srgbClr val="FFFFFF"/>
                </a:solidFill>
              </a:rPr>
              <a:t>If we decrease – how do we maintain awareness and ensure response during an event?</a:t>
            </a:r>
          </a:p>
        </p:txBody>
      </p:sp>
      <p:sp useBgFill="1">
        <p:nvSpPr>
          <p:cNvPr id="21" name="Rectangle 20">
            <a:extLst>
              <a:ext uri="{FF2B5EF4-FFF2-40B4-BE49-F238E27FC236}">
                <a16:creationId xmlns:a16="http://schemas.microsoft.com/office/drawing/2014/main" id="{421B5709-714B-4EA8-8C75-C105D9B4D5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76090" y="642795"/>
            <a:ext cx="6272654" cy="5575126"/>
          </a:xfrm>
          <a:prstGeom prst="rect">
            <a:avLst/>
          </a:prstGeom>
          <a:ln>
            <a:noFill/>
          </a:ln>
          <a:effectLst>
            <a:outerShdw blurRad="76200" dist="63500" dir="5040000" algn="t" rotWithShape="0">
              <a:prstClr val="black">
                <a:alpha val="41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A3B312B3-2B8B-46BC-BBFA-43FA80876DD7}"/>
              </a:ext>
            </a:extLst>
          </p:cNvPr>
          <p:cNvPicPr>
            <a:picLocks noChangeAspect="1"/>
          </p:cNvPicPr>
          <p:nvPr/>
        </p:nvPicPr>
        <p:blipFill>
          <a:blip r:embed="rId5"/>
          <a:stretch>
            <a:fillRect/>
          </a:stretch>
        </p:blipFill>
        <p:spPr>
          <a:xfrm>
            <a:off x="5593085" y="1877555"/>
            <a:ext cx="5629268" cy="3096096"/>
          </a:xfrm>
          <a:prstGeom prst="rect">
            <a:avLst/>
          </a:prstGeom>
          <a:ln>
            <a:noFill/>
          </a:ln>
          <a:effectLst/>
        </p:spPr>
      </p:pic>
    </p:spTree>
    <p:extLst>
      <p:ext uri="{BB962C8B-B14F-4D97-AF65-F5344CB8AC3E}">
        <p14:creationId xmlns:p14="http://schemas.microsoft.com/office/powerpoint/2010/main" val="3181815721"/>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C610D2AE-07EF-436A-9755-AA8DF4B933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824"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CACDD17-9043-46DF-882D-420365B79C1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Rectangle 14">
            <a:extLst>
              <a:ext uri="{FF2B5EF4-FFF2-40B4-BE49-F238E27FC236}">
                <a16:creationId xmlns:a16="http://schemas.microsoft.com/office/drawing/2014/main" id="{CF2D8AD5-434A-4C0E-9F5B-C1AFD645F3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2" y="609600"/>
            <a:ext cx="4959094"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7306F206-FEDD-4E58-841F-A001CB9D939D}"/>
              </a:ext>
            </a:extLst>
          </p:cNvPr>
          <p:cNvSpPr>
            <a:spLocks noGrp="1"/>
          </p:cNvSpPr>
          <p:nvPr>
            <p:ph type="title"/>
          </p:nvPr>
        </p:nvSpPr>
        <p:spPr>
          <a:xfrm>
            <a:off x="680321" y="753228"/>
            <a:ext cx="4136123" cy="1080938"/>
          </a:xfrm>
        </p:spPr>
        <p:txBody>
          <a:bodyPr>
            <a:normAutofit/>
          </a:bodyPr>
          <a:lstStyle/>
          <a:p>
            <a:r>
              <a:rPr lang="en-US" sz="2400"/>
              <a:t>Trainings/Education</a:t>
            </a:r>
          </a:p>
        </p:txBody>
      </p:sp>
      <p:pic>
        <p:nvPicPr>
          <p:cNvPr id="17" name="Picture 16">
            <a:extLst>
              <a:ext uri="{FF2B5EF4-FFF2-40B4-BE49-F238E27FC236}">
                <a16:creationId xmlns:a16="http://schemas.microsoft.com/office/drawing/2014/main" id="{E92B246D-47CC-40F8-8DE7-B65D409E945E}"/>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a:off x="2" y="1970241"/>
            <a:ext cx="4956048" cy="199787"/>
          </a:xfrm>
          <a:prstGeom prst="rect">
            <a:avLst/>
          </a:prstGeom>
        </p:spPr>
      </p:pic>
      <p:sp>
        <p:nvSpPr>
          <p:cNvPr id="8" name="Content Placeholder 7">
            <a:extLst>
              <a:ext uri="{FF2B5EF4-FFF2-40B4-BE49-F238E27FC236}">
                <a16:creationId xmlns:a16="http://schemas.microsoft.com/office/drawing/2014/main" id="{CD881480-3368-43DF-A987-A7EC02D49E18}"/>
              </a:ext>
            </a:extLst>
          </p:cNvPr>
          <p:cNvSpPr>
            <a:spLocks noGrp="1"/>
          </p:cNvSpPr>
          <p:nvPr>
            <p:ph idx="1"/>
          </p:nvPr>
        </p:nvSpPr>
        <p:spPr>
          <a:xfrm>
            <a:off x="680321" y="2336873"/>
            <a:ext cx="4136123" cy="3599316"/>
          </a:xfrm>
        </p:spPr>
        <p:txBody>
          <a:bodyPr>
            <a:normAutofit/>
          </a:bodyPr>
          <a:lstStyle/>
          <a:p>
            <a:r>
              <a:rPr lang="en-US" sz="1800" dirty="0"/>
              <a:t>Highest ranked:</a:t>
            </a:r>
          </a:p>
          <a:p>
            <a:pPr lvl="1"/>
            <a:r>
              <a:rPr lang="en-US" sz="1400" dirty="0"/>
              <a:t>ICS</a:t>
            </a:r>
          </a:p>
          <a:p>
            <a:pPr lvl="1"/>
            <a:r>
              <a:rPr lang="en-US" sz="1400" dirty="0"/>
              <a:t>Communications</a:t>
            </a:r>
          </a:p>
          <a:p>
            <a:pPr lvl="1"/>
            <a:r>
              <a:rPr lang="en-US" sz="1400" dirty="0"/>
              <a:t>Active threat</a:t>
            </a:r>
          </a:p>
          <a:p>
            <a:pPr lvl="1"/>
            <a:r>
              <a:rPr lang="en-US" sz="1400" dirty="0"/>
              <a:t>CSM and Accreditation updates</a:t>
            </a:r>
          </a:p>
          <a:p>
            <a:pPr lvl="1"/>
            <a:r>
              <a:rPr lang="en-US" sz="1400" dirty="0"/>
              <a:t>Access and Functional Needs</a:t>
            </a:r>
          </a:p>
          <a:p>
            <a:pPr lvl="1"/>
            <a:r>
              <a:rPr lang="en-US" sz="1400" dirty="0"/>
              <a:t>Patient </a:t>
            </a:r>
            <a:r>
              <a:rPr lang="en-US" sz="1400" dirty="0" err="1"/>
              <a:t>trackiing</a:t>
            </a:r>
            <a:endParaRPr lang="en-US" sz="1400" dirty="0"/>
          </a:p>
        </p:txBody>
      </p:sp>
      <p:pic>
        <p:nvPicPr>
          <p:cNvPr id="4" name="Content Placeholder 3">
            <a:extLst>
              <a:ext uri="{FF2B5EF4-FFF2-40B4-BE49-F238E27FC236}">
                <a16:creationId xmlns:a16="http://schemas.microsoft.com/office/drawing/2014/main" id="{0907A0F1-371D-4CFD-AD3A-6A24D2403A09}"/>
              </a:ext>
            </a:extLst>
          </p:cNvPr>
          <p:cNvPicPr>
            <a:picLocks noChangeAspect="1"/>
          </p:cNvPicPr>
          <p:nvPr/>
        </p:nvPicPr>
        <p:blipFill>
          <a:blip r:embed="rId5"/>
          <a:stretch>
            <a:fillRect/>
          </a:stretch>
        </p:blipFill>
        <p:spPr>
          <a:xfrm>
            <a:off x="5276090" y="1641004"/>
            <a:ext cx="6303134" cy="3545512"/>
          </a:xfrm>
          <a:prstGeom prst="rect">
            <a:avLst/>
          </a:prstGeom>
          <a:ln>
            <a:noFill/>
          </a:ln>
          <a:effectLst>
            <a:outerShdw blurRad="76200" dist="63500" dir="5040000" algn="tl" rotWithShape="0">
              <a:srgbClr val="000000">
                <a:alpha val="41000"/>
              </a:srgbClr>
            </a:outerShdw>
          </a:effectLst>
        </p:spPr>
      </p:pic>
    </p:spTree>
    <p:extLst>
      <p:ext uri="{BB962C8B-B14F-4D97-AF65-F5344CB8AC3E}">
        <p14:creationId xmlns:p14="http://schemas.microsoft.com/office/powerpoint/2010/main" val="186618372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456</TotalTime>
  <Words>1149</Words>
  <Application>Microsoft Office PowerPoint</Application>
  <PresentationFormat>Widescreen</PresentationFormat>
  <Paragraphs>153</Paragraphs>
  <Slides>21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Trebuchet MS</vt:lpstr>
      <vt:lpstr>Berlin</vt:lpstr>
      <vt:lpstr>WCMHPC Sustainability Survey Review</vt:lpstr>
      <vt:lpstr>Survey Summary</vt:lpstr>
      <vt:lpstr>Goals of the survey</vt:lpstr>
      <vt:lpstr>General Survey Results</vt:lpstr>
      <vt:lpstr>Organization Type</vt:lpstr>
      <vt:lpstr>What is the role of the person completing the survey?</vt:lpstr>
      <vt:lpstr>Ranking of services/coordination provided by the health care coalition:</vt:lpstr>
      <vt:lpstr>Communications</vt:lpstr>
      <vt:lpstr>Trainings/Education</vt:lpstr>
      <vt:lpstr>Facility specific activities and willingness to pay for these specific activities</vt:lpstr>
      <vt:lpstr>Exercises</vt:lpstr>
      <vt:lpstr>Administration</vt:lpstr>
      <vt:lpstr>How long have you been an active member of the coalition?</vt:lpstr>
      <vt:lpstr>Barriers to engagement with the coalition?</vt:lpstr>
      <vt:lpstr>Executive Leadership questions</vt:lpstr>
      <vt:lpstr>How familiar are you with the role and services of the HCC</vt:lpstr>
      <vt:lpstr>Why does your organization affiliate with the coalition?</vt:lpstr>
      <vt:lpstr>How willing would you be to:</vt:lpstr>
      <vt:lpstr>How willing would your organization be to financially support the coalition by:</vt:lpstr>
      <vt:lpstr>Next steps?</vt:lpstr>
      <vt:lpstr>I AM TIRED!!!!!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WCMHPC Sustainability Survey Review</dc:title>
  <dc:creator>Stoen, Shawn</dc:creator>
  <cp:lastModifiedBy>Stoen, Shawn</cp:lastModifiedBy>
  <cp:revision>7</cp:revision>
  <dcterms:created xsi:type="dcterms:W3CDTF">2020-01-09T17:15:09Z</dcterms:created>
  <dcterms:modified xsi:type="dcterms:W3CDTF">2020-01-10T01:09:12Z</dcterms:modified>
</cp:coreProperties>
</file>