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6" r:id="rId2"/>
    <p:sldId id="257" r:id="rId3"/>
    <p:sldId id="267" r:id="rId4"/>
    <p:sldId id="268" r:id="rId5"/>
    <p:sldId id="270" r:id="rId6"/>
    <p:sldId id="282" r:id="rId7"/>
    <p:sldId id="271" r:id="rId8"/>
    <p:sldId id="273" r:id="rId9"/>
    <p:sldId id="269" r:id="rId10"/>
    <p:sldId id="272" r:id="rId11"/>
    <p:sldId id="274" r:id="rId12"/>
    <p:sldId id="275" r:id="rId13"/>
    <p:sldId id="276" r:id="rId14"/>
    <p:sldId id="277" r:id="rId15"/>
    <p:sldId id="278" r:id="rId16"/>
    <p:sldId id="279" r:id="rId17"/>
    <p:sldId id="281" r:id="rId18"/>
    <p:sldId id="280" r:id="rId19"/>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3451" autoAdjust="0"/>
  </p:normalViewPr>
  <p:slideViewPr>
    <p:cSldViewPr>
      <p:cViewPr varScale="1">
        <p:scale>
          <a:sx n="45" d="100"/>
          <a:sy n="45" d="100"/>
        </p:scale>
        <p:origin x="1698" y="60"/>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013117-58A6-411F-835B-2159330A640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D4C9EA8-DDC0-4DE8-82A9-73D811E5CFB0}">
      <dgm:prSet phldrT="[Text]"/>
      <dgm:spPr/>
      <dgm:t>
        <a:bodyPr/>
        <a:lstStyle/>
        <a:p>
          <a:r>
            <a:rPr lang="en-US" dirty="0"/>
            <a:t>Operations Section Chief</a:t>
          </a:r>
        </a:p>
      </dgm:t>
    </dgm:pt>
    <dgm:pt modelId="{32826102-2FE9-4472-87F6-38D66E2A9FF0}" type="parTrans" cxnId="{1010D7A8-E47E-4AC1-A183-65F9DA922AA7}">
      <dgm:prSet/>
      <dgm:spPr/>
      <dgm:t>
        <a:bodyPr/>
        <a:lstStyle/>
        <a:p>
          <a:endParaRPr lang="en-US"/>
        </a:p>
      </dgm:t>
    </dgm:pt>
    <dgm:pt modelId="{78EC2A96-781C-40BB-B7A9-318E9785FEA3}" type="sibTrans" cxnId="{1010D7A8-E47E-4AC1-A183-65F9DA922AA7}">
      <dgm:prSet/>
      <dgm:spPr/>
      <dgm:t>
        <a:bodyPr/>
        <a:lstStyle/>
        <a:p>
          <a:endParaRPr lang="en-US"/>
        </a:p>
      </dgm:t>
    </dgm:pt>
    <dgm:pt modelId="{E739C10E-18A9-4A3D-BE30-AEAD7F279E78}">
      <dgm:prSet phldrT="[Text]"/>
      <dgm:spPr/>
      <dgm:t>
        <a:bodyPr/>
        <a:lstStyle/>
        <a:p>
          <a:pPr algn="ctr"/>
          <a:r>
            <a:rPr lang="en-US" dirty="0"/>
            <a:t>Resident Services Branch Director	</a:t>
          </a:r>
        </a:p>
      </dgm:t>
    </dgm:pt>
    <dgm:pt modelId="{0D72240E-4A90-4CF0-B11F-AAFECA601345}" type="parTrans" cxnId="{AA0C35B7-D20D-4C16-879C-CF3DCE5E32CC}">
      <dgm:prSet/>
      <dgm:spPr/>
      <dgm:t>
        <a:bodyPr/>
        <a:lstStyle/>
        <a:p>
          <a:endParaRPr lang="en-US"/>
        </a:p>
      </dgm:t>
    </dgm:pt>
    <dgm:pt modelId="{DB02AA13-A534-4DE8-8997-FF114485314D}" type="sibTrans" cxnId="{AA0C35B7-D20D-4C16-879C-CF3DCE5E32CC}">
      <dgm:prSet/>
      <dgm:spPr/>
      <dgm:t>
        <a:bodyPr/>
        <a:lstStyle/>
        <a:p>
          <a:endParaRPr lang="en-US"/>
        </a:p>
      </dgm:t>
    </dgm:pt>
    <dgm:pt modelId="{374C9B5A-5B7E-4BB8-8AD7-7930F43AE1E6}">
      <dgm:prSet phldrT="[Text]"/>
      <dgm:spPr/>
      <dgm:t>
        <a:bodyPr/>
        <a:lstStyle/>
        <a:p>
          <a:r>
            <a:rPr lang="en-US" dirty="0"/>
            <a:t>Infrastructure Branch Director</a:t>
          </a:r>
        </a:p>
      </dgm:t>
    </dgm:pt>
    <dgm:pt modelId="{F3267A29-5861-4495-8295-51D234D25CF0}" type="parTrans" cxnId="{9BBF1806-83AE-4198-A99E-7AB5E9EBD237}">
      <dgm:prSet/>
      <dgm:spPr/>
      <dgm:t>
        <a:bodyPr/>
        <a:lstStyle/>
        <a:p>
          <a:endParaRPr lang="en-US"/>
        </a:p>
      </dgm:t>
    </dgm:pt>
    <dgm:pt modelId="{E19AADB1-ECFA-4551-BB5A-5585348CB128}" type="sibTrans" cxnId="{9BBF1806-83AE-4198-A99E-7AB5E9EBD237}">
      <dgm:prSet/>
      <dgm:spPr/>
      <dgm:t>
        <a:bodyPr/>
        <a:lstStyle/>
        <a:p>
          <a:endParaRPr lang="en-US"/>
        </a:p>
      </dgm:t>
    </dgm:pt>
    <dgm:pt modelId="{18549B50-ED0E-4967-B530-AE5632847B21}" type="pres">
      <dgm:prSet presAssocID="{51013117-58A6-411F-835B-2159330A640C}" presName="hierChild1" presStyleCnt="0">
        <dgm:presLayoutVars>
          <dgm:chPref val="1"/>
          <dgm:dir/>
          <dgm:animOne val="branch"/>
          <dgm:animLvl val="lvl"/>
          <dgm:resizeHandles/>
        </dgm:presLayoutVars>
      </dgm:prSet>
      <dgm:spPr/>
    </dgm:pt>
    <dgm:pt modelId="{8B2E2FCC-5E6B-4138-9C3B-FBDD55B7B3E1}" type="pres">
      <dgm:prSet presAssocID="{8D4C9EA8-DDC0-4DE8-82A9-73D811E5CFB0}" presName="hierRoot1" presStyleCnt="0"/>
      <dgm:spPr/>
    </dgm:pt>
    <dgm:pt modelId="{7897D3B0-F5AF-46C7-9179-8F35B62DAB7E}" type="pres">
      <dgm:prSet presAssocID="{8D4C9EA8-DDC0-4DE8-82A9-73D811E5CFB0}" presName="composite" presStyleCnt="0"/>
      <dgm:spPr/>
    </dgm:pt>
    <dgm:pt modelId="{96799B23-3444-4F71-9E59-5872E16B043C}" type="pres">
      <dgm:prSet presAssocID="{8D4C9EA8-DDC0-4DE8-82A9-73D811E5CFB0}" presName="background" presStyleLbl="node0" presStyleIdx="0" presStyleCnt="1"/>
      <dgm:spPr/>
    </dgm:pt>
    <dgm:pt modelId="{CEAF00AF-894B-43EC-8556-1E395F7285E2}" type="pres">
      <dgm:prSet presAssocID="{8D4C9EA8-DDC0-4DE8-82A9-73D811E5CFB0}" presName="text" presStyleLbl="fgAcc0" presStyleIdx="0" presStyleCnt="1" custLinFactNeighborX="15367" custLinFactNeighborY="-79580">
        <dgm:presLayoutVars>
          <dgm:chPref val="3"/>
        </dgm:presLayoutVars>
      </dgm:prSet>
      <dgm:spPr/>
    </dgm:pt>
    <dgm:pt modelId="{0C9BC117-97AE-4E7B-ACC4-8583502A8DE5}" type="pres">
      <dgm:prSet presAssocID="{8D4C9EA8-DDC0-4DE8-82A9-73D811E5CFB0}" presName="hierChild2" presStyleCnt="0"/>
      <dgm:spPr/>
    </dgm:pt>
    <dgm:pt modelId="{ABD6BEDD-89BE-482D-8B7D-80FAA963CD69}" type="pres">
      <dgm:prSet presAssocID="{0D72240E-4A90-4CF0-B11F-AAFECA601345}" presName="Name10" presStyleLbl="parChTrans1D2" presStyleIdx="0" presStyleCnt="2"/>
      <dgm:spPr/>
    </dgm:pt>
    <dgm:pt modelId="{10E25F8D-DEFA-4840-B9E9-289CEB969BBE}" type="pres">
      <dgm:prSet presAssocID="{E739C10E-18A9-4A3D-BE30-AEAD7F279E78}" presName="hierRoot2" presStyleCnt="0"/>
      <dgm:spPr/>
    </dgm:pt>
    <dgm:pt modelId="{424DFC0B-3FF6-4701-AAE7-9EC0FAF1C9F4}" type="pres">
      <dgm:prSet presAssocID="{E739C10E-18A9-4A3D-BE30-AEAD7F279E78}" presName="composite2" presStyleCnt="0"/>
      <dgm:spPr/>
    </dgm:pt>
    <dgm:pt modelId="{2DBE4FD8-42EB-4F31-8D7E-5E0A7B4AD356}" type="pres">
      <dgm:prSet presAssocID="{E739C10E-18A9-4A3D-BE30-AEAD7F279E78}" presName="background2" presStyleLbl="node2" presStyleIdx="0" presStyleCnt="2"/>
      <dgm:spPr/>
    </dgm:pt>
    <dgm:pt modelId="{AD34ED21-B597-4A39-A9A8-76ACAA65C97D}" type="pres">
      <dgm:prSet presAssocID="{E739C10E-18A9-4A3D-BE30-AEAD7F279E78}" presName="text2" presStyleLbl="fgAcc2" presStyleIdx="0" presStyleCnt="2">
        <dgm:presLayoutVars>
          <dgm:chPref val="3"/>
        </dgm:presLayoutVars>
      </dgm:prSet>
      <dgm:spPr/>
    </dgm:pt>
    <dgm:pt modelId="{4AF22EB1-09D4-4717-BDF9-2105051ACB79}" type="pres">
      <dgm:prSet presAssocID="{E739C10E-18A9-4A3D-BE30-AEAD7F279E78}" presName="hierChild3" presStyleCnt="0"/>
      <dgm:spPr/>
    </dgm:pt>
    <dgm:pt modelId="{2C956409-AFC7-4DC5-8A67-AEC8DCEA99BA}" type="pres">
      <dgm:prSet presAssocID="{F3267A29-5861-4495-8295-51D234D25CF0}" presName="Name10" presStyleLbl="parChTrans1D2" presStyleIdx="1" presStyleCnt="2"/>
      <dgm:spPr/>
    </dgm:pt>
    <dgm:pt modelId="{DDFDB52D-7B97-40C1-A861-0DE8DC0A500E}" type="pres">
      <dgm:prSet presAssocID="{374C9B5A-5B7E-4BB8-8AD7-7930F43AE1E6}" presName="hierRoot2" presStyleCnt="0"/>
      <dgm:spPr/>
    </dgm:pt>
    <dgm:pt modelId="{502492F2-F5D7-428A-807A-08B175F27B5B}" type="pres">
      <dgm:prSet presAssocID="{374C9B5A-5B7E-4BB8-8AD7-7930F43AE1E6}" presName="composite2" presStyleCnt="0"/>
      <dgm:spPr/>
    </dgm:pt>
    <dgm:pt modelId="{009C8CF9-A2F0-4738-BBA5-DC2AEE0B73F7}" type="pres">
      <dgm:prSet presAssocID="{374C9B5A-5B7E-4BB8-8AD7-7930F43AE1E6}" presName="background2" presStyleLbl="node2" presStyleIdx="1" presStyleCnt="2"/>
      <dgm:spPr/>
    </dgm:pt>
    <dgm:pt modelId="{999C1B6C-3C4B-47BA-B3C7-CE6533D544B7}" type="pres">
      <dgm:prSet presAssocID="{374C9B5A-5B7E-4BB8-8AD7-7930F43AE1E6}" presName="text2" presStyleLbl="fgAcc2" presStyleIdx="1" presStyleCnt="2">
        <dgm:presLayoutVars>
          <dgm:chPref val="3"/>
        </dgm:presLayoutVars>
      </dgm:prSet>
      <dgm:spPr/>
    </dgm:pt>
    <dgm:pt modelId="{8AA2C526-6239-48C3-BAED-BF9998596226}" type="pres">
      <dgm:prSet presAssocID="{374C9B5A-5B7E-4BB8-8AD7-7930F43AE1E6}" presName="hierChild3" presStyleCnt="0"/>
      <dgm:spPr/>
    </dgm:pt>
  </dgm:ptLst>
  <dgm:cxnLst>
    <dgm:cxn modelId="{9BBF1806-83AE-4198-A99E-7AB5E9EBD237}" srcId="{8D4C9EA8-DDC0-4DE8-82A9-73D811E5CFB0}" destId="{374C9B5A-5B7E-4BB8-8AD7-7930F43AE1E6}" srcOrd="1" destOrd="0" parTransId="{F3267A29-5861-4495-8295-51D234D25CF0}" sibTransId="{E19AADB1-ECFA-4551-BB5A-5585348CB128}"/>
    <dgm:cxn modelId="{EAB8881A-EB81-4498-92CF-456E0E2D25D5}" type="presOf" srcId="{374C9B5A-5B7E-4BB8-8AD7-7930F43AE1E6}" destId="{999C1B6C-3C4B-47BA-B3C7-CE6533D544B7}" srcOrd="0" destOrd="0" presId="urn:microsoft.com/office/officeart/2005/8/layout/hierarchy1"/>
    <dgm:cxn modelId="{F2E68B27-7F8C-49DD-AC4E-1E9A0DD854EF}" type="presOf" srcId="{8D4C9EA8-DDC0-4DE8-82A9-73D811E5CFB0}" destId="{CEAF00AF-894B-43EC-8556-1E395F7285E2}" srcOrd="0" destOrd="0" presId="urn:microsoft.com/office/officeart/2005/8/layout/hierarchy1"/>
    <dgm:cxn modelId="{4C79332E-B96D-48FB-8FA1-22704DD2D2F7}" type="presOf" srcId="{51013117-58A6-411F-835B-2159330A640C}" destId="{18549B50-ED0E-4967-B530-AE5632847B21}" srcOrd="0" destOrd="0" presId="urn:microsoft.com/office/officeart/2005/8/layout/hierarchy1"/>
    <dgm:cxn modelId="{67C70433-2E1A-49DD-8A44-753660A154D2}" type="presOf" srcId="{E739C10E-18A9-4A3D-BE30-AEAD7F279E78}" destId="{AD34ED21-B597-4A39-A9A8-76ACAA65C97D}" srcOrd="0" destOrd="0" presId="urn:microsoft.com/office/officeart/2005/8/layout/hierarchy1"/>
    <dgm:cxn modelId="{1010D7A8-E47E-4AC1-A183-65F9DA922AA7}" srcId="{51013117-58A6-411F-835B-2159330A640C}" destId="{8D4C9EA8-DDC0-4DE8-82A9-73D811E5CFB0}" srcOrd="0" destOrd="0" parTransId="{32826102-2FE9-4472-87F6-38D66E2A9FF0}" sibTransId="{78EC2A96-781C-40BB-B7A9-318E9785FEA3}"/>
    <dgm:cxn modelId="{AA0C35B7-D20D-4C16-879C-CF3DCE5E32CC}" srcId="{8D4C9EA8-DDC0-4DE8-82A9-73D811E5CFB0}" destId="{E739C10E-18A9-4A3D-BE30-AEAD7F279E78}" srcOrd="0" destOrd="0" parTransId="{0D72240E-4A90-4CF0-B11F-AAFECA601345}" sibTransId="{DB02AA13-A534-4DE8-8997-FF114485314D}"/>
    <dgm:cxn modelId="{EECF12C9-6396-4768-9E83-A10C6D0FFB16}" type="presOf" srcId="{0D72240E-4A90-4CF0-B11F-AAFECA601345}" destId="{ABD6BEDD-89BE-482D-8B7D-80FAA963CD69}" srcOrd="0" destOrd="0" presId="urn:microsoft.com/office/officeart/2005/8/layout/hierarchy1"/>
    <dgm:cxn modelId="{B3A2AADF-788C-470E-AC9C-D222C7692C80}" type="presOf" srcId="{F3267A29-5861-4495-8295-51D234D25CF0}" destId="{2C956409-AFC7-4DC5-8A67-AEC8DCEA99BA}" srcOrd="0" destOrd="0" presId="urn:microsoft.com/office/officeart/2005/8/layout/hierarchy1"/>
    <dgm:cxn modelId="{9ADED2C0-3520-4815-8948-B8FE19A44AAD}" type="presParOf" srcId="{18549B50-ED0E-4967-B530-AE5632847B21}" destId="{8B2E2FCC-5E6B-4138-9C3B-FBDD55B7B3E1}" srcOrd="0" destOrd="0" presId="urn:microsoft.com/office/officeart/2005/8/layout/hierarchy1"/>
    <dgm:cxn modelId="{10F587B8-789D-47AF-AB38-E1E53BA50E97}" type="presParOf" srcId="{8B2E2FCC-5E6B-4138-9C3B-FBDD55B7B3E1}" destId="{7897D3B0-F5AF-46C7-9179-8F35B62DAB7E}" srcOrd="0" destOrd="0" presId="urn:microsoft.com/office/officeart/2005/8/layout/hierarchy1"/>
    <dgm:cxn modelId="{2660042C-495B-401D-9013-1EE3B568EB09}" type="presParOf" srcId="{7897D3B0-F5AF-46C7-9179-8F35B62DAB7E}" destId="{96799B23-3444-4F71-9E59-5872E16B043C}" srcOrd="0" destOrd="0" presId="urn:microsoft.com/office/officeart/2005/8/layout/hierarchy1"/>
    <dgm:cxn modelId="{82405ADC-600C-4E4E-AE31-6645441BF187}" type="presParOf" srcId="{7897D3B0-F5AF-46C7-9179-8F35B62DAB7E}" destId="{CEAF00AF-894B-43EC-8556-1E395F7285E2}" srcOrd="1" destOrd="0" presId="urn:microsoft.com/office/officeart/2005/8/layout/hierarchy1"/>
    <dgm:cxn modelId="{C33204E3-46E2-4B79-8DDC-DD8A87707FCC}" type="presParOf" srcId="{8B2E2FCC-5E6B-4138-9C3B-FBDD55B7B3E1}" destId="{0C9BC117-97AE-4E7B-ACC4-8583502A8DE5}" srcOrd="1" destOrd="0" presId="urn:microsoft.com/office/officeart/2005/8/layout/hierarchy1"/>
    <dgm:cxn modelId="{3E86F124-EEEA-4EEC-8169-7F36A9AE76C9}" type="presParOf" srcId="{0C9BC117-97AE-4E7B-ACC4-8583502A8DE5}" destId="{ABD6BEDD-89BE-482D-8B7D-80FAA963CD69}" srcOrd="0" destOrd="0" presId="urn:microsoft.com/office/officeart/2005/8/layout/hierarchy1"/>
    <dgm:cxn modelId="{75480E5D-C401-495C-802F-8E7575934FDA}" type="presParOf" srcId="{0C9BC117-97AE-4E7B-ACC4-8583502A8DE5}" destId="{10E25F8D-DEFA-4840-B9E9-289CEB969BBE}" srcOrd="1" destOrd="0" presId="urn:microsoft.com/office/officeart/2005/8/layout/hierarchy1"/>
    <dgm:cxn modelId="{09591047-F9B7-4E80-822F-235ABF620B55}" type="presParOf" srcId="{10E25F8D-DEFA-4840-B9E9-289CEB969BBE}" destId="{424DFC0B-3FF6-4701-AAE7-9EC0FAF1C9F4}" srcOrd="0" destOrd="0" presId="urn:microsoft.com/office/officeart/2005/8/layout/hierarchy1"/>
    <dgm:cxn modelId="{A33BC3A7-555E-44A8-BF5B-36F51FB47C61}" type="presParOf" srcId="{424DFC0B-3FF6-4701-AAE7-9EC0FAF1C9F4}" destId="{2DBE4FD8-42EB-4F31-8D7E-5E0A7B4AD356}" srcOrd="0" destOrd="0" presId="urn:microsoft.com/office/officeart/2005/8/layout/hierarchy1"/>
    <dgm:cxn modelId="{6DC775BF-DD7E-43D2-A1D5-1931C8C11ACE}" type="presParOf" srcId="{424DFC0B-3FF6-4701-AAE7-9EC0FAF1C9F4}" destId="{AD34ED21-B597-4A39-A9A8-76ACAA65C97D}" srcOrd="1" destOrd="0" presId="urn:microsoft.com/office/officeart/2005/8/layout/hierarchy1"/>
    <dgm:cxn modelId="{D7AC8772-B1D2-4353-8D72-2A62E127CE2F}" type="presParOf" srcId="{10E25F8D-DEFA-4840-B9E9-289CEB969BBE}" destId="{4AF22EB1-09D4-4717-BDF9-2105051ACB79}" srcOrd="1" destOrd="0" presId="urn:microsoft.com/office/officeart/2005/8/layout/hierarchy1"/>
    <dgm:cxn modelId="{5553237A-D66C-4210-95E7-5EF6DD83003F}" type="presParOf" srcId="{0C9BC117-97AE-4E7B-ACC4-8583502A8DE5}" destId="{2C956409-AFC7-4DC5-8A67-AEC8DCEA99BA}" srcOrd="2" destOrd="0" presId="urn:microsoft.com/office/officeart/2005/8/layout/hierarchy1"/>
    <dgm:cxn modelId="{3EF7D9AD-4986-4264-AB55-E473D9365785}" type="presParOf" srcId="{0C9BC117-97AE-4E7B-ACC4-8583502A8DE5}" destId="{DDFDB52D-7B97-40C1-A861-0DE8DC0A500E}" srcOrd="3" destOrd="0" presId="urn:microsoft.com/office/officeart/2005/8/layout/hierarchy1"/>
    <dgm:cxn modelId="{2AF00244-4EF6-4024-9912-C9AB90E9B23C}" type="presParOf" srcId="{DDFDB52D-7B97-40C1-A861-0DE8DC0A500E}" destId="{502492F2-F5D7-428A-807A-08B175F27B5B}" srcOrd="0" destOrd="0" presId="urn:microsoft.com/office/officeart/2005/8/layout/hierarchy1"/>
    <dgm:cxn modelId="{9A267742-1837-4A28-BEA6-B8BD68D70E56}" type="presParOf" srcId="{502492F2-F5D7-428A-807A-08B175F27B5B}" destId="{009C8CF9-A2F0-4738-BBA5-DC2AEE0B73F7}" srcOrd="0" destOrd="0" presId="urn:microsoft.com/office/officeart/2005/8/layout/hierarchy1"/>
    <dgm:cxn modelId="{98C22170-6373-46AF-8076-238B2954225A}" type="presParOf" srcId="{502492F2-F5D7-428A-807A-08B175F27B5B}" destId="{999C1B6C-3C4B-47BA-B3C7-CE6533D544B7}" srcOrd="1" destOrd="0" presId="urn:microsoft.com/office/officeart/2005/8/layout/hierarchy1"/>
    <dgm:cxn modelId="{69E4F607-C18D-4821-B899-BAB3FD7337A6}" type="presParOf" srcId="{DDFDB52D-7B97-40C1-A861-0DE8DC0A500E}" destId="{8AA2C526-6239-48C3-BAED-BF9998596226}"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56409-AFC7-4DC5-8A67-AEC8DCEA99BA}">
      <dsp:nvSpPr>
        <dsp:cNvPr id="0" name=""/>
        <dsp:cNvSpPr/>
      </dsp:nvSpPr>
      <dsp:spPr>
        <a:xfrm>
          <a:off x="3288692" y="1303107"/>
          <a:ext cx="1125887" cy="977038"/>
        </a:xfrm>
        <a:custGeom>
          <a:avLst/>
          <a:gdLst/>
          <a:ahLst/>
          <a:cxnLst/>
          <a:rect l="0" t="0" r="0" b="0"/>
          <a:pathLst>
            <a:path>
              <a:moveTo>
                <a:pt x="0" y="0"/>
              </a:moveTo>
              <a:lnTo>
                <a:pt x="0" y="749028"/>
              </a:lnTo>
              <a:lnTo>
                <a:pt x="1125887" y="749028"/>
              </a:lnTo>
              <a:lnTo>
                <a:pt x="1125887" y="97703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D6BEDD-89BE-482D-8B7D-80FAA963CD69}">
      <dsp:nvSpPr>
        <dsp:cNvPr id="0" name=""/>
        <dsp:cNvSpPr/>
      </dsp:nvSpPr>
      <dsp:spPr>
        <a:xfrm>
          <a:off x="1406356" y="1303107"/>
          <a:ext cx="1882335" cy="977038"/>
        </a:xfrm>
        <a:custGeom>
          <a:avLst/>
          <a:gdLst/>
          <a:ahLst/>
          <a:cxnLst/>
          <a:rect l="0" t="0" r="0" b="0"/>
          <a:pathLst>
            <a:path>
              <a:moveTo>
                <a:pt x="1882335" y="0"/>
              </a:moveTo>
              <a:lnTo>
                <a:pt x="1882335" y="749028"/>
              </a:lnTo>
              <a:lnTo>
                <a:pt x="0" y="749028"/>
              </a:lnTo>
              <a:lnTo>
                <a:pt x="0" y="97703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799B23-3444-4F71-9E59-5872E16B043C}">
      <dsp:nvSpPr>
        <dsp:cNvPr id="0" name=""/>
        <dsp:cNvSpPr/>
      </dsp:nvSpPr>
      <dsp:spPr>
        <a:xfrm>
          <a:off x="2058055" y="-259801"/>
          <a:ext cx="2461273" cy="15629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AF00AF-894B-43EC-8556-1E395F7285E2}">
      <dsp:nvSpPr>
        <dsp:cNvPr id="0" name=""/>
        <dsp:cNvSpPr/>
      </dsp:nvSpPr>
      <dsp:spPr>
        <a:xfrm>
          <a:off x="2331530" y="0"/>
          <a:ext cx="2461273" cy="15629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Operations Section Chief</a:t>
          </a:r>
        </a:p>
      </dsp:txBody>
      <dsp:txXfrm>
        <a:off x="2377306" y="45776"/>
        <a:ext cx="2369721" cy="1471356"/>
      </dsp:txXfrm>
    </dsp:sp>
    <dsp:sp modelId="{2DBE4FD8-42EB-4F31-8D7E-5E0A7B4AD356}">
      <dsp:nvSpPr>
        <dsp:cNvPr id="0" name=""/>
        <dsp:cNvSpPr/>
      </dsp:nvSpPr>
      <dsp:spPr>
        <a:xfrm>
          <a:off x="175720" y="2280145"/>
          <a:ext cx="2461273" cy="15629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34ED21-B597-4A39-A9A8-76ACAA65C97D}">
      <dsp:nvSpPr>
        <dsp:cNvPr id="0" name=""/>
        <dsp:cNvSpPr/>
      </dsp:nvSpPr>
      <dsp:spPr>
        <a:xfrm>
          <a:off x="449195" y="2539946"/>
          <a:ext cx="2461273" cy="15629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Resident Services Branch Director	</a:t>
          </a:r>
        </a:p>
      </dsp:txBody>
      <dsp:txXfrm>
        <a:off x="494971" y="2585722"/>
        <a:ext cx="2369721" cy="1471356"/>
      </dsp:txXfrm>
    </dsp:sp>
    <dsp:sp modelId="{009C8CF9-A2F0-4738-BBA5-DC2AEE0B73F7}">
      <dsp:nvSpPr>
        <dsp:cNvPr id="0" name=""/>
        <dsp:cNvSpPr/>
      </dsp:nvSpPr>
      <dsp:spPr>
        <a:xfrm>
          <a:off x="3183943" y="2280145"/>
          <a:ext cx="2461273" cy="15629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9C1B6C-3C4B-47BA-B3C7-CE6533D544B7}">
      <dsp:nvSpPr>
        <dsp:cNvPr id="0" name=""/>
        <dsp:cNvSpPr/>
      </dsp:nvSpPr>
      <dsp:spPr>
        <a:xfrm>
          <a:off x="3457418" y="2539946"/>
          <a:ext cx="2461273" cy="15629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Infrastructure Branch Director</a:t>
          </a:r>
        </a:p>
      </dsp:txBody>
      <dsp:txXfrm>
        <a:off x="3503194" y="2585722"/>
        <a:ext cx="2369721" cy="14713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10/23/2019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10/23/2019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Operations Section – these are the workers – they are the ones doing the patient care, the maintenance, the basic operations of the facility.  They are essential to the facilities whole response and recovery capabilities.  The conduct the tactical operations and are tasked with completing the objectives set out by the incident commander.</a:t>
            </a:r>
          </a:p>
        </p:txBody>
      </p:sp>
      <p:sp>
        <p:nvSpPr>
          <p:cNvPr id="4" name="Slide Number Placeholder 3"/>
          <p:cNvSpPr>
            <a:spLocks noGrp="1"/>
          </p:cNvSpPr>
          <p:nvPr>
            <p:ph type="sldNum" sz="quarter" idx="5"/>
          </p:nvPr>
        </p:nvSpPr>
        <p:spPr/>
        <p:txBody>
          <a:bodyPr/>
          <a:lstStyle/>
          <a:p>
            <a:fld id="{01F2A70B-78F2-4DCF-B53B-C990D2FAFB8A}" type="slidenum">
              <a:rPr lang="en-US" smtClean="0"/>
              <a:t>3</a:t>
            </a:fld>
            <a:endParaRPr lang="en-US"/>
          </a:p>
        </p:txBody>
      </p:sp>
    </p:spTree>
    <p:extLst>
      <p:ext uri="{BB962C8B-B14F-4D97-AF65-F5344CB8AC3E}">
        <p14:creationId xmlns:p14="http://schemas.microsoft.com/office/powerpoint/2010/main" val="2787523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is the Operations Section Chief is dependent upon the situation.  If the main ‘issue’ is structural damage and the main objectives are to repair the damage then the focus is on facilities not residents.  It is important that the IC decide who is the best person.</a:t>
            </a:r>
          </a:p>
          <a:p>
            <a:endParaRPr lang="en-US" dirty="0"/>
          </a:p>
          <a:p>
            <a:r>
              <a:rPr lang="en-US" dirty="0"/>
              <a:t>This person needs to be able to have the vision to look to the future to determine the best response.</a:t>
            </a:r>
          </a:p>
          <a:p>
            <a:r>
              <a:rPr lang="en-US" dirty="0"/>
              <a:t>They can not be overwhelmed easily as they will have to juggle multiple objectives</a:t>
            </a:r>
          </a:p>
          <a:p>
            <a:r>
              <a:rPr lang="en-US" dirty="0"/>
              <a:t>They need to be able to discuss their ideas/objectives and provide direction to their section chiefs</a:t>
            </a:r>
          </a:p>
        </p:txBody>
      </p:sp>
      <p:sp>
        <p:nvSpPr>
          <p:cNvPr id="4" name="Slide Number Placeholder 3"/>
          <p:cNvSpPr>
            <a:spLocks noGrp="1"/>
          </p:cNvSpPr>
          <p:nvPr>
            <p:ph type="sldNum" sz="quarter" idx="5"/>
          </p:nvPr>
        </p:nvSpPr>
        <p:spPr/>
        <p:txBody>
          <a:bodyPr/>
          <a:lstStyle/>
          <a:p>
            <a:fld id="{01F2A70B-78F2-4DCF-B53B-C990D2FAFB8A}" type="slidenum">
              <a:rPr lang="en-US" smtClean="0"/>
              <a:t>4</a:t>
            </a:fld>
            <a:endParaRPr lang="en-US"/>
          </a:p>
        </p:txBody>
      </p:sp>
    </p:spTree>
    <p:extLst>
      <p:ext uri="{BB962C8B-B14F-4D97-AF65-F5344CB8AC3E}">
        <p14:creationId xmlns:p14="http://schemas.microsoft.com/office/powerpoint/2010/main" val="584643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the operations section chief is working for the future not the now………….</a:t>
            </a:r>
          </a:p>
          <a:p>
            <a:r>
              <a:rPr lang="en-US" dirty="0"/>
              <a:t>They assign people to do the work while the chief is busy identifying what are the needs to ensure that the work CAN be done.</a:t>
            </a:r>
          </a:p>
        </p:txBody>
      </p:sp>
      <p:sp>
        <p:nvSpPr>
          <p:cNvPr id="4" name="Slide Number Placeholder 3"/>
          <p:cNvSpPr>
            <a:spLocks noGrp="1"/>
          </p:cNvSpPr>
          <p:nvPr>
            <p:ph type="sldNum" sz="quarter" idx="5"/>
          </p:nvPr>
        </p:nvSpPr>
        <p:spPr/>
        <p:txBody>
          <a:bodyPr/>
          <a:lstStyle/>
          <a:p>
            <a:fld id="{01F2A70B-78F2-4DCF-B53B-C990D2FAFB8A}" type="slidenum">
              <a:rPr lang="en-US" smtClean="0"/>
              <a:t>5</a:t>
            </a:fld>
            <a:endParaRPr lang="en-US"/>
          </a:p>
        </p:txBody>
      </p:sp>
    </p:spTree>
    <p:extLst>
      <p:ext uri="{BB962C8B-B14F-4D97-AF65-F5344CB8AC3E}">
        <p14:creationId xmlns:p14="http://schemas.microsoft.com/office/powerpoint/2010/main" val="2862357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get more into the Planning P </a:t>
            </a:r>
            <a:r>
              <a:rPr lang="en-US"/>
              <a:t>and Briefings in </a:t>
            </a:r>
            <a:r>
              <a:rPr lang="en-US" dirty="0"/>
              <a:t>January</a:t>
            </a:r>
          </a:p>
        </p:txBody>
      </p:sp>
      <p:sp>
        <p:nvSpPr>
          <p:cNvPr id="4" name="Slide Number Placeholder 3"/>
          <p:cNvSpPr>
            <a:spLocks noGrp="1"/>
          </p:cNvSpPr>
          <p:nvPr>
            <p:ph type="sldNum" sz="quarter" idx="5"/>
          </p:nvPr>
        </p:nvSpPr>
        <p:spPr/>
        <p:txBody>
          <a:bodyPr/>
          <a:lstStyle/>
          <a:p>
            <a:fld id="{01F2A70B-78F2-4DCF-B53B-C990D2FAFB8A}" type="slidenum">
              <a:rPr lang="en-US" smtClean="0"/>
              <a:t>6</a:t>
            </a:fld>
            <a:endParaRPr lang="en-US"/>
          </a:p>
        </p:txBody>
      </p:sp>
    </p:spTree>
    <p:extLst>
      <p:ext uri="{BB962C8B-B14F-4D97-AF65-F5344CB8AC3E}">
        <p14:creationId xmlns:p14="http://schemas.microsoft.com/office/powerpoint/2010/main" val="2831201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Dietary</a:t>
            </a:r>
          </a:p>
          <a:p>
            <a:r>
              <a:rPr lang="en-US" dirty="0"/>
              <a:t>Maintenance</a:t>
            </a:r>
          </a:p>
          <a:p>
            <a:r>
              <a:rPr lang="en-US" dirty="0"/>
              <a:t>Housekeeping </a:t>
            </a:r>
          </a:p>
          <a:p>
            <a:r>
              <a:rPr lang="en-US" dirty="0"/>
              <a:t>Patient care – Nursing</a:t>
            </a:r>
          </a:p>
          <a:p>
            <a:r>
              <a:rPr lang="en-US" dirty="0"/>
              <a:t>Physical therapy</a:t>
            </a:r>
          </a:p>
          <a:p>
            <a:r>
              <a:rPr lang="en-US" dirty="0"/>
              <a:t>Admissions</a:t>
            </a:r>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8</a:t>
            </a:fld>
            <a:endParaRPr lang="en-US"/>
          </a:p>
        </p:txBody>
      </p:sp>
    </p:spTree>
    <p:extLst>
      <p:ext uri="{BB962C8B-B14F-4D97-AF65-F5344CB8AC3E}">
        <p14:creationId xmlns:p14="http://schemas.microsoft.com/office/powerpoint/2010/main" val="1032002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busiest section.  It is ESSENTIAL that duties are assigned and span of control is maintained.</a:t>
            </a:r>
          </a:p>
          <a:p>
            <a:endParaRPr lang="en-US" dirty="0"/>
          </a:p>
          <a:p>
            <a:r>
              <a:rPr lang="en-US" dirty="0"/>
              <a:t>What is SPAN of Control?</a:t>
            </a:r>
          </a:p>
          <a:p>
            <a:endParaRPr lang="en-US" dirty="0"/>
          </a:p>
          <a:p>
            <a:r>
              <a:rPr lang="en-US" dirty="0"/>
              <a:t>So lets talk about who does what as we look deeper into the Operations Section……………..</a:t>
            </a:r>
          </a:p>
        </p:txBody>
      </p:sp>
      <p:sp>
        <p:nvSpPr>
          <p:cNvPr id="4" name="Slide Number Placeholder 3"/>
          <p:cNvSpPr>
            <a:spLocks noGrp="1"/>
          </p:cNvSpPr>
          <p:nvPr>
            <p:ph type="sldNum" sz="quarter" idx="5"/>
          </p:nvPr>
        </p:nvSpPr>
        <p:spPr/>
        <p:txBody>
          <a:bodyPr/>
          <a:lstStyle/>
          <a:p>
            <a:fld id="{01F2A70B-78F2-4DCF-B53B-C990D2FAFB8A}" type="slidenum">
              <a:rPr lang="en-US" smtClean="0"/>
              <a:t>9</a:t>
            </a:fld>
            <a:endParaRPr lang="en-US"/>
          </a:p>
        </p:txBody>
      </p:sp>
    </p:spTree>
    <p:extLst>
      <p:ext uri="{BB962C8B-B14F-4D97-AF65-F5344CB8AC3E}">
        <p14:creationId xmlns:p14="http://schemas.microsoft.com/office/powerpoint/2010/main" val="154609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10</a:t>
            </a:fld>
            <a:endParaRPr lang="en-US"/>
          </a:p>
        </p:txBody>
      </p:sp>
    </p:spTree>
    <p:extLst>
      <p:ext uri="{BB962C8B-B14F-4D97-AF65-F5344CB8AC3E}">
        <p14:creationId xmlns:p14="http://schemas.microsoft.com/office/powerpoint/2010/main" val="4242567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11</a:t>
            </a:fld>
            <a:endParaRPr lang="en-US"/>
          </a:p>
        </p:txBody>
      </p:sp>
    </p:spTree>
    <p:extLst>
      <p:ext uri="{BB962C8B-B14F-4D97-AF65-F5344CB8AC3E}">
        <p14:creationId xmlns:p14="http://schemas.microsoft.com/office/powerpoint/2010/main" val="2744004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talk about the IRG’s</a:t>
            </a:r>
          </a:p>
        </p:txBody>
      </p:sp>
      <p:sp>
        <p:nvSpPr>
          <p:cNvPr id="4" name="Slide Number Placeholder 3"/>
          <p:cNvSpPr>
            <a:spLocks noGrp="1"/>
          </p:cNvSpPr>
          <p:nvPr>
            <p:ph type="sldNum" sz="quarter" idx="5"/>
          </p:nvPr>
        </p:nvSpPr>
        <p:spPr/>
        <p:txBody>
          <a:bodyPr/>
          <a:lstStyle/>
          <a:p>
            <a:fld id="{01F2A70B-78F2-4DCF-B53B-C990D2FAFB8A}" type="slidenum">
              <a:rPr lang="en-US" smtClean="0"/>
              <a:t>12</a:t>
            </a:fld>
            <a:endParaRPr lang="en-US"/>
          </a:p>
        </p:txBody>
      </p:sp>
    </p:spTree>
    <p:extLst>
      <p:ext uri="{BB962C8B-B14F-4D97-AF65-F5344CB8AC3E}">
        <p14:creationId xmlns:p14="http://schemas.microsoft.com/office/powerpoint/2010/main" val="15649803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5749"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9343" y="4243845"/>
            <a:ext cx="3076307" cy="276940"/>
          </a:xfrm>
          <a:prstGeom prst="rect">
            <a:avLst/>
          </a:prstGeom>
        </p:spPr>
      </p:pic>
      <p:sp>
        <p:nvSpPr>
          <p:cNvPr id="9" name="Rectangle 8"/>
          <p:cNvSpPr/>
          <p:nvPr/>
        </p:nvSpPr>
        <p:spPr bwMode="ltGray">
          <a:xfrm>
            <a:off x="0" y="2590078"/>
            <a:ext cx="8965750"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09342" y="2590078"/>
            <a:ext cx="3076308"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145" y="2733709"/>
            <a:ext cx="8142013" cy="1373070"/>
          </a:xfrm>
        </p:spPr>
        <p:txBody>
          <a:bodyPr anchor="b">
            <a:noAutofit/>
          </a:bodyPr>
          <a:lstStyle>
            <a:lvl1pPr algn="r">
              <a:defRPr sz="5398"/>
            </a:lvl1pPr>
          </a:lstStyle>
          <a:p>
            <a:r>
              <a:rPr lang="en-US"/>
              <a:t>Click to edit Master title style</a:t>
            </a:r>
            <a:endParaRPr lang="en-US" dirty="0"/>
          </a:p>
        </p:txBody>
      </p:sp>
      <p:sp>
        <p:nvSpPr>
          <p:cNvPr id="3" name="Subtitle 2"/>
          <p:cNvSpPr>
            <a:spLocks noGrp="1"/>
          </p:cNvSpPr>
          <p:nvPr>
            <p:ph type="subTitle" idx="1"/>
          </p:nvPr>
        </p:nvSpPr>
        <p:spPr>
          <a:xfrm>
            <a:off x="680145" y="4394040"/>
            <a:ext cx="8142013" cy="1117687"/>
          </a:xfrm>
        </p:spPr>
        <p:txBody>
          <a:bodyPr>
            <a:normAutofit/>
          </a:bodyPr>
          <a:lstStyle>
            <a:lvl1pPr marL="0" indent="0" algn="r">
              <a:buNone/>
              <a:defRPr sz="19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2936" y="2750337"/>
            <a:ext cx="1171583" cy="1356442"/>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18579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bwMode="ltGray">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6" y="4711617"/>
            <a:ext cx="9611355" cy="453051"/>
          </a:xfrm>
        </p:spPr>
        <p:txBody>
          <a:bodyPr anchor="b">
            <a:normAutofit/>
          </a:bodyPr>
          <a:lstStyle>
            <a:lvl1pPr>
              <a:defRPr sz="2399"/>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146" y="609598"/>
            <a:ext cx="9611355" cy="3589575"/>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680142" y="5169584"/>
            <a:ext cx="9611358" cy="622971"/>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6662" y="4711310"/>
            <a:ext cx="1153850" cy="1090789"/>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1153547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bwMode="ltGray">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609597"/>
            <a:ext cx="9611354" cy="3592750"/>
          </a:xfrm>
        </p:spPr>
        <p:txBody>
          <a:bodyPr anchor="ctr"/>
          <a:lstStyle>
            <a:lvl1pPr>
              <a:defRPr sz="3199"/>
            </a:lvl1pPr>
          </a:lstStyle>
          <a:p>
            <a:r>
              <a:rPr lang="en-US"/>
              <a:t>Click to edit Master title style</a:t>
            </a:r>
            <a:endParaRPr lang="en-US" dirty="0"/>
          </a:p>
        </p:txBody>
      </p:sp>
      <p:sp>
        <p:nvSpPr>
          <p:cNvPr id="4" name="Text Placeholder 3"/>
          <p:cNvSpPr>
            <a:spLocks noGrp="1"/>
          </p:cNvSpPr>
          <p:nvPr>
            <p:ph type="body" sz="half" idx="2"/>
          </p:nvPr>
        </p:nvSpPr>
        <p:spPr>
          <a:xfrm>
            <a:off x="680146" y="4711616"/>
            <a:ext cx="9611355" cy="1090789"/>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6662" y="4711616"/>
            <a:ext cx="1153850" cy="1090789"/>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1623622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4" name="Rectangle 13"/>
          <p:cNvSpPr/>
          <p:nvPr/>
        </p:nvSpPr>
        <p:spPr bwMode="ltGray">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563" y="609599"/>
            <a:ext cx="8716606" cy="3036061"/>
          </a:xfrm>
        </p:spPr>
        <p:txBody>
          <a:bodyPr anchor="ctr"/>
          <a:lstStyle>
            <a:lvl1pPr>
              <a:defRPr sz="3199"/>
            </a:lvl1pPr>
          </a:lstStyle>
          <a:p>
            <a:r>
              <a:rPr lang="en-US"/>
              <a:t>Click to edit Master title style</a:t>
            </a:r>
            <a:endParaRPr lang="en-US" dirty="0"/>
          </a:p>
        </p:txBody>
      </p:sp>
      <p:sp>
        <p:nvSpPr>
          <p:cNvPr id="12" name="Text Placeholder 3"/>
          <p:cNvSpPr>
            <a:spLocks noGrp="1"/>
          </p:cNvSpPr>
          <p:nvPr>
            <p:ph type="body" sz="half" idx="13"/>
          </p:nvPr>
        </p:nvSpPr>
        <p:spPr>
          <a:xfrm>
            <a:off x="1401923" y="3653379"/>
            <a:ext cx="8154455" cy="548968"/>
          </a:xfrm>
        </p:spPr>
        <p:txBody>
          <a:bodyPr anchor="t">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146" y="4711616"/>
            <a:ext cx="9611355" cy="1090789"/>
          </a:xfrm>
        </p:spPr>
        <p:txBody>
          <a:bodyPr anchor="ctr">
            <a:normAutofit/>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6662" y="4709926"/>
            <a:ext cx="1153850" cy="1090789"/>
          </a:xfrm>
        </p:spPr>
        <p:txBody>
          <a:bodyPr/>
          <a:lstStyle/>
          <a:p>
            <a:fld id="{25BA54BD-C84D-46CE-8B72-31BFB26ABA43}" type="slidenum">
              <a:rPr lang="en-US" smtClean="0"/>
              <a:pPr/>
              <a:t>‹#›</a:t>
            </a:fld>
            <a:endParaRPr lang="en-US"/>
          </a:p>
        </p:txBody>
      </p:sp>
      <p:sp>
        <p:nvSpPr>
          <p:cNvPr id="16" name="TextBox 15"/>
          <p:cNvSpPr txBox="1"/>
          <p:nvPr/>
        </p:nvSpPr>
        <p:spPr>
          <a:xfrm>
            <a:off x="583420" y="748116"/>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198" dirty="0">
                <a:solidFill>
                  <a:schemeClr val="tx1"/>
                </a:solidFill>
                <a:effectLst/>
              </a:rPr>
              <a:t>“</a:t>
            </a:r>
          </a:p>
        </p:txBody>
      </p:sp>
      <p:sp>
        <p:nvSpPr>
          <p:cNvPr id="17" name="TextBox 16"/>
          <p:cNvSpPr txBox="1"/>
          <p:nvPr/>
        </p:nvSpPr>
        <p:spPr>
          <a:xfrm>
            <a:off x="9660293" y="3033524"/>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198" dirty="0">
                <a:solidFill>
                  <a:schemeClr val="tx1"/>
                </a:solidFill>
                <a:effectLst/>
              </a:rPr>
              <a:t>”</a:t>
            </a:r>
          </a:p>
        </p:txBody>
      </p:sp>
    </p:spTree>
    <p:extLst>
      <p:ext uri="{BB962C8B-B14F-4D97-AF65-F5344CB8AC3E}">
        <p14:creationId xmlns:p14="http://schemas.microsoft.com/office/powerpoint/2010/main" val="1755468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1" name="Rectangle 10"/>
          <p:cNvSpPr/>
          <p:nvPr/>
        </p:nvSpPr>
        <p:spPr bwMode="ltGray">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2" y="4711616"/>
            <a:ext cx="9611358" cy="588535"/>
          </a:xfrm>
        </p:spPr>
        <p:txBody>
          <a:bodyPr anchor="b"/>
          <a:lstStyle>
            <a:lvl1pPr>
              <a:defRPr sz="3199"/>
            </a:lvl1pPr>
          </a:lstStyle>
          <a:p>
            <a:r>
              <a:rPr lang="en-US"/>
              <a:t>Click to edit Master title style</a:t>
            </a:r>
            <a:endParaRPr lang="en-US" dirty="0"/>
          </a:p>
        </p:txBody>
      </p:sp>
      <p:sp>
        <p:nvSpPr>
          <p:cNvPr id="4" name="Text Placeholder 3"/>
          <p:cNvSpPr>
            <a:spLocks noGrp="1"/>
          </p:cNvSpPr>
          <p:nvPr>
            <p:ph type="body" sz="half" idx="2"/>
          </p:nvPr>
        </p:nvSpPr>
        <p:spPr>
          <a:xfrm>
            <a:off x="680143" y="5300150"/>
            <a:ext cx="9611358" cy="502255"/>
          </a:xfrm>
        </p:spPr>
        <p:txBody>
          <a:bodyPr anchor="t"/>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6662" y="4709926"/>
            <a:ext cx="1153850" cy="1090789"/>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1607152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6" name="Rectangle 15"/>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047" y="753228"/>
            <a:ext cx="962245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774" y="2336873"/>
            <a:ext cx="3069235"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145" y="3022674"/>
            <a:ext cx="3048908"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4995" y="233687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4443" y="3022674"/>
            <a:ext cx="3062442"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2275" y="2336873"/>
            <a:ext cx="3069226"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2275" y="3022674"/>
            <a:ext cx="3069226"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AFE8FB1-0A7A-443E-AAF7-31D4FA1AA312}" type="datetimeFigureOut">
              <a:rPr lang="en-US" smtClean="0"/>
              <a:pPr/>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24382362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145" y="753228"/>
            <a:ext cx="9611356"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141" y="4297503"/>
            <a:ext cx="3048911"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141" y="2336873"/>
            <a:ext cx="3048911"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141" y="4873765"/>
            <a:ext cx="3048911"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4444" y="429750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4443" y="2336873"/>
            <a:ext cx="306244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3090" y="4873764"/>
            <a:ext cx="3066498"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28796" y="4297503"/>
            <a:ext cx="3062707"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28795" y="2336873"/>
            <a:ext cx="306270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28671" y="4873762"/>
            <a:ext cx="3066764"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AFE8FB1-0A7A-443E-AAF7-31D4FA1AA312}" type="datetimeFigureOut">
              <a:rPr lang="en-US" smtClean="0"/>
              <a:pPr/>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1628534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9" name="Rectangle 8"/>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42890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3428" y="1869573"/>
            <a:ext cx="5106988" cy="136784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5424" y="5372581"/>
            <a:ext cx="1602997" cy="13678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6593" y="609597"/>
            <a:ext cx="107352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145" y="609598"/>
            <a:ext cx="886769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5353" y="5936188"/>
            <a:ext cx="2742486" cy="365125"/>
          </a:xfrm>
        </p:spPr>
        <p:txBody>
          <a:bodyPr/>
          <a:lstStyle/>
          <a:p>
            <a:fld id="{9AFE8FB1-0A7A-443E-AAF7-31D4FA1AA312}" type="datetimeFigureOut">
              <a:rPr lang="en-US" smtClean="0"/>
              <a:t>10/23/2019</a:t>
            </a:fld>
            <a:endParaRPr lang="en-US"/>
          </a:p>
        </p:txBody>
      </p:sp>
      <p:sp>
        <p:nvSpPr>
          <p:cNvPr id="5" name="Footer Placeholder 4"/>
          <p:cNvSpPr>
            <a:spLocks noGrp="1"/>
          </p:cNvSpPr>
          <p:nvPr>
            <p:ph type="ftr" sz="quarter" idx="11"/>
          </p:nvPr>
        </p:nvSpPr>
        <p:spPr>
          <a:xfrm>
            <a:off x="680145" y="5936189"/>
            <a:ext cx="6125209" cy="365125"/>
          </a:xfrm>
        </p:spPr>
        <p:txBody>
          <a:bodyPr/>
          <a:lstStyle/>
          <a:p>
            <a:endParaRPr lang="en-US"/>
          </a:p>
        </p:txBody>
      </p:sp>
      <p:sp>
        <p:nvSpPr>
          <p:cNvPr id="6" name="Slide Number Placeholder 5"/>
          <p:cNvSpPr>
            <a:spLocks noGrp="1"/>
          </p:cNvSpPr>
          <p:nvPr>
            <p:ph type="sldNum" sz="quarter" idx="12"/>
          </p:nvPr>
        </p:nvSpPr>
        <p:spPr>
          <a:xfrm>
            <a:off x="10094921" y="5398634"/>
            <a:ext cx="1153850" cy="1090789"/>
          </a:xfrm>
        </p:spPr>
        <p:txBody>
          <a:bodyPr anchor="t"/>
          <a:lstStyle>
            <a:lvl1pPr algn="ctr">
              <a:defRPr/>
            </a:lvl1pPr>
          </a:lstStyle>
          <a:p>
            <a:fld id="{25BA54BD-C84D-46CE-8B72-31BFB26ABA43}" type="slidenum">
              <a:rPr lang="en-US" smtClean="0"/>
              <a:t>‹#›</a:t>
            </a:fld>
            <a:endParaRPr lang="en-US"/>
          </a:p>
        </p:txBody>
      </p:sp>
    </p:spTree>
    <p:extLst>
      <p:ext uri="{BB962C8B-B14F-4D97-AF65-F5344CB8AC3E}">
        <p14:creationId xmlns:p14="http://schemas.microsoft.com/office/powerpoint/2010/main" val="3768898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dirty="0"/>
          </a:p>
        </p:txBody>
      </p:sp>
    </p:spTree>
    <p:extLst>
      <p:ext uri="{BB962C8B-B14F-4D97-AF65-F5344CB8AC3E}">
        <p14:creationId xmlns:p14="http://schemas.microsoft.com/office/powerpoint/2010/main" val="3572865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68" y="4087901"/>
            <a:ext cx="1602580" cy="144270"/>
          </a:xfrm>
          <a:prstGeom prst="rect">
            <a:avLst/>
          </a:prstGeom>
        </p:spPr>
      </p:pic>
      <p:sp>
        <p:nvSpPr>
          <p:cNvPr id="9" name="Rectangle 8"/>
          <p:cNvSpPr/>
          <p:nvPr/>
        </p:nvSpPr>
        <p:spPr bwMode="ltGray">
          <a:xfrm>
            <a:off x="-2" y="2726267"/>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69" y="2726267"/>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2869895"/>
            <a:ext cx="9611356" cy="1090788"/>
          </a:xfrm>
        </p:spPr>
        <p:txBody>
          <a:bodyPr anchor="ctr">
            <a:normAutofit/>
          </a:bodyPr>
          <a:lstStyle>
            <a:lvl1pPr algn="r">
              <a:defRPr sz="3599"/>
            </a:lvl1pPr>
          </a:lstStyle>
          <a:p>
            <a:r>
              <a:rPr lang="en-US"/>
              <a:t>Click to edit Master title style</a:t>
            </a:r>
            <a:endParaRPr lang="en-US" dirty="0"/>
          </a:p>
        </p:txBody>
      </p:sp>
      <p:sp>
        <p:nvSpPr>
          <p:cNvPr id="3" name="Text Placeholder 2"/>
          <p:cNvSpPr>
            <a:spLocks noGrp="1"/>
          </p:cNvSpPr>
          <p:nvPr>
            <p:ph type="body" idx="1"/>
          </p:nvPr>
        </p:nvSpPr>
        <p:spPr>
          <a:xfrm>
            <a:off x="680145" y="4232172"/>
            <a:ext cx="9611356" cy="1704017"/>
          </a:xfrm>
        </p:spPr>
        <p:txBody>
          <a:bodyPr>
            <a:normAutofit/>
          </a:bodyPr>
          <a:lstStyle>
            <a:lvl1pPr marL="0" indent="0" algn="r">
              <a:buNone/>
              <a:defRPr sz="19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6662" y="2869896"/>
            <a:ext cx="1153850" cy="1090789"/>
          </a:xfrm>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97868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143" y="2336873"/>
            <a:ext cx="4697134"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2666" y="2336873"/>
            <a:ext cx="4698834"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FE8FB1-0A7A-443E-AAF7-31D4FA1AA312}"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09142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2" name="Rectangle 11"/>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3" y="753230"/>
            <a:ext cx="9611359"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115" y="2336874"/>
            <a:ext cx="4471162" cy="693135"/>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680146" y="3030009"/>
            <a:ext cx="4697131"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18638" y="2336873"/>
            <a:ext cx="4472863" cy="692076"/>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2667" y="3030009"/>
            <a:ext cx="469883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FE8FB1-0A7A-443E-AAF7-31D4FA1AA312}"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81012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8" name="Rectangle 7"/>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FE8FB1-0A7A-443E-AAF7-31D4FA1AA312}" type="datetimeFigureOut">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003352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6" name="Rectangle 5"/>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AFE8FB1-0A7A-443E-AAF7-31D4FA1AA312}" type="datetimeFigureOut">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940460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753227"/>
            <a:ext cx="9611355" cy="1080940"/>
          </a:xfrm>
        </p:spPr>
        <p:txBody>
          <a:bodyPr anchor="ctr">
            <a:normAutofit/>
          </a:bodyPr>
          <a:lstStyle>
            <a:lvl1pPr>
              <a:defRPr sz="3599"/>
            </a:lvl1pPr>
          </a:lstStyle>
          <a:p>
            <a:r>
              <a:rPr lang="en-US"/>
              <a:t>Click to edit Master title style</a:t>
            </a:r>
            <a:endParaRPr lang="en-US" dirty="0"/>
          </a:p>
        </p:txBody>
      </p:sp>
      <p:sp>
        <p:nvSpPr>
          <p:cNvPr id="3" name="Content Placeholder 2"/>
          <p:cNvSpPr>
            <a:spLocks noGrp="1"/>
          </p:cNvSpPr>
          <p:nvPr>
            <p:ph idx="1"/>
          </p:nvPr>
        </p:nvSpPr>
        <p:spPr>
          <a:xfrm>
            <a:off x="4684626" y="2336874"/>
            <a:ext cx="5606875"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145" y="2336873"/>
            <a:ext cx="3789091" cy="3599317"/>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981401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bwMode="ltGray">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7" y="753228"/>
            <a:ext cx="9611353" cy="1080938"/>
          </a:xfrm>
        </p:spPr>
        <p:txBody>
          <a:bodyPr anchor="ctr">
            <a:normAutofit/>
          </a:bodyPr>
          <a:lstStyle>
            <a:lvl1pPr>
              <a:defRPr sz="3599"/>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7066" y="2336874"/>
            <a:ext cx="5424436" cy="3599312"/>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680146" y="2336874"/>
            <a:ext cx="3875247" cy="3599315"/>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29153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chemeClr val="accent5">
                <a:lumMod val="50000"/>
                <a:alpha val="95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 name="Title Placeholder 1"/>
          <p:cNvSpPr>
            <a:spLocks noGrp="1"/>
          </p:cNvSpPr>
          <p:nvPr>
            <p:ph type="title"/>
          </p:nvPr>
        </p:nvSpPr>
        <p:spPr>
          <a:xfrm>
            <a:off x="680145" y="753228"/>
            <a:ext cx="9611357"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145" y="2336873"/>
            <a:ext cx="9611357"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49014" y="5936188"/>
            <a:ext cx="2742486"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AFE8FB1-0A7A-443E-AAF7-31D4FA1AA312}" type="datetimeFigureOut">
              <a:rPr lang="en-US" smtClean="0"/>
              <a:pPr/>
              <a:t>10/23/2019</a:t>
            </a:fld>
            <a:endParaRPr lang="en-US" dirty="0"/>
          </a:p>
        </p:txBody>
      </p:sp>
      <p:sp>
        <p:nvSpPr>
          <p:cNvPr id="5" name="Footer Placeholder 4"/>
          <p:cNvSpPr>
            <a:spLocks noGrp="1"/>
          </p:cNvSpPr>
          <p:nvPr>
            <p:ph type="ftr" sz="quarter" idx="3"/>
          </p:nvPr>
        </p:nvSpPr>
        <p:spPr>
          <a:xfrm>
            <a:off x="680144" y="5936189"/>
            <a:ext cx="686887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6662" y="753228"/>
            <a:ext cx="1153850" cy="1090789"/>
          </a:xfrm>
          <a:prstGeom prst="rect">
            <a:avLst/>
          </a:prstGeom>
        </p:spPr>
        <p:txBody>
          <a:bodyPr vert="horz" lIns="91440" tIns="45720" rIns="91440" bIns="45720" rtlCol="0" anchor="ctr"/>
          <a:lstStyle>
            <a:lvl1pPr algn="l">
              <a:defRPr sz="3599">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250539960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35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3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creativecommons.org/licenses/by/3.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flickr.com/photos/banyan_tree/6818178625/" TargetMode="External"/><Relationship Id="rId5" Type="http://schemas.openxmlformats.org/officeDocument/2006/relationships/image" Target="../media/image8.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0.jp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pic>
        <p:nvPicPr>
          <p:cNvPr id="12" name="Picture 11">
            <a:extLst>
              <a:ext uri="{FF2B5EF4-FFF2-40B4-BE49-F238E27FC236}">
                <a16:creationId xmlns:a16="http://schemas.microsoft.com/office/drawing/2014/main" id="{224C28B3-E902-49D1-98A0-582D277A0E0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1970240"/>
            <a:ext cx="10435094" cy="321164"/>
          </a:xfrm>
          <a:prstGeom prst="rect">
            <a:avLst/>
          </a:prstGeom>
        </p:spPr>
      </p:pic>
      <p:pic>
        <p:nvPicPr>
          <p:cNvPr id="14" name="Picture 13">
            <a:extLst>
              <a:ext uri="{FF2B5EF4-FFF2-40B4-BE49-F238E27FC236}">
                <a16:creationId xmlns:a16="http://schemas.microsoft.com/office/drawing/2014/main" id="{F3A6C14C-E755-4A02-821B-6EA2D4C9F20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3069" y="1971234"/>
            <a:ext cx="1602579" cy="144270"/>
          </a:xfrm>
          <a:prstGeom prst="rect">
            <a:avLst/>
          </a:prstGeom>
        </p:spPr>
      </p:pic>
      <p:sp>
        <p:nvSpPr>
          <p:cNvPr id="16" name="Rectangle 15">
            <a:extLst>
              <a:ext uri="{FF2B5EF4-FFF2-40B4-BE49-F238E27FC236}">
                <a16:creationId xmlns:a16="http://schemas.microsoft.com/office/drawing/2014/main" id="{6478287C-E119-4E9C-95B0-518478BD9D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9600"/>
            <a:ext cx="10435093"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EA4A294F-6D36-425B-8632-27FD6A284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3070" y="609600"/>
            <a:ext cx="1602579"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0" name="Rectangle 19">
            <a:extLst>
              <a:ext uri="{FF2B5EF4-FFF2-40B4-BE49-F238E27FC236}">
                <a16:creationId xmlns:a16="http://schemas.microsoft.com/office/drawing/2014/main" id="{C610D2AE-07EF-436A-9755-AA8DF4B93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564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6CACDD17-9043-46DF-882D-420365B79C1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4" name="Rectangle 23">
            <a:extLst>
              <a:ext uri="{FF2B5EF4-FFF2-40B4-BE49-F238E27FC236}">
                <a16:creationId xmlns:a16="http://schemas.microsoft.com/office/drawing/2014/main" id="{CF2D8AD5-434A-4C0E-9F5B-C1AFD645F3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09600"/>
            <a:ext cx="4957803"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143" y="753228"/>
            <a:ext cx="4135046" cy="1080938"/>
          </a:xfrm>
        </p:spPr>
        <p:txBody>
          <a:bodyPr vert="horz" lIns="91440" tIns="45720" rIns="91440" bIns="45720" rtlCol="0" anchor="ctr">
            <a:normAutofit/>
          </a:bodyPr>
          <a:lstStyle/>
          <a:p>
            <a:pPr algn="l" defTabSz="914400"/>
            <a:r>
              <a:rPr lang="en-US" sz="2400" kern="1200">
                <a:solidFill>
                  <a:schemeClr val="tx1"/>
                </a:solidFill>
                <a:latin typeface="+mj-lt"/>
                <a:ea typeface="+mj-ea"/>
                <a:cs typeface="+mj-cs"/>
              </a:rPr>
              <a:t>WCMHPC LTC Incident Command Training</a:t>
            </a:r>
          </a:p>
        </p:txBody>
      </p:sp>
      <p:pic>
        <p:nvPicPr>
          <p:cNvPr id="26" name="Picture 25">
            <a:extLst>
              <a:ext uri="{FF2B5EF4-FFF2-40B4-BE49-F238E27FC236}">
                <a16:creationId xmlns:a16="http://schemas.microsoft.com/office/drawing/2014/main" id="{E92B246D-47CC-40F8-8DE7-B65D409E9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1"/>
            <a:ext cx="4954758" cy="199787"/>
          </a:xfrm>
          <a:prstGeom prst="rect">
            <a:avLst/>
          </a:prstGeom>
        </p:spPr>
      </p:pic>
      <p:sp>
        <p:nvSpPr>
          <p:cNvPr id="3" name="Subtitle 2"/>
          <p:cNvSpPr>
            <a:spLocks noGrp="1"/>
          </p:cNvSpPr>
          <p:nvPr>
            <p:ph type="subTitle" idx="1"/>
          </p:nvPr>
        </p:nvSpPr>
        <p:spPr>
          <a:xfrm>
            <a:off x="680143" y="2336873"/>
            <a:ext cx="4135046" cy="3599316"/>
          </a:xfrm>
        </p:spPr>
        <p:txBody>
          <a:bodyPr vert="horz" lIns="91440" tIns="45720" rIns="91440" bIns="45720" rtlCol="0">
            <a:normAutofit/>
          </a:bodyPr>
          <a:lstStyle/>
          <a:p>
            <a:pPr algn="l" defTabSz="914400"/>
            <a:r>
              <a:rPr lang="en-US" sz="3600" kern="1200" dirty="0">
                <a:solidFill>
                  <a:schemeClr val="tx1"/>
                </a:solidFill>
                <a:latin typeface="+mn-lt"/>
                <a:ea typeface="+mn-ea"/>
                <a:cs typeface="+mn-cs"/>
              </a:rPr>
              <a:t>OPERATIONS SECTION</a:t>
            </a:r>
          </a:p>
          <a:p>
            <a:pPr indent="-228600" algn="l" defTabSz="914400">
              <a:buFont typeface="Arial" panose="020B0604020202020204" pitchFamily="34" charset="0"/>
              <a:buChar char="•"/>
            </a:pPr>
            <a:endParaRPr lang="en-US" sz="3600" dirty="0"/>
          </a:p>
          <a:p>
            <a:pPr algn="l" defTabSz="914400"/>
            <a:endParaRPr lang="en-US" sz="3600" kern="1200" dirty="0">
              <a:solidFill>
                <a:schemeClr val="tx1"/>
              </a:solidFill>
              <a:latin typeface="+mn-lt"/>
              <a:ea typeface="+mn-ea"/>
              <a:cs typeface="+mn-cs"/>
            </a:endParaRPr>
          </a:p>
          <a:p>
            <a:pPr algn="l" defTabSz="914400"/>
            <a:r>
              <a:rPr lang="en-US" sz="1800" kern="1200" dirty="0">
                <a:solidFill>
                  <a:schemeClr val="tx1"/>
                </a:solidFill>
                <a:latin typeface="+mn-lt"/>
                <a:ea typeface="+mn-ea"/>
                <a:cs typeface="+mn-cs"/>
              </a:rPr>
              <a:t>Shawn E Stoen, </a:t>
            </a:r>
          </a:p>
          <a:p>
            <a:pPr algn="l" defTabSz="914400"/>
            <a:r>
              <a:rPr lang="en-US" sz="1800" kern="1200" dirty="0">
                <a:solidFill>
                  <a:schemeClr val="tx1"/>
                </a:solidFill>
                <a:latin typeface="+mn-lt"/>
                <a:ea typeface="+mn-ea"/>
                <a:cs typeface="+mn-cs"/>
              </a:rPr>
              <a:t>Regional Readiness and Response Coordinator</a:t>
            </a:r>
          </a:p>
        </p:txBody>
      </p:sp>
      <p:pic>
        <p:nvPicPr>
          <p:cNvPr id="5" name="Picture 4" descr="A close up of a logo&#10;&#10;Description automatically generated">
            <a:extLst>
              <a:ext uri="{FF2B5EF4-FFF2-40B4-BE49-F238E27FC236}">
                <a16:creationId xmlns:a16="http://schemas.microsoft.com/office/drawing/2014/main" id="{B9F8528C-53CA-49F7-8C21-B334750110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74716" y="877408"/>
            <a:ext cx="6301492" cy="5072703"/>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3801C-707D-44C7-AFC7-7A77A7D04415}"/>
              </a:ext>
            </a:extLst>
          </p:cNvPr>
          <p:cNvSpPr>
            <a:spLocks noGrp="1"/>
          </p:cNvSpPr>
          <p:nvPr>
            <p:ph type="title"/>
          </p:nvPr>
        </p:nvSpPr>
        <p:spPr/>
        <p:txBody>
          <a:bodyPr/>
          <a:lstStyle/>
          <a:p>
            <a:r>
              <a:rPr lang="en-US" dirty="0"/>
              <a:t>Resident Services Branch director	</a:t>
            </a:r>
          </a:p>
        </p:txBody>
      </p:sp>
      <p:sp>
        <p:nvSpPr>
          <p:cNvPr id="3" name="Content Placeholder 2">
            <a:extLst>
              <a:ext uri="{FF2B5EF4-FFF2-40B4-BE49-F238E27FC236}">
                <a16:creationId xmlns:a16="http://schemas.microsoft.com/office/drawing/2014/main" id="{10BD82D4-751F-46D5-BBDD-F228ECDE347D}"/>
              </a:ext>
            </a:extLst>
          </p:cNvPr>
          <p:cNvSpPr>
            <a:spLocks noGrp="1"/>
          </p:cNvSpPr>
          <p:nvPr>
            <p:ph idx="1"/>
          </p:nvPr>
        </p:nvSpPr>
        <p:spPr/>
        <p:txBody>
          <a:bodyPr/>
          <a:lstStyle/>
          <a:p>
            <a:r>
              <a:rPr lang="en-US" dirty="0"/>
              <a:t>The care of the residents is the TOP priority</a:t>
            </a:r>
          </a:p>
          <a:p>
            <a:r>
              <a:rPr lang="en-US" dirty="0"/>
              <a:t>Identifies what resources are needed to ensure proper care</a:t>
            </a:r>
          </a:p>
          <a:p>
            <a:pPr lvl="1"/>
            <a:r>
              <a:rPr lang="en-US" dirty="0"/>
              <a:t>Dietary</a:t>
            </a:r>
          </a:p>
          <a:p>
            <a:pPr lvl="1"/>
            <a:r>
              <a:rPr lang="en-US" dirty="0"/>
              <a:t>Medications</a:t>
            </a:r>
          </a:p>
          <a:p>
            <a:pPr lvl="1"/>
            <a:r>
              <a:rPr lang="en-US" dirty="0"/>
              <a:t>Medical treatments</a:t>
            </a:r>
          </a:p>
          <a:p>
            <a:pPr lvl="1"/>
            <a:r>
              <a:rPr lang="en-US" dirty="0"/>
              <a:t>Durable Medical equipment needs</a:t>
            </a:r>
          </a:p>
          <a:p>
            <a:r>
              <a:rPr lang="en-US" dirty="0"/>
              <a:t>Resident tracking (admissions/evacuations)</a:t>
            </a:r>
          </a:p>
          <a:p>
            <a:r>
              <a:rPr lang="en-US" dirty="0"/>
              <a:t>Triage and treatment</a:t>
            </a:r>
          </a:p>
        </p:txBody>
      </p:sp>
    </p:spTree>
    <p:extLst>
      <p:ext uri="{BB962C8B-B14F-4D97-AF65-F5344CB8AC3E}">
        <p14:creationId xmlns:p14="http://schemas.microsoft.com/office/powerpoint/2010/main" val="33938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78ED0-6A2A-4FC7-9866-80F873B69553}"/>
              </a:ext>
            </a:extLst>
          </p:cNvPr>
          <p:cNvSpPr>
            <a:spLocks noGrp="1"/>
          </p:cNvSpPr>
          <p:nvPr>
            <p:ph type="title"/>
          </p:nvPr>
        </p:nvSpPr>
        <p:spPr/>
        <p:txBody>
          <a:bodyPr/>
          <a:lstStyle/>
          <a:p>
            <a:r>
              <a:rPr lang="en-US" dirty="0"/>
              <a:t>Resident Services Branch breakdown</a:t>
            </a:r>
          </a:p>
        </p:txBody>
      </p:sp>
      <p:sp>
        <p:nvSpPr>
          <p:cNvPr id="3" name="Content Placeholder 2">
            <a:extLst>
              <a:ext uri="{FF2B5EF4-FFF2-40B4-BE49-F238E27FC236}">
                <a16:creationId xmlns:a16="http://schemas.microsoft.com/office/drawing/2014/main" id="{64D73EF2-203A-454B-BD37-198351EC4DE5}"/>
              </a:ext>
            </a:extLst>
          </p:cNvPr>
          <p:cNvSpPr>
            <a:spLocks noGrp="1"/>
          </p:cNvSpPr>
          <p:nvPr>
            <p:ph idx="1"/>
          </p:nvPr>
        </p:nvSpPr>
        <p:spPr>
          <a:xfrm>
            <a:off x="696278" y="2477103"/>
            <a:ext cx="9611357" cy="3599316"/>
          </a:xfrm>
        </p:spPr>
        <p:txBody>
          <a:bodyPr/>
          <a:lstStyle/>
          <a:p>
            <a:r>
              <a:rPr lang="en-US" dirty="0"/>
              <a:t>What Units could be created to help with Span of Control?</a:t>
            </a:r>
          </a:p>
          <a:p>
            <a:pPr lvl="1"/>
            <a:r>
              <a:rPr lang="en-US" sz="2800" dirty="0"/>
              <a:t>Dietary – prepare/serve food</a:t>
            </a:r>
          </a:p>
          <a:p>
            <a:pPr lvl="1"/>
            <a:r>
              <a:rPr lang="en-US" sz="2800" dirty="0"/>
              <a:t>Nursing</a:t>
            </a:r>
          </a:p>
          <a:p>
            <a:pPr lvl="1"/>
            <a:r>
              <a:rPr lang="en-US" sz="2800" dirty="0"/>
              <a:t>Transportation</a:t>
            </a:r>
          </a:p>
          <a:p>
            <a:pPr lvl="1"/>
            <a:r>
              <a:rPr lang="en-US" sz="2800" dirty="0"/>
              <a:t>Admissions</a:t>
            </a:r>
          </a:p>
          <a:p>
            <a:pPr marL="457063" lvl="1" indent="0">
              <a:buNone/>
            </a:pPr>
            <a:endParaRPr lang="en-US" dirty="0"/>
          </a:p>
        </p:txBody>
      </p:sp>
    </p:spTree>
    <p:extLst>
      <p:ext uri="{BB962C8B-B14F-4D97-AF65-F5344CB8AC3E}">
        <p14:creationId xmlns:p14="http://schemas.microsoft.com/office/powerpoint/2010/main" val="4098846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2"/>
                    </p:tgtEl>
                  </p:cond>
                </p:stCondLst>
                <p:endSync evt="end" delay="0">
                  <p:rtn val="all"/>
                </p:endSync>
                <p:childTnLst>
                  <p:par>
                    <p:cTn id="16" fill="hold">
                      <p:stCondLst>
                        <p:cond delay="0"/>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A9998-372C-4EFF-B1C3-B85042180655}"/>
              </a:ext>
            </a:extLst>
          </p:cNvPr>
          <p:cNvSpPr>
            <a:spLocks noGrp="1"/>
          </p:cNvSpPr>
          <p:nvPr>
            <p:ph type="title"/>
          </p:nvPr>
        </p:nvSpPr>
        <p:spPr/>
        <p:txBody>
          <a:bodyPr/>
          <a:lstStyle/>
          <a:p>
            <a:r>
              <a:rPr lang="en-US" dirty="0"/>
              <a:t>Resident Services branch tools</a:t>
            </a:r>
          </a:p>
        </p:txBody>
      </p:sp>
      <p:sp>
        <p:nvSpPr>
          <p:cNvPr id="3" name="Content Placeholder 2">
            <a:extLst>
              <a:ext uri="{FF2B5EF4-FFF2-40B4-BE49-F238E27FC236}">
                <a16:creationId xmlns:a16="http://schemas.microsoft.com/office/drawing/2014/main" id="{169A318B-3F1D-415D-AD25-74B2AD667269}"/>
              </a:ext>
            </a:extLst>
          </p:cNvPr>
          <p:cNvSpPr>
            <a:spLocks noGrp="1"/>
          </p:cNvSpPr>
          <p:nvPr>
            <p:ph idx="1"/>
          </p:nvPr>
        </p:nvSpPr>
        <p:spPr/>
        <p:txBody>
          <a:bodyPr/>
          <a:lstStyle/>
          <a:p>
            <a:r>
              <a:rPr lang="en-US" dirty="0"/>
              <a:t>Resident Services branch director job action sheet</a:t>
            </a:r>
          </a:p>
          <a:p>
            <a:r>
              <a:rPr lang="en-US" dirty="0"/>
              <a:t>ICS 214 Activity Log</a:t>
            </a:r>
          </a:p>
          <a:p>
            <a:r>
              <a:rPr lang="en-US" dirty="0"/>
              <a:t>ICS 254 or 255 Patient tracking (admissions/evacuations)</a:t>
            </a:r>
          </a:p>
          <a:p>
            <a:r>
              <a:rPr lang="en-US" dirty="0"/>
              <a:t>IC 260 Individual resident information</a:t>
            </a:r>
          </a:p>
          <a:p>
            <a:r>
              <a:rPr lang="en-US" dirty="0"/>
              <a:t>Facility emergency operations plans</a:t>
            </a:r>
          </a:p>
          <a:p>
            <a:r>
              <a:rPr lang="en-US" dirty="0"/>
              <a:t>Incident Response guides </a:t>
            </a:r>
          </a:p>
          <a:p>
            <a:endParaRPr lang="en-US" dirty="0"/>
          </a:p>
        </p:txBody>
      </p:sp>
    </p:spTree>
    <p:extLst>
      <p:ext uri="{BB962C8B-B14F-4D97-AF65-F5344CB8AC3E}">
        <p14:creationId xmlns:p14="http://schemas.microsoft.com/office/powerpoint/2010/main" val="3596657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87C9E-BAB1-4EFC-828D-A27A9C17DCB1}"/>
              </a:ext>
            </a:extLst>
          </p:cNvPr>
          <p:cNvSpPr>
            <a:spLocks noGrp="1"/>
          </p:cNvSpPr>
          <p:nvPr>
            <p:ph type="title"/>
          </p:nvPr>
        </p:nvSpPr>
        <p:spPr/>
        <p:txBody>
          <a:bodyPr/>
          <a:lstStyle/>
          <a:p>
            <a:r>
              <a:rPr lang="en-US" dirty="0"/>
              <a:t>Infrastructure Branch Director</a:t>
            </a:r>
          </a:p>
        </p:txBody>
      </p:sp>
      <p:sp>
        <p:nvSpPr>
          <p:cNvPr id="3" name="Content Placeholder 2">
            <a:extLst>
              <a:ext uri="{FF2B5EF4-FFF2-40B4-BE49-F238E27FC236}">
                <a16:creationId xmlns:a16="http://schemas.microsoft.com/office/drawing/2014/main" id="{A72C7B13-D1F9-4077-A25F-1D4DF38FAFA5}"/>
              </a:ext>
            </a:extLst>
          </p:cNvPr>
          <p:cNvSpPr>
            <a:spLocks noGrp="1"/>
          </p:cNvSpPr>
          <p:nvPr>
            <p:ph idx="1"/>
          </p:nvPr>
        </p:nvSpPr>
        <p:spPr>
          <a:xfrm>
            <a:off x="680145" y="2336872"/>
            <a:ext cx="9611357" cy="4140127"/>
          </a:xfrm>
        </p:spPr>
        <p:txBody>
          <a:bodyPr>
            <a:normAutofit lnSpcReduction="10000"/>
          </a:bodyPr>
          <a:lstStyle/>
          <a:p>
            <a:r>
              <a:rPr lang="en-US" dirty="0"/>
              <a:t>Works closely with a Safety Officer (if assigned)</a:t>
            </a:r>
          </a:p>
          <a:p>
            <a:r>
              <a:rPr lang="en-US" dirty="0"/>
              <a:t>Areas of concern:</a:t>
            </a:r>
          </a:p>
          <a:p>
            <a:pPr lvl="1"/>
            <a:r>
              <a:rPr lang="en-US" dirty="0"/>
              <a:t>Facility heating/cooling systems</a:t>
            </a:r>
          </a:p>
          <a:p>
            <a:pPr lvl="1"/>
            <a:r>
              <a:rPr lang="en-US" dirty="0"/>
              <a:t>Electrical operations</a:t>
            </a:r>
          </a:p>
          <a:p>
            <a:pPr lvl="1"/>
            <a:r>
              <a:rPr lang="en-US" dirty="0"/>
              <a:t>Facility infrastructure – damage assessment/repair</a:t>
            </a:r>
          </a:p>
          <a:p>
            <a:pPr lvl="1"/>
            <a:r>
              <a:rPr lang="en-US" dirty="0"/>
              <a:t>Sanitation/housekeeping</a:t>
            </a:r>
          </a:p>
          <a:p>
            <a:pPr lvl="1"/>
            <a:r>
              <a:rPr lang="en-US" dirty="0"/>
              <a:t>Dietary</a:t>
            </a:r>
          </a:p>
          <a:p>
            <a:pPr lvl="2"/>
            <a:r>
              <a:rPr lang="en-US" dirty="0"/>
              <a:t>Water (potable and non-potable)</a:t>
            </a:r>
          </a:p>
          <a:p>
            <a:pPr lvl="2"/>
            <a:r>
              <a:rPr lang="en-US" dirty="0"/>
              <a:t>Food storage/capacity</a:t>
            </a:r>
          </a:p>
          <a:p>
            <a:pPr lvl="1"/>
            <a:r>
              <a:rPr lang="en-US" dirty="0"/>
              <a:t>Communications</a:t>
            </a:r>
          </a:p>
          <a:p>
            <a:pPr lvl="1"/>
            <a:r>
              <a:rPr lang="en-US" dirty="0"/>
              <a:t>Facility access (parking lot)</a:t>
            </a:r>
          </a:p>
          <a:p>
            <a:pPr lvl="1"/>
            <a:r>
              <a:rPr lang="en-US" dirty="0"/>
              <a:t>Security</a:t>
            </a:r>
          </a:p>
        </p:txBody>
      </p:sp>
    </p:spTree>
    <p:extLst>
      <p:ext uri="{BB962C8B-B14F-4D97-AF65-F5344CB8AC3E}">
        <p14:creationId xmlns:p14="http://schemas.microsoft.com/office/powerpoint/2010/main" val="2148817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4BA01-FADF-4EE8-8077-91379FD92630}"/>
              </a:ext>
            </a:extLst>
          </p:cNvPr>
          <p:cNvSpPr>
            <a:spLocks noGrp="1"/>
          </p:cNvSpPr>
          <p:nvPr>
            <p:ph type="title"/>
          </p:nvPr>
        </p:nvSpPr>
        <p:spPr/>
        <p:txBody>
          <a:bodyPr/>
          <a:lstStyle/>
          <a:p>
            <a:r>
              <a:rPr lang="en-US" dirty="0"/>
              <a:t>Infrastructure Branch break down</a:t>
            </a:r>
          </a:p>
        </p:txBody>
      </p:sp>
      <p:sp>
        <p:nvSpPr>
          <p:cNvPr id="3" name="Content Placeholder 2">
            <a:extLst>
              <a:ext uri="{FF2B5EF4-FFF2-40B4-BE49-F238E27FC236}">
                <a16:creationId xmlns:a16="http://schemas.microsoft.com/office/drawing/2014/main" id="{A7E190DB-8E34-49C0-A496-2CDD64027D6A}"/>
              </a:ext>
            </a:extLst>
          </p:cNvPr>
          <p:cNvSpPr>
            <a:spLocks noGrp="1"/>
          </p:cNvSpPr>
          <p:nvPr>
            <p:ph idx="1"/>
          </p:nvPr>
        </p:nvSpPr>
        <p:spPr/>
        <p:txBody>
          <a:bodyPr/>
          <a:lstStyle/>
          <a:p>
            <a:r>
              <a:rPr lang="en-US" dirty="0"/>
              <a:t>What Units can this be broken down to? </a:t>
            </a:r>
          </a:p>
          <a:p>
            <a:pPr lvl="1"/>
            <a:r>
              <a:rPr lang="en-US" sz="3200" dirty="0"/>
              <a:t>Engineering</a:t>
            </a:r>
          </a:p>
          <a:p>
            <a:pPr lvl="1"/>
            <a:r>
              <a:rPr lang="en-US" sz="3200" dirty="0"/>
              <a:t>Sanitation</a:t>
            </a:r>
          </a:p>
          <a:p>
            <a:pPr lvl="1"/>
            <a:r>
              <a:rPr lang="en-US" sz="3200" dirty="0"/>
              <a:t>Maintenance</a:t>
            </a:r>
          </a:p>
          <a:p>
            <a:pPr lvl="1"/>
            <a:r>
              <a:rPr lang="en-US" sz="3200" dirty="0"/>
              <a:t>Dietary</a:t>
            </a:r>
          </a:p>
          <a:p>
            <a:pPr lvl="1"/>
            <a:r>
              <a:rPr lang="en-US" sz="3200" dirty="0"/>
              <a:t>Security</a:t>
            </a:r>
          </a:p>
          <a:p>
            <a:pPr lvl="1"/>
            <a:endParaRPr lang="en-US" dirty="0"/>
          </a:p>
        </p:txBody>
      </p:sp>
    </p:spTree>
    <p:extLst>
      <p:ext uri="{BB962C8B-B14F-4D97-AF65-F5344CB8AC3E}">
        <p14:creationId xmlns:p14="http://schemas.microsoft.com/office/powerpoint/2010/main" val="289608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B6823-7D84-4505-B21A-657F56FBD211}"/>
              </a:ext>
            </a:extLst>
          </p:cNvPr>
          <p:cNvSpPr>
            <a:spLocks noGrp="1"/>
          </p:cNvSpPr>
          <p:nvPr>
            <p:ph type="title"/>
          </p:nvPr>
        </p:nvSpPr>
        <p:spPr/>
        <p:txBody>
          <a:bodyPr/>
          <a:lstStyle/>
          <a:p>
            <a:r>
              <a:rPr lang="en-US" dirty="0"/>
              <a:t>Infrastructure branch tools</a:t>
            </a:r>
          </a:p>
        </p:txBody>
      </p:sp>
      <p:sp>
        <p:nvSpPr>
          <p:cNvPr id="3" name="Content Placeholder 2">
            <a:extLst>
              <a:ext uri="{FF2B5EF4-FFF2-40B4-BE49-F238E27FC236}">
                <a16:creationId xmlns:a16="http://schemas.microsoft.com/office/drawing/2014/main" id="{3D42F339-B23D-4CAF-AE99-72DC216FF7BF}"/>
              </a:ext>
            </a:extLst>
          </p:cNvPr>
          <p:cNvSpPr>
            <a:spLocks noGrp="1"/>
          </p:cNvSpPr>
          <p:nvPr>
            <p:ph idx="1"/>
          </p:nvPr>
        </p:nvSpPr>
        <p:spPr/>
        <p:txBody>
          <a:bodyPr/>
          <a:lstStyle/>
          <a:p>
            <a:r>
              <a:rPr lang="en-US" dirty="0"/>
              <a:t>IC 214 Activity log</a:t>
            </a:r>
          </a:p>
          <a:p>
            <a:r>
              <a:rPr lang="en-US" dirty="0"/>
              <a:t>IC 251 Facility System Status Report</a:t>
            </a:r>
          </a:p>
          <a:p>
            <a:endParaRPr lang="en-US" dirty="0"/>
          </a:p>
        </p:txBody>
      </p:sp>
    </p:spTree>
    <p:extLst>
      <p:ext uri="{BB962C8B-B14F-4D97-AF65-F5344CB8AC3E}">
        <p14:creationId xmlns:p14="http://schemas.microsoft.com/office/powerpoint/2010/main" val="31169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28AEF-4D8A-4D46-A9DA-1EB0E697C47D}"/>
              </a:ext>
            </a:extLst>
          </p:cNvPr>
          <p:cNvSpPr>
            <a:spLocks noGrp="1"/>
          </p:cNvSpPr>
          <p:nvPr>
            <p:ph type="title"/>
          </p:nvPr>
        </p:nvSpPr>
        <p:spPr/>
        <p:txBody>
          <a:bodyPr/>
          <a:lstStyle/>
          <a:p>
            <a:r>
              <a:rPr lang="en-US" dirty="0"/>
              <a:t>Incident Response Guides	</a:t>
            </a:r>
          </a:p>
        </p:txBody>
      </p:sp>
      <p:sp>
        <p:nvSpPr>
          <p:cNvPr id="3" name="Content Placeholder 2">
            <a:extLst>
              <a:ext uri="{FF2B5EF4-FFF2-40B4-BE49-F238E27FC236}">
                <a16:creationId xmlns:a16="http://schemas.microsoft.com/office/drawing/2014/main" id="{E51463FB-163C-4257-B25D-930E3DAEDB24}"/>
              </a:ext>
            </a:extLst>
          </p:cNvPr>
          <p:cNvSpPr>
            <a:spLocks noGrp="1"/>
          </p:cNvSpPr>
          <p:nvPr>
            <p:ph idx="1"/>
          </p:nvPr>
        </p:nvSpPr>
        <p:spPr/>
        <p:txBody>
          <a:bodyPr/>
          <a:lstStyle/>
          <a:p>
            <a:r>
              <a:rPr lang="en-US" dirty="0"/>
              <a:t>Provides a checklist for activities to consider</a:t>
            </a:r>
          </a:p>
          <a:p>
            <a:r>
              <a:rPr lang="en-US" dirty="0"/>
              <a:t>Breaks down the roles and responsibilities of each command and general staff position</a:t>
            </a:r>
          </a:p>
          <a:p>
            <a:r>
              <a:rPr lang="en-US" dirty="0"/>
              <a:t>Provides suggested objectives for the response</a:t>
            </a:r>
          </a:p>
        </p:txBody>
      </p:sp>
    </p:spTree>
    <p:extLst>
      <p:ext uri="{BB962C8B-B14F-4D97-AF65-F5344CB8AC3E}">
        <p14:creationId xmlns:p14="http://schemas.microsoft.com/office/powerpoint/2010/main" val="696674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45C9C-BFBF-432C-A93D-A2A3B7C74967}"/>
              </a:ext>
            </a:extLst>
          </p:cNvPr>
          <p:cNvSpPr>
            <a:spLocks noGrp="1"/>
          </p:cNvSpPr>
          <p:nvPr>
            <p:ph type="title"/>
          </p:nvPr>
        </p:nvSpPr>
        <p:spPr/>
        <p:txBody>
          <a:bodyPr/>
          <a:lstStyle/>
          <a:p>
            <a:r>
              <a:rPr lang="en-US" dirty="0"/>
              <a:t>Demobilization</a:t>
            </a:r>
          </a:p>
        </p:txBody>
      </p:sp>
      <p:sp>
        <p:nvSpPr>
          <p:cNvPr id="3" name="Content Placeholder 2">
            <a:extLst>
              <a:ext uri="{FF2B5EF4-FFF2-40B4-BE49-F238E27FC236}">
                <a16:creationId xmlns:a16="http://schemas.microsoft.com/office/drawing/2014/main" id="{4D9D90C2-5324-4D33-AECA-4DA2CF644E32}"/>
              </a:ext>
            </a:extLst>
          </p:cNvPr>
          <p:cNvSpPr>
            <a:spLocks noGrp="1"/>
          </p:cNvSpPr>
          <p:nvPr>
            <p:ph idx="1"/>
          </p:nvPr>
        </p:nvSpPr>
        <p:spPr/>
        <p:txBody>
          <a:bodyPr/>
          <a:lstStyle/>
          <a:p>
            <a:r>
              <a:rPr lang="en-US" dirty="0"/>
              <a:t>Plan for demobilization at the onset of the incident</a:t>
            </a:r>
          </a:p>
          <a:p>
            <a:r>
              <a:rPr lang="en-US" dirty="0"/>
              <a:t>Goal is to get be to pre-event status as soon as possible</a:t>
            </a:r>
          </a:p>
        </p:txBody>
      </p:sp>
    </p:spTree>
    <p:extLst>
      <p:ext uri="{BB962C8B-B14F-4D97-AF65-F5344CB8AC3E}">
        <p14:creationId xmlns:p14="http://schemas.microsoft.com/office/powerpoint/2010/main" val="906028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04975-90B0-4BFC-8C0B-CEC197AC2871}"/>
              </a:ext>
            </a:extLst>
          </p:cNvPr>
          <p:cNvSpPr>
            <a:spLocks noGrp="1"/>
          </p:cNvSpPr>
          <p:nvPr>
            <p:ph type="title"/>
          </p:nvPr>
        </p:nvSpPr>
        <p:spPr/>
        <p:txBody>
          <a:bodyPr/>
          <a:lstStyle/>
          <a:p>
            <a:r>
              <a:rPr lang="en-US" dirty="0"/>
              <a:t>QUESTIONS/DISCUSSION</a:t>
            </a:r>
          </a:p>
        </p:txBody>
      </p:sp>
      <p:sp>
        <p:nvSpPr>
          <p:cNvPr id="3" name="Text Placeholder 2">
            <a:extLst>
              <a:ext uri="{FF2B5EF4-FFF2-40B4-BE49-F238E27FC236}">
                <a16:creationId xmlns:a16="http://schemas.microsoft.com/office/drawing/2014/main" id="{E217DE20-BC5F-4D21-9C99-1514744288F7}"/>
              </a:ext>
            </a:extLst>
          </p:cNvPr>
          <p:cNvSpPr>
            <a:spLocks noGrp="1"/>
          </p:cNvSpPr>
          <p:nvPr>
            <p:ph type="body" idx="1"/>
          </p:nvPr>
        </p:nvSpPr>
        <p:spPr/>
        <p:txBody>
          <a:bodyPr/>
          <a:lstStyle/>
          <a:p>
            <a:r>
              <a:rPr lang="en-US" dirty="0"/>
              <a:t>Next training – Logistics/Finance (December 18, 2019)</a:t>
            </a:r>
          </a:p>
        </p:txBody>
      </p:sp>
    </p:spTree>
    <p:extLst>
      <p:ext uri="{BB962C8B-B14F-4D97-AF65-F5344CB8AC3E}">
        <p14:creationId xmlns:p14="http://schemas.microsoft.com/office/powerpoint/2010/main" val="3318510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Objectives</a:t>
            </a:r>
          </a:p>
        </p:txBody>
      </p:sp>
      <p:sp>
        <p:nvSpPr>
          <p:cNvPr id="14" name="Content Placeholder 13"/>
          <p:cNvSpPr>
            <a:spLocks noGrp="1"/>
          </p:cNvSpPr>
          <p:nvPr>
            <p:ph idx="1"/>
          </p:nvPr>
        </p:nvSpPr>
        <p:spPr/>
        <p:txBody>
          <a:bodyPr/>
          <a:lstStyle/>
          <a:p>
            <a:r>
              <a:rPr lang="en-US" dirty="0"/>
              <a:t>Review the roles/responsibilities of the Operations Section</a:t>
            </a:r>
          </a:p>
          <a:p>
            <a:r>
              <a:rPr lang="en-US" dirty="0"/>
              <a:t>Discuss the positions within the Operations Section</a:t>
            </a:r>
          </a:p>
          <a:p>
            <a:r>
              <a:rPr lang="en-US" dirty="0"/>
              <a:t>Review the ICS forms utilized by Operations</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50000"/>
                <a:lumOff val="5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pic>
        <p:nvPicPr>
          <p:cNvPr id="12" name="Picture 11">
            <a:extLst>
              <a:ext uri="{FF2B5EF4-FFF2-40B4-BE49-F238E27FC236}">
                <a16:creationId xmlns:a16="http://schemas.microsoft.com/office/drawing/2014/main" id="{0146E45C-1450-4186-B501-74F221F89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4242851"/>
            <a:ext cx="8965749" cy="275942"/>
          </a:xfrm>
          <a:prstGeom prst="rect">
            <a:avLst/>
          </a:prstGeom>
        </p:spPr>
      </p:pic>
      <p:pic>
        <p:nvPicPr>
          <p:cNvPr id="14" name="Picture 13">
            <a:extLst>
              <a:ext uri="{FF2B5EF4-FFF2-40B4-BE49-F238E27FC236}">
                <a16:creationId xmlns:a16="http://schemas.microsoft.com/office/drawing/2014/main" id="{EEDDA48B-BC04-4915-ADA3-A1A9522EB0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9109343" y="4243845"/>
            <a:ext cx="3076306" cy="276940"/>
          </a:xfrm>
          <a:prstGeom prst="rect">
            <a:avLst/>
          </a:prstGeom>
        </p:spPr>
      </p:pic>
      <p:sp>
        <p:nvSpPr>
          <p:cNvPr id="16" name="Rectangle 15">
            <a:extLst>
              <a:ext uri="{FF2B5EF4-FFF2-40B4-BE49-F238E27FC236}">
                <a16:creationId xmlns:a16="http://schemas.microsoft.com/office/drawing/2014/main" id="{78C9D07A-5A22-4E55-B18A-47CF07E50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5749"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3D71E629-0739-4A59-972B-A9E9A4500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9342" y="2590078"/>
            <a:ext cx="3076307"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0" name="Rectangle 19">
            <a:extLst>
              <a:ext uri="{FF2B5EF4-FFF2-40B4-BE49-F238E27FC236}">
                <a16:creationId xmlns:a16="http://schemas.microsoft.com/office/drawing/2014/main" id="{068A8980-5323-4E32-9817-A14D0B91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56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C1A37955-21EA-4810-9AED-24CF25E260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10583" y="0"/>
            <a:ext cx="12188825" cy="6858000"/>
          </a:xfrm>
          <a:prstGeom prst="rect">
            <a:avLst/>
          </a:prstGeom>
        </p:spPr>
      </p:pic>
      <p:sp>
        <p:nvSpPr>
          <p:cNvPr id="24" name="Rectangle 23">
            <a:extLst>
              <a:ext uri="{FF2B5EF4-FFF2-40B4-BE49-F238E27FC236}">
                <a16:creationId xmlns:a16="http://schemas.microsoft.com/office/drawing/2014/main" id="{8B79A499-6023-4495-8687-96680A5E9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4557357"/>
            <a:ext cx="8976332" cy="1660332"/>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0728" y="4710483"/>
            <a:ext cx="8131359" cy="940240"/>
          </a:xfrm>
        </p:spPr>
        <p:txBody>
          <a:bodyPr vert="horz" lIns="91440" tIns="45720" rIns="91440" bIns="45720" rtlCol="0" anchor="b">
            <a:normAutofit/>
          </a:bodyPr>
          <a:lstStyle/>
          <a:p>
            <a:pPr algn="r" defTabSz="914400"/>
            <a:r>
              <a:rPr lang="en-US" sz="4400" kern="1200">
                <a:solidFill>
                  <a:schemeClr val="tx1"/>
                </a:solidFill>
                <a:latin typeface="+mj-lt"/>
                <a:ea typeface="+mj-ea"/>
                <a:cs typeface="+mj-cs"/>
              </a:rPr>
              <a:t>INCIDENT COMMAND OVERVIEW</a:t>
            </a:r>
          </a:p>
        </p:txBody>
      </p:sp>
      <p:pic>
        <p:nvPicPr>
          <p:cNvPr id="5" name="Picture 4">
            <a:extLst>
              <a:ext uri="{FF2B5EF4-FFF2-40B4-BE49-F238E27FC236}">
                <a16:creationId xmlns:a16="http://schemas.microsoft.com/office/drawing/2014/main" id="{2E369916-CA10-4782-935D-1F41209049BE}"/>
              </a:ext>
            </a:extLst>
          </p:cNvPr>
          <p:cNvPicPr>
            <a:picLocks noChangeAspect="1"/>
          </p:cNvPicPr>
          <p:nvPr/>
        </p:nvPicPr>
        <p:blipFill>
          <a:blip r:embed="rId6"/>
          <a:stretch>
            <a:fillRect/>
          </a:stretch>
        </p:blipFill>
        <p:spPr>
          <a:xfrm>
            <a:off x="394403" y="371928"/>
            <a:ext cx="6809699" cy="3609141"/>
          </a:xfrm>
          <a:prstGeom prst="rect">
            <a:avLst/>
          </a:prstGeom>
          <a:ln>
            <a:noFill/>
          </a:ln>
          <a:effectLst>
            <a:outerShdw blurRad="76200" dist="63500" dir="5040000" algn="tl" rotWithShape="0">
              <a:srgbClr val="000000">
                <a:alpha val="41000"/>
              </a:srgbClr>
            </a:outerShdw>
          </a:effectLst>
        </p:spPr>
      </p:pic>
      <p:sp>
        <p:nvSpPr>
          <p:cNvPr id="26" name="Rectangle 25">
            <a:extLst>
              <a:ext uri="{FF2B5EF4-FFF2-40B4-BE49-F238E27FC236}">
                <a16:creationId xmlns:a16="http://schemas.microsoft.com/office/drawing/2014/main" id="{BAA1CC66-52B7-4B1A-83B9-4473DABF8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9925" y="4557357"/>
            <a:ext cx="3076308"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 name="Rectangle 27">
            <a:extLst>
              <a:ext uri="{FF2B5EF4-FFF2-40B4-BE49-F238E27FC236}">
                <a16:creationId xmlns:a16="http://schemas.microsoft.com/office/drawing/2014/main" id="{427A1B02-0BC3-4123-A27E-111F26354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3" y="6210130"/>
            <a:ext cx="8965749" cy="275942"/>
          </a:xfrm>
          <a:prstGeom prst="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846EBDA5-97CE-4375-BC99-C7365D1CC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9925" y="6210130"/>
            <a:ext cx="3079483" cy="275942"/>
          </a:xfrm>
          <a:prstGeom prst="rect">
            <a:avLst/>
          </a:pr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680A661-09FB-40CF-B4E5-F461B44E6C89}"/>
              </a:ext>
            </a:extLst>
          </p:cNvPr>
          <p:cNvSpPr txBox="1"/>
          <p:nvPr/>
        </p:nvSpPr>
        <p:spPr>
          <a:xfrm>
            <a:off x="6811815" y="1141587"/>
            <a:ext cx="2286000" cy="369332"/>
          </a:xfrm>
          <a:prstGeom prst="rect">
            <a:avLst/>
          </a:prstGeom>
          <a:noFill/>
        </p:spPr>
        <p:txBody>
          <a:bodyPr wrap="square" rtlCol="0">
            <a:spAutoFit/>
          </a:bodyPr>
          <a:lstStyle/>
          <a:p>
            <a:r>
              <a:rPr lang="en-US" dirty="0"/>
              <a:t>Command Staff</a:t>
            </a:r>
          </a:p>
        </p:txBody>
      </p:sp>
      <p:sp>
        <p:nvSpPr>
          <p:cNvPr id="23" name="Rounded Rectangle 6">
            <a:extLst>
              <a:ext uri="{FF2B5EF4-FFF2-40B4-BE49-F238E27FC236}">
                <a16:creationId xmlns:a16="http://schemas.microsoft.com/office/drawing/2014/main" id="{2CE88A38-ACDE-4B4F-9803-F1347307D6AB}"/>
              </a:ext>
            </a:extLst>
          </p:cNvPr>
          <p:cNvSpPr/>
          <p:nvPr/>
        </p:nvSpPr>
        <p:spPr>
          <a:xfrm>
            <a:off x="1083315" y="214340"/>
            <a:ext cx="5564920" cy="2770029"/>
          </a:xfrm>
          <a:prstGeom prst="round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Rounded Rectangle 7">
            <a:extLst>
              <a:ext uri="{FF2B5EF4-FFF2-40B4-BE49-F238E27FC236}">
                <a16:creationId xmlns:a16="http://schemas.microsoft.com/office/drawing/2014/main" id="{48B613BA-A441-4FF3-AD35-6BD22A179746}"/>
              </a:ext>
            </a:extLst>
          </p:cNvPr>
          <p:cNvSpPr/>
          <p:nvPr/>
        </p:nvSpPr>
        <p:spPr>
          <a:xfrm>
            <a:off x="67243" y="3060359"/>
            <a:ext cx="7551169" cy="1066800"/>
          </a:xfrm>
          <a:prstGeom prst="roundRect">
            <a:avLst/>
          </a:prstGeom>
          <a:noFill/>
          <a:ln w="38100">
            <a:solidFill>
              <a:schemeClr val="accent1">
                <a:lumMod val="60000"/>
                <a:lumOff val="4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TextBox 12">
            <a:extLst>
              <a:ext uri="{FF2B5EF4-FFF2-40B4-BE49-F238E27FC236}">
                <a16:creationId xmlns:a16="http://schemas.microsoft.com/office/drawing/2014/main" id="{C4FE79D7-E5BE-4E45-BD61-9846D3B974F3}"/>
              </a:ext>
            </a:extLst>
          </p:cNvPr>
          <p:cNvSpPr txBox="1"/>
          <p:nvPr/>
        </p:nvSpPr>
        <p:spPr>
          <a:xfrm>
            <a:off x="7847012" y="3420244"/>
            <a:ext cx="2209800" cy="369332"/>
          </a:xfrm>
          <a:prstGeom prst="rect">
            <a:avLst/>
          </a:prstGeom>
          <a:noFill/>
        </p:spPr>
        <p:txBody>
          <a:bodyPr wrap="square" rtlCol="0">
            <a:spAutoFit/>
          </a:bodyPr>
          <a:lstStyle/>
          <a:p>
            <a:r>
              <a:rPr lang="en-US" dirty="0"/>
              <a:t>General Staff</a:t>
            </a:r>
          </a:p>
        </p:txBody>
      </p:sp>
      <p:cxnSp>
        <p:nvCxnSpPr>
          <p:cNvPr id="17" name="Straight Arrow Connector 16">
            <a:extLst>
              <a:ext uri="{FF2B5EF4-FFF2-40B4-BE49-F238E27FC236}">
                <a16:creationId xmlns:a16="http://schemas.microsoft.com/office/drawing/2014/main" id="{32B6B259-2F95-45DB-ABCA-56EB4EC6EA8A}"/>
              </a:ext>
            </a:extLst>
          </p:cNvPr>
          <p:cNvCxnSpPr/>
          <p:nvPr/>
        </p:nvCxnSpPr>
        <p:spPr>
          <a:xfrm>
            <a:off x="78532" y="1575181"/>
            <a:ext cx="518409" cy="1743844"/>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9000">
              <a:schemeClr val="accent4">
                <a:lumMod val="75000"/>
                <a:lumOff val="25000"/>
              </a:schemeClr>
            </a:gs>
            <a:gs pos="71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0" name="Rectangle 10">
            <a:extLst>
              <a:ext uri="{FF2B5EF4-FFF2-40B4-BE49-F238E27FC236}">
                <a16:creationId xmlns:a16="http://schemas.microsoft.com/office/drawing/2014/main" id="{3FECAD23-900F-4F1B-A441-6A68749F8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564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12">
            <a:extLst>
              <a:ext uri="{FF2B5EF4-FFF2-40B4-BE49-F238E27FC236}">
                <a16:creationId xmlns:a16="http://schemas.microsoft.com/office/drawing/2014/main" id="{57943801-CAEC-4F98-9332-2A4D912846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2" name="Rectangle 14">
            <a:extLst>
              <a:ext uri="{FF2B5EF4-FFF2-40B4-BE49-F238E27FC236}">
                <a16:creationId xmlns:a16="http://schemas.microsoft.com/office/drawing/2014/main" id="{8A233090-6C39-4F59-8A0F-86F011A7E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4024" y="0"/>
            <a:ext cx="4634801"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6">
            <a:extLst>
              <a:ext uri="{FF2B5EF4-FFF2-40B4-BE49-F238E27FC236}">
                <a16:creationId xmlns:a16="http://schemas.microsoft.com/office/drawing/2014/main" id="{484DCAA0-4BF1-4FB9-97BA-D6BA630419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09600"/>
            <a:ext cx="787397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C610D2AE-07EF-436A-9755-AA8DF4B93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564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CACDD17-9043-46DF-882D-420365B79C1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15" name="Rectangle 14">
            <a:extLst>
              <a:ext uri="{FF2B5EF4-FFF2-40B4-BE49-F238E27FC236}">
                <a16:creationId xmlns:a16="http://schemas.microsoft.com/office/drawing/2014/main" id="{CF2D8AD5-434A-4C0E-9F5B-C1AFD645F3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09600"/>
            <a:ext cx="4957803"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44221DA-2548-4710-8085-CAA1BF7C35DE}"/>
              </a:ext>
            </a:extLst>
          </p:cNvPr>
          <p:cNvSpPr>
            <a:spLocks noGrp="1"/>
          </p:cNvSpPr>
          <p:nvPr>
            <p:ph type="title"/>
          </p:nvPr>
        </p:nvSpPr>
        <p:spPr>
          <a:xfrm>
            <a:off x="680143" y="753228"/>
            <a:ext cx="7085707" cy="1080938"/>
          </a:xfrm>
        </p:spPr>
        <p:txBody>
          <a:bodyPr>
            <a:normAutofit/>
          </a:bodyPr>
          <a:lstStyle/>
          <a:p>
            <a:r>
              <a:rPr lang="en-US" sz="3599"/>
              <a:t>Operations Section Chief	</a:t>
            </a:r>
          </a:p>
        </p:txBody>
      </p:sp>
      <p:pic>
        <p:nvPicPr>
          <p:cNvPr id="19" name="Picture 18">
            <a:extLst>
              <a:ext uri="{FF2B5EF4-FFF2-40B4-BE49-F238E27FC236}">
                <a16:creationId xmlns:a16="http://schemas.microsoft.com/office/drawing/2014/main" id="{9BC2FEA5-B399-458A-8393-E06CE40DB8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7964974" cy="321164"/>
          </a:xfrm>
          <a:prstGeom prst="rect">
            <a:avLst/>
          </a:prstGeom>
        </p:spPr>
      </p:pic>
      <p:pic>
        <p:nvPicPr>
          <p:cNvPr id="17" name="Picture 16">
            <a:extLst>
              <a:ext uri="{FF2B5EF4-FFF2-40B4-BE49-F238E27FC236}">
                <a16:creationId xmlns:a16="http://schemas.microsoft.com/office/drawing/2014/main" id="{E92B246D-47CC-40F8-8DE7-B65D409E9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1"/>
            <a:ext cx="4954758" cy="199787"/>
          </a:xfrm>
          <a:prstGeom prst="rect">
            <a:avLst/>
          </a:prstGeom>
        </p:spPr>
      </p:pic>
      <p:sp>
        <p:nvSpPr>
          <p:cNvPr id="3" name="Content Placeholder 2">
            <a:extLst>
              <a:ext uri="{FF2B5EF4-FFF2-40B4-BE49-F238E27FC236}">
                <a16:creationId xmlns:a16="http://schemas.microsoft.com/office/drawing/2014/main" id="{4488566D-931C-4F08-97DF-D70E9293BD5E}"/>
              </a:ext>
            </a:extLst>
          </p:cNvPr>
          <p:cNvSpPr>
            <a:spLocks noGrp="1"/>
          </p:cNvSpPr>
          <p:nvPr>
            <p:ph idx="1"/>
          </p:nvPr>
        </p:nvSpPr>
        <p:spPr>
          <a:xfrm>
            <a:off x="680143" y="2336873"/>
            <a:ext cx="6421539" cy="3149528"/>
          </a:xfrm>
        </p:spPr>
        <p:txBody>
          <a:bodyPr>
            <a:normAutofit/>
          </a:bodyPr>
          <a:lstStyle/>
          <a:p>
            <a:r>
              <a:rPr lang="en-US" sz="2400" dirty="0"/>
              <a:t>Who is the ideal person to fulfill this role?</a:t>
            </a:r>
          </a:p>
          <a:p>
            <a:endParaRPr lang="en-US" sz="2400" dirty="0"/>
          </a:p>
          <a:p>
            <a:pPr lvl="1"/>
            <a:r>
              <a:rPr lang="en-US" sz="2400" dirty="0"/>
              <a:t>The individual needs to have foresight </a:t>
            </a:r>
          </a:p>
          <a:p>
            <a:pPr lvl="1"/>
            <a:r>
              <a:rPr lang="en-US" sz="2400" dirty="0"/>
              <a:t>Multitasker</a:t>
            </a:r>
          </a:p>
          <a:p>
            <a:pPr lvl="1"/>
            <a:r>
              <a:rPr lang="en-US" sz="2400" dirty="0"/>
              <a:t>Communicator</a:t>
            </a:r>
          </a:p>
          <a:p>
            <a:pPr lvl="1"/>
            <a:r>
              <a:rPr lang="en-US" sz="2400" dirty="0"/>
              <a:t>Educator</a:t>
            </a:r>
          </a:p>
          <a:p>
            <a:pPr marL="457063" lvl="1" indent="0">
              <a:buNone/>
            </a:pPr>
            <a:endParaRPr lang="en-US" sz="2000" dirty="0"/>
          </a:p>
        </p:txBody>
      </p:sp>
      <p:pic>
        <p:nvPicPr>
          <p:cNvPr id="5" name="Picture 4" descr="A picture containing object, food, sitting, table&#10;&#10;Description automatically generated">
            <a:extLst>
              <a:ext uri="{FF2B5EF4-FFF2-40B4-BE49-F238E27FC236}">
                <a16:creationId xmlns:a16="http://schemas.microsoft.com/office/drawing/2014/main" id="{D155E42D-097F-4D60-B37A-9DBEAD7738B2}"/>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8184958" y="894959"/>
            <a:ext cx="3357604" cy="5068081"/>
          </a:xfrm>
          <a:prstGeom prst="rect">
            <a:avLst/>
          </a:prstGeom>
          <a:ln>
            <a:noFill/>
          </a:ln>
          <a:effectLst>
            <a:outerShdw blurRad="76200" dist="63500" dir="5040000" algn="tl" rotWithShape="0">
              <a:srgbClr val="000000">
                <a:alpha val="41000"/>
              </a:srgbClr>
            </a:outerShdw>
          </a:effectLst>
        </p:spPr>
      </p:pic>
      <p:sp>
        <p:nvSpPr>
          <p:cNvPr id="6" name="TextBox 5">
            <a:extLst>
              <a:ext uri="{FF2B5EF4-FFF2-40B4-BE49-F238E27FC236}">
                <a16:creationId xmlns:a16="http://schemas.microsoft.com/office/drawing/2014/main" id="{8002E41C-A555-4B75-876F-1FED05304655}"/>
              </a:ext>
            </a:extLst>
          </p:cNvPr>
          <p:cNvSpPr txBox="1"/>
          <p:nvPr/>
        </p:nvSpPr>
        <p:spPr>
          <a:xfrm>
            <a:off x="9145752" y="5762985"/>
            <a:ext cx="239681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6" tooltip="http://www.flickr.com/photos/banyan_tree/6818178625/">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7" tooltip="https://creativecommons.org/licenses/by/3.0/">
                  <a:extLst>
                    <a:ext uri="{A12FA001-AC4F-418D-AE19-62706E023703}">
                      <ahyp:hlinkClr xmlns:ahyp="http://schemas.microsoft.com/office/drawing/2018/hyperlinkcolor" val="tx"/>
                    </a:ext>
                  </a:extLst>
                </a:hlinkClick>
              </a:rPr>
              <a:t>CC BY</a:t>
            </a:r>
            <a:endParaRPr lang="en-US" sz="700">
              <a:solidFill>
                <a:srgbClr val="FFFFFF"/>
              </a:solidFill>
            </a:endParaRPr>
          </a:p>
        </p:txBody>
      </p:sp>
    </p:spTree>
    <p:extLst>
      <p:ext uri="{BB962C8B-B14F-4D97-AF65-F5344CB8AC3E}">
        <p14:creationId xmlns:p14="http://schemas.microsoft.com/office/powerpoint/2010/main" val="3839121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2ABE6-BCD2-4D39-B530-CDAC8E50876C}"/>
              </a:ext>
            </a:extLst>
          </p:cNvPr>
          <p:cNvSpPr>
            <a:spLocks noGrp="1"/>
          </p:cNvSpPr>
          <p:nvPr>
            <p:ph type="title"/>
          </p:nvPr>
        </p:nvSpPr>
        <p:spPr/>
        <p:txBody>
          <a:bodyPr/>
          <a:lstStyle/>
          <a:p>
            <a:r>
              <a:rPr lang="en-US" dirty="0"/>
              <a:t>Operations Section Chief	</a:t>
            </a:r>
          </a:p>
        </p:txBody>
      </p:sp>
      <p:sp>
        <p:nvSpPr>
          <p:cNvPr id="3" name="Content Placeholder 2">
            <a:extLst>
              <a:ext uri="{FF2B5EF4-FFF2-40B4-BE49-F238E27FC236}">
                <a16:creationId xmlns:a16="http://schemas.microsoft.com/office/drawing/2014/main" id="{73A13245-1471-4C0C-9599-DFDBE36F75DE}"/>
              </a:ext>
            </a:extLst>
          </p:cNvPr>
          <p:cNvSpPr>
            <a:spLocks noGrp="1"/>
          </p:cNvSpPr>
          <p:nvPr>
            <p:ph idx="1"/>
          </p:nvPr>
        </p:nvSpPr>
        <p:spPr>
          <a:xfrm>
            <a:off x="680145" y="2057400"/>
            <a:ext cx="10595867" cy="4495799"/>
          </a:xfrm>
        </p:spPr>
        <p:txBody>
          <a:bodyPr>
            <a:normAutofit/>
          </a:bodyPr>
          <a:lstStyle/>
          <a:p>
            <a:r>
              <a:rPr lang="en-US" dirty="0"/>
              <a:t>Responsibilities:</a:t>
            </a:r>
          </a:p>
          <a:p>
            <a:pPr lvl="1"/>
            <a:r>
              <a:rPr lang="en-US" dirty="0"/>
              <a:t>Determine what needs to be done to complete the objectives</a:t>
            </a:r>
          </a:p>
          <a:p>
            <a:pPr lvl="1"/>
            <a:r>
              <a:rPr lang="en-US" dirty="0"/>
              <a:t>Works with Planning and Command to identify incident objectives and create the incident action plan</a:t>
            </a:r>
          </a:p>
          <a:p>
            <a:pPr lvl="1"/>
            <a:r>
              <a:rPr lang="en-US" dirty="0"/>
              <a:t>Assign individuals to control and complete the tasks </a:t>
            </a:r>
          </a:p>
          <a:p>
            <a:pPr lvl="1"/>
            <a:r>
              <a:rPr lang="en-US" dirty="0"/>
              <a:t>Identify what resource types are needed </a:t>
            </a:r>
          </a:p>
          <a:p>
            <a:pPr lvl="1"/>
            <a:r>
              <a:rPr lang="en-US" dirty="0"/>
              <a:t>Work with the command staff</a:t>
            </a:r>
          </a:p>
          <a:p>
            <a:pPr lvl="2"/>
            <a:r>
              <a:rPr lang="en-US" dirty="0"/>
              <a:t>Share information</a:t>
            </a:r>
          </a:p>
          <a:p>
            <a:pPr lvl="2"/>
            <a:r>
              <a:rPr lang="en-US" dirty="0"/>
              <a:t>Have a scribe record all activities/decisions/requests (complete the Activity Log ICS 214)</a:t>
            </a:r>
          </a:p>
          <a:p>
            <a:pPr lvl="1"/>
            <a:r>
              <a:rPr lang="en-US" dirty="0"/>
              <a:t>Works closely with the facilities Medical Director for critical decisions/response suggestions/medical orders</a:t>
            </a:r>
          </a:p>
        </p:txBody>
      </p:sp>
    </p:spTree>
    <p:extLst>
      <p:ext uri="{BB962C8B-B14F-4D97-AF65-F5344CB8AC3E}">
        <p14:creationId xmlns:p14="http://schemas.microsoft.com/office/powerpoint/2010/main" val="2687322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50000"/>
                <a:lumOff val="5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3" name="Rectangle 10">
            <a:extLst>
              <a:ext uri="{FF2B5EF4-FFF2-40B4-BE49-F238E27FC236}">
                <a16:creationId xmlns:a16="http://schemas.microsoft.com/office/drawing/2014/main" id="{F4979F40-3A44-4CCB-9EB7-F8318BCE5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564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12">
            <a:extLst>
              <a:ext uri="{FF2B5EF4-FFF2-40B4-BE49-F238E27FC236}">
                <a16:creationId xmlns:a16="http://schemas.microsoft.com/office/drawing/2014/main" id="{15291D39-6B03-4BB5-BFC6-CBF11E90BF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3175" y="0"/>
            <a:ext cx="12188824" cy="6858000"/>
          </a:xfrm>
          <a:prstGeom prst="rect">
            <a:avLst/>
          </a:prstGeom>
        </p:spPr>
      </p:pic>
      <p:sp>
        <p:nvSpPr>
          <p:cNvPr id="25" name="Rectangle 14">
            <a:extLst>
              <a:ext uri="{FF2B5EF4-FFF2-40B4-BE49-F238E27FC236}">
                <a16:creationId xmlns:a16="http://schemas.microsoft.com/office/drawing/2014/main" id="{AFD071FA-0514-4371-9568-86216A1F46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7847" y="0"/>
            <a:ext cx="755097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6">
            <a:extLst>
              <a:ext uri="{FF2B5EF4-FFF2-40B4-BE49-F238E27FC236}">
                <a16:creationId xmlns:a16="http://schemas.microsoft.com/office/drawing/2014/main" id="{5211DDA4-E7B5-4325-A844-B7F59B084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09600"/>
            <a:ext cx="4957803"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0708DB0-EC38-4296-9E97-BBBEFC27CA34}"/>
              </a:ext>
            </a:extLst>
          </p:cNvPr>
          <p:cNvSpPr>
            <a:spLocks noGrp="1"/>
          </p:cNvSpPr>
          <p:nvPr>
            <p:ph type="title"/>
          </p:nvPr>
        </p:nvSpPr>
        <p:spPr>
          <a:xfrm>
            <a:off x="680143" y="753228"/>
            <a:ext cx="4135046" cy="1080938"/>
          </a:xfrm>
        </p:spPr>
        <p:txBody>
          <a:bodyPr>
            <a:normAutofit/>
          </a:bodyPr>
          <a:lstStyle/>
          <a:p>
            <a:r>
              <a:rPr lang="en-US" sz="2400"/>
              <a:t>Briefings/Planning P</a:t>
            </a:r>
          </a:p>
        </p:txBody>
      </p:sp>
      <p:pic>
        <p:nvPicPr>
          <p:cNvPr id="27" name="Picture 18">
            <a:extLst>
              <a:ext uri="{FF2B5EF4-FFF2-40B4-BE49-F238E27FC236}">
                <a16:creationId xmlns:a16="http://schemas.microsoft.com/office/drawing/2014/main" id="{0D58E222-6309-4F79-AC20-9D3C69CD9B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1"/>
            <a:ext cx="4954758" cy="199787"/>
          </a:xfrm>
          <a:prstGeom prst="rect">
            <a:avLst/>
          </a:prstGeom>
        </p:spPr>
      </p:pic>
      <p:sp>
        <p:nvSpPr>
          <p:cNvPr id="28" name="Content Placeholder 7">
            <a:extLst>
              <a:ext uri="{FF2B5EF4-FFF2-40B4-BE49-F238E27FC236}">
                <a16:creationId xmlns:a16="http://schemas.microsoft.com/office/drawing/2014/main" id="{890AECD0-2C0E-4048-9D7E-A000989C8241}"/>
              </a:ext>
            </a:extLst>
          </p:cNvPr>
          <p:cNvSpPr>
            <a:spLocks noGrp="1"/>
          </p:cNvSpPr>
          <p:nvPr>
            <p:ph idx="1"/>
          </p:nvPr>
        </p:nvSpPr>
        <p:spPr>
          <a:xfrm>
            <a:off x="680143" y="2336873"/>
            <a:ext cx="3655337" cy="3599316"/>
          </a:xfrm>
        </p:spPr>
        <p:txBody>
          <a:bodyPr>
            <a:normAutofit fontScale="92500" lnSpcReduction="20000"/>
          </a:bodyPr>
          <a:lstStyle/>
          <a:p>
            <a:r>
              <a:rPr lang="en-US" altLang="en-US" dirty="0"/>
              <a:t>Purpose: To convert objectives into tactics.  </a:t>
            </a:r>
          </a:p>
          <a:p>
            <a:pPr lvl="1"/>
            <a:r>
              <a:rPr lang="en-US" altLang="en-US" dirty="0">
                <a:solidFill>
                  <a:schemeClr val="tx2"/>
                </a:solidFill>
              </a:rPr>
              <a:t>Determine how objectives will be accomplished </a:t>
            </a:r>
          </a:p>
          <a:p>
            <a:pPr lvl="1"/>
            <a:r>
              <a:rPr lang="en-US" altLang="en-US" dirty="0">
                <a:solidFill>
                  <a:schemeClr val="tx2"/>
                </a:solidFill>
              </a:rPr>
              <a:t>Deconflict resource requests and assign resources</a:t>
            </a:r>
          </a:p>
          <a:p>
            <a:pPr lvl="1"/>
            <a:r>
              <a:rPr lang="en-US" altLang="en-US" dirty="0">
                <a:solidFill>
                  <a:schemeClr val="tx2"/>
                </a:solidFill>
              </a:rPr>
              <a:t>Identify methods for monitoring tactics and resources</a:t>
            </a:r>
          </a:p>
          <a:p>
            <a:r>
              <a:rPr lang="en-US" altLang="en-US" dirty="0"/>
              <a:t>Identify all tactics and resources from all branches – not just Operations</a:t>
            </a:r>
          </a:p>
          <a:p>
            <a:endParaRPr lang="en-US" sz="1400" dirty="0"/>
          </a:p>
        </p:txBody>
      </p:sp>
      <p:pic>
        <p:nvPicPr>
          <p:cNvPr id="4" name="Content Placeholder 3">
            <a:extLst>
              <a:ext uri="{FF2B5EF4-FFF2-40B4-BE49-F238E27FC236}">
                <a16:creationId xmlns:a16="http://schemas.microsoft.com/office/drawing/2014/main" id="{A24E852A-F012-43E3-BD35-55B1A5093E55}"/>
              </a:ext>
            </a:extLst>
          </p:cNvPr>
          <p:cNvPicPr>
            <a:picLocks noChangeAspect="1"/>
          </p:cNvPicPr>
          <p:nvPr/>
        </p:nvPicPr>
        <p:blipFill>
          <a:blip r:embed="rId5"/>
          <a:stretch>
            <a:fillRect/>
          </a:stretch>
        </p:blipFill>
        <p:spPr>
          <a:xfrm>
            <a:off x="5274716" y="1736682"/>
            <a:ext cx="6267846" cy="3384636"/>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825515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1400B-9799-413A-905F-F9EE3B50570C}"/>
              </a:ext>
            </a:extLst>
          </p:cNvPr>
          <p:cNvSpPr>
            <a:spLocks noGrp="1"/>
          </p:cNvSpPr>
          <p:nvPr>
            <p:ph type="title"/>
          </p:nvPr>
        </p:nvSpPr>
        <p:spPr/>
        <p:txBody>
          <a:bodyPr/>
          <a:lstStyle/>
          <a:p>
            <a:r>
              <a:rPr lang="en-US" dirty="0"/>
              <a:t>Operations Section Chief tools</a:t>
            </a:r>
          </a:p>
        </p:txBody>
      </p:sp>
      <p:sp>
        <p:nvSpPr>
          <p:cNvPr id="3" name="Content Placeholder 2">
            <a:extLst>
              <a:ext uri="{FF2B5EF4-FFF2-40B4-BE49-F238E27FC236}">
                <a16:creationId xmlns:a16="http://schemas.microsoft.com/office/drawing/2014/main" id="{AEB6F47C-DFAB-4840-BB5E-8C763AF1E876}"/>
              </a:ext>
            </a:extLst>
          </p:cNvPr>
          <p:cNvSpPr>
            <a:spLocks noGrp="1"/>
          </p:cNvSpPr>
          <p:nvPr>
            <p:ph idx="1"/>
          </p:nvPr>
        </p:nvSpPr>
        <p:spPr/>
        <p:txBody>
          <a:bodyPr/>
          <a:lstStyle/>
          <a:p>
            <a:r>
              <a:rPr lang="en-US" dirty="0"/>
              <a:t>Operations Section Chief Job Action Sheet</a:t>
            </a:r>
          </a:p>
          <a:p>
            <a:pPr lvl="1"/>
            <a:r>
              <a:rPr lang="en-US" dirty="0"/>
              <a:t>Remember to delegate </a:t>
            </a:r>
          </a:p>
          <a:p>
            <a:pPr lvl="1"/>
            <a:r>
              <a:rPr lang="en-US" dirty="0"/>
              <a:t>Maintain Span of control</a:t>
            </a:r>
          </a:p>
          <a:p>
            <a:r>
              <a:rPr lang="en-US" dirty="0"/>
              <a:t>Facility Operations plans</a:t>
            </a:r>
          </a:p>
          <a:p>
            <a:endParaRPr lang="en-US" dirty="0"/>
          </a:p>
        </p:txBody>
      </p:sp>
    </p:spTree>
    <p:extLst>
      <p:ext uri="{BB962C8B-B14F-4D97-AF65-F5344CB8AC3E}">
        <p14:creationId xmlns:p14="http://schemas.microsoft.com/office/powerpoint/2010/main" val="9899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CD8BA-7DE6-4E05-8ACE-603A171676BD}"/>
              </a:ext>
            </a:extLst>
          </p:cNvPr>
          <p:cNvSpPr>
            <a:spLocks noGrp="1"/>
          </p:cNvSpPr>
          <p:nvPr>
            <p:ph type="title"/>
          </p:nvPr>
        </p:nvSpPr>
        <p:spPr/>
        <p:txBody>
          <a:bodyPr/>
          <a:lstStyle/>
          <a:p>
            <a:r>
              <a:rPr lang="en-US" dirty="0"/>
              <a:t>SPAN OF CONTROL</a:t>
            </a:r>
          </a:p>
        </p:txBody>
      </p:sp>
      <p:sp>
        <p:nvSpPr>
          <p:cNvPr id="3" name="Content Placeholder 2">
            <a:extLst>
              <a:ext uri="{FF2B5EF4-FFF2-40B4-BE49-F238E27FC236}">
                <a16:creationId xmlns:a16="http://schemas.microsoft.com/office/drawing/2014/main" id="{E79E17CD-B2F9-4D18-BD29-B837FEC7BF1F}"/>
              </a:ext>
            </a:extLst>
          </p:cNvPr>
          <p:cNvSpPr>
            <a:spLocks noGrp="1"/>
          </p:cNvSpPr>
          <p:nvPr>
            <p:ph idx="1"/>
          </p:nvPr>
        </p:nvSpPr>
        <p:spPr/>
        <p:txBody>
          <a:bodyPr/>
          <a:lstStyle/>
          <a:p>
            <a:r>
              <a:rPr lang="en-US" dirty="0"/>
              <a:t>What specific facility roles would fall under Operations?</a:t>
            </a:r>
          </a:p>
        </p:txBody>
      </p:sp>
    </p:spTree>
    <p:extLst>
      <p:ext uri="{BB962C8B-B14F-4D97-AF65-F5344CB8AC3E}">
        <p14:creationId xmlns:p14="http://schemas.microsoft.com/office/powerpoint/2010/main" val="346000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6F7D-58D5-48D6-BB72-421D83FFD4E2}"/>
              </a:ext>
            </a:extLst>
          </p:cNvPr>
          <p:cNvSpPr>
            <a:spLocks noGrp="1"/>
          </p:cNvSpPr>
          <p:nvPr>
            <p:ph type="title"/>
          </p:nvPr>
        </p:nvSpPr>
        <p:spPr/>
        <p:txBody>
          <a:bodyPr/>
          <a:lstStyle/>
          <a:p>
            <a:r>
              <a:rPr lang="en-US" dirty="0"/>
              <a:t>Operations Section Org Chart</a:t>
            </a:r>
          </a:p>
        </p:txBody>
      </p:sp>
      <p:pic>
        <p:nvPicPr>
          <p:cNvPr id="8" name="Picture 7" descr="A picture containing food&#10;&#10;Description automatically generated">
            <a:extLst>
              <a:ext uri="{FF2B5EF4-FFF2-40B4-BE49-F238E27FC236}">
                <a16:creationId xmlns:a16="http://schemas.microsoft.com/office/drawing/2014/main" id="{B7314E41-E067-437F-917F-1115DBE812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4691" y="2781300"/>
            <a:ext cx="4460922" cy="3124200"/>
          </a:xfrm>
          <a:prstGeom prst="rect">
            <a:avLst/>
          </a:prstGeom>
        </p:spPr>
      </p:pic>
      <p:graphicFrame>
        <p:nvGraphicFramePr>
          <p:cNvPr id="12" name="Diagram 11">
            <a:extLst>
              <a:ext uri="{FF2B5EF4-FFF2-40B4-BE49-F238E27FC236}">
                <a16:creationId xmlns:a16="http://schemas.microsoft.com/office/drawing/2014/main" id="{A20DFB65-215C-4028-A7AA-37C6A6F7B2FC}"/>
              </a:ext>
            </a:extLst>
          </p:cNvPr>
          <p:cNvGraphicFramePr/>
          <p:nvPr>
            <p:extLst>
              <p:ext uri="{D42A27DB-BD31-4B8C-83A1-F6EECF244321}">
                <p14:modId xmlns:p14="http://schemas.microsoft.com/office/powerpoint/2010/main" val="3522739587"/>
              </p:ext>
            </p:extLst>
          </p:nvPr>
        </p:nvGraphicFramePr>
        <p:xfrm>
          <a:off x="680145" y="2291264"/>
          <a:ext cx="6094412" cy="4104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99346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erlin">
  <a:themeElements>
    <a:clrScheme name="West Central">
      <a:dk1>
        <a:sysClr val="windowText" lastClr="000000"/>
      </a:dk1>
      <a:lt1>
        <a:srgbClr val="FFFFFF"/>
      </a:lt1>
      <a:dk2>
        <a:srgbClr val="182112"/>
      </a:dk2>
      <a:lt2>
        <a:srgbClr val="C2D6B4"/>
      </a:lt2>
      <a:accent1>
        <a:srgbClr val="663A08"/>
      </a:accent1>
      <a:accent2>
        <a:srgbClr val="A9C496"/>
      </a:accent2>
      <a:accent3>
        <a:srgbClr val="7EA762"/>
      </a:accent3>
      <a:accent4>
        <a:srgbClr val="182112"/>
      </a:accent4>
      <a:accent5>
        <a:srgbClr val="E5EDDF"/>
      </a:accent5>
      <a:accent6>
        <a:srgbClr val="D35E10"/>
      </a:accent6>
      <a:hlink>
        <a:srgbClr val="823A09"/>
      </a:hlink>
      <a:folHlink>
        <a:srgbClr val="41573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788</Words>
  <Application>Microsoft Office PowerPoint</Application>
  <PresentationFormat>Custom</PresentationFormat>
  <Paragraphs>132</Paragraphs>
  <Slides>18</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Corbel</vt:lpstr>
      <vt:lpstr>Trebuchet MS</vt:lpstr>
      <vt:lpstr>Berlin</vt:lpstr>
      <vt:lpstr>WCMHPC LTC Incident Command Training</vt:lpstr>
      <vt:lpstr>Objectives</vt:lpstr>
      <vt:lpstr>INCIDENT COMMAND OVERVIEW</vt:lpstr>
      <vt:lpstr>Operations Section Chief </vt:lpstr>
      <vt:lpstr>Operations Section Chief </vt:lpstr>
      <vt:lpstr>Briefings/Planning P</vt:lpstr>
      <vt:lpstr>Operations Section Chief tools</vt:lpstr>
      <vt:lpstr>SPAN OF CONTROL</vt:lpstr>
      <vt:lpstr>Operations Section Org Chart</vt:lpstr>
      <vt:lpstr>Resident Services Branch director </vt:lpstr>
      <vt:lpstr>Resident Services Branch breakdown</vt:lpstr>
      <vt:lpstr>Resident Services branch tools</vt:lpstr>
      <vt:lpstr>Infrastructure Branch Director</vt:lpstr>
      <vt:lpstr>Infrastructure Branch break down</vt:lpstr>
      <vt:lpstr>Infrastructure branch tools</vt:lpstr>
      <vt:lpstr>Incident Response Guides </vt:lpstr>
      <vt:lpstr>Demobilization</vt:lpstr>
      <vt:lpstr>QUESTIONS/DISCUSSION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WCMHPC LTC Incident Command Training</dc:title>
  <dc:creator>Stoen, Shawn</dc:creator>
  <cp:lastModifiedBy>Stoen, Shawn</cp:lastModifiedBy>
  <cp:revision>1</cp:revision>
  <dcterms:created xsi:type="dcterms:W3CDTF">2019-10-23T18:06:11Z</dcterms:created>
  <dcterms:modified xsi:type="dcterms:W3CDTF">2019-10-23T18:09:34Z</dcterms:modified>
</cp:coreProperties>
</file>