
<file path=[Content_Types].xml><?xml version="1.0" encoding="utf-8"?>
<Types xmlns="http://schemas.openxmlformats.org/package/2006/content-types">
  <Default Extension="docx" ContentType="application/vnd.openxmlformats-officedocument.wordprocessingml.document"/>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vml" ContentType="application/vnd.openxmlformats-officedocument.vmlDrawing"/>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5"/>
  </p:sldMasterIdLst>
  <p:notesMasterIdLst>
    <p:notesMasterId r:id="rId53"/>
  </p:notesMasterIdLst>
  <p:handoutMasterIdLst>
    <p:handoutMasterId r:id="rId54"/>
  </p:handoutMasterIdLst>
  <p:sldIdLst>
    <p:sldId id="426" r:id="rId6"/>
    <p:sldId id="338" r:id="rId7"/>
    <p:sldId id="305" r:id="rId8"/>
    <p:sldId id="351" r:id="rId9"/>
    <p:sldId id="352" r:id="rId10"/>
    <p:sldId id="354" r:id="rId11"/>
    <p:sldId id="260" r:id="rId12"/>
    <p:sldId id="341" r:id="rId13"/>
    <p:sldId id="344" r:id="rId14"/>
    <p:sldId id="339" r:id="rId15"/>
    <p:sldId id="343" r:id="rId16"/>
    <p:sldId id="270" r:id="rId17"/>
    <p:sldId id="420" r:id="rId18"/>
    <p:sldId id="281" r:id="rId19"/>
    <p:sldId id="357" r:id="rId20"/>
    <p:sldId id="328" r:id="rId21"/>
    <p:sldId id="329" r:id="rId22"/>
    <p:sldId id="358" r:id="rId23"/>
    <p:sldId id="336" r:id="rId24"/>
    <p:sldId id="348" r:id="rId25"/>
    <p:sldId id="359" r:id="rId26"/>
    <p:sldId id="427" r:id="rId27"/>
    <p:sldId id="364" r:id="rId28"/>
    <p:sldId id="365" r:id="rId29"/>
    <p:sldId id="428" r:id="rId30"/>
    <p:sldId id="366" r:id="rId31"/>
    <p:sldId id="367" r:id="rId32"/>
    <p:sldId id="411" r:id="rId33"/>
    <p:sldId id="372" r:id="rId34"/>
    <p:sldId id="413" r:id="rId35"/>
    <p:sldId id="375" r:id="rId36"/>
    <p:sldId id="377" r:id="rId37"/>
    <p:sldId id="382" r:id="rId38"/>
    <p:sldId id="386" r:id="rId39"/>
    <p:sldId id="388" r:id="rId40"/>
    <p:sldId id="416" r:id="rId41"/>
    <p:sldId id="398" r:id="rId42"/>
    <p:sldId id="401" r:id="rId43"/>
    <p:sldId id="403" r:id="rId44"/>
    <p:sldId id="404" r:id="rId45"/>
    <p:sldId id="407" r:id="rId46"/>
    <p:sldId id="415" r:id="rId47"/>
    <p:sldId id="408" r:id="rId48"/>
    <p:sldId id="421" r:id="rId49"/>
    <p:sldId id="422" r:id="rId50"/>
    <p:sldId id="423" r:id="rId51"/>
    <p:sldId id="424" r:id="rId52"/>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 name="CDC\hle1" initials="C" lastIdx="26" clrIdx="6">
    <p:extLst>
      <p:ext uri="{19B8F6BF-5375-455C-9EA6-DF929625EA0E}">
        <p15:presenceInfo xmlns:p15="http://schemas.microsoft.com/office/powerpoint/2012/main" userId="CDC\hle1" providerId="None"/>
      </p:ext>
    </p:extLst>
  </p:cmAuthor>
  <p:cmAuthor id="1" name="Young, Stefanie (CDC/OPHPR/DSLR) (CTR)" initials="YS((" lastIdx="7" clrIdx="0">
    <p:extLst>
      <p:ext uri="{19B8F6BF-5375-455C-9EA6-DF929625EA0E}">
        <p15:presenceInfo xmlns:p15="http://schemas.microsoft.com/office/powerpoint/2012/main" userId="S-1-5-21-1207783550-2075000910-922709458-622659" providerId="AD"/>
      </p:ext>
    </p:extLst>
  </p:cmAuthor>
  <p:cmAuthor id="8" name="Kanavage, Marcie (CDC/OPHPR/DSLR)" initials="vgy7" lastIdx="3" clrIdx="7"/>
  <p:cmAuthor id="2" name="Cathcart, Laura (CDC/OPHPR/DSLR)" initials="CL(" lastIdx="24" clrIdx="1">
    <p:extLst>
      <p:ext uri="{19B8F6BF-5375-455C-9EA6-DF929625EA0E}">
        <p15:presenceInfo xmlns:p15="http://schemas.microsoft.com/office/powerpoint/2012/main" userId="S-1-5-21-1207783550-2075000910-922709458-517223" providerId="AD"/>
      </p:ext>
    </p:extLst>
  </p:cmAuthor>
  <p:cmAuthor id="9" name="@@B7pTToNEO#71UObuiv8hbMu#3#FH" initials="@" lastIdx="16" clrIdx="8">
    <p:extLst>
      <p:ext uri="{19B8F6BF-5375-455C-9EA6-DF929625EA0E}">
        <p15:presenceInfo xmlns:p15="http://schemas.microsoft.com/office/powerpoint/2012/main" userId="@@B7pTToNEO#71UObuiv8hbMu#3#FH" providerId="None"/>
      </p:ext>
    </p:extLst>
  </p:cmAuthor>
  <p:cmAuthor id="3" name="Kanavage, Marcie (CDC/OPHPR/DSLR)" initials="KM(" lastIdx="16" clrIdx="2">
    <p:extLst>
      <p:ext uri="{19B8F6BF-5375-455C-9EA6-DF929625EA0E}">
        <p15:presenceInfo xmlns:p15="http://schemas.microsoft.com/office/powerpoint/2012/main" userId="S-1-5-21-1207783550-2075000910-922709458-314098" providerId="AD"/>
      </p:ext>
    </p:extLst>
  </p:cmAuthor>
  <p:cmAuthor id="10" name="Toles, Celia (CDC/OPHPR/DSLR)" initials="crt3" lastIdx="2" clrIdx="9"/>
  <p:cmAuthor id="4" name="Arlotta, Dawn (CDC/OPHSS/CSELS)" initials="AD(" lastIdx="1" clrIdx="3">
    <p:extLst>
      <p:ext uri="{19B8F6BF-5375-455C-9EA6-DF929625EA0E}">
        <p15:presenceInfo xmlns:p15="http://schemas.microsoft.com/office/powerpoint/2012/main" userId="S-1-5-21-1207783550-2075000910-922709458-211203" providerId="AD"/>
      </p:ext>
    </p:extLst>
  </p:cmAuthor>
  <p:cmAuthor id="5" name="Hunter, David W. (CDC/OPHPR/DSLR)" initials="HDW(" lastIdx="3" clrIdx="4">
    <p:extLst>
      <p:ext uri="{19B8F6BF-5375-455C-9EA6-DF929625EA0E}">
        <p15:presenceInfo xmlns:p15="http://schemas.microsoft.com/office/powerpoint/2012/main" userId="S-1-5-21-1207783550-2075000910-922709458-192114" providerId="AD"/>
      </p:ext>
    </p:extLst>
  </p:cmAuthor>
  <p:cmAuthor id="6" name="Ramirez-Leon, Gabriela (CDC/OPHPR/DSLR)" initials="RG(" lastIdx="12" clrIdx="5">
    <p:extLst>
      <p:ext uri="{19B8F6BF-5375-455C-9EA6-DF929625EA0E}">
        <p15:presenceInfo xmlns:p15="http://schemas.microsoft.com/office/powerpoint/2012/main" userId="S-1-5-21-1207783550-2075000910-922709458-543047"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9A6"/>
    <a:srgbClr val="FFCB25"/>
    <a:srgbClr val="FFFF99"/>
    <a:srgbClr val="FFCCFF"/>
    <a:srgbClr val="CCFFCC"/>
    <a:srgbClr val="FD3536"/>
    <a:srgbClr val="DC4040"/>
    <a:srgbClr val="BB352D"/>
    <a:srgbClr val="FFE593"/>
    <a:srgbClr val="F2DBD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025" autoAdjust="0"/>
    <p:restoredTop sz="66068" autoAdjust="0"/>
  </p:normalViewPr>
  <p:slideViewPr>
    <p:cSldViewPr snapToGrid="0">
      <p:cViewPr varScale="1">
        <p:scale>
          <a:sx n="47" d="100"/>
          <a:sy n="47" d="100"/>
        </p:scale>
        <p:origin x="1944" y="48"/>
      </p:cViewPr>
      <p:guideLst/>
    </p:cSldViewPr>
  </p:slideViewPr>
  <p:notesTextViewPr>
    <p:cViewPr>
      <p:scale>
        <a:sx n="125" d="100"/>
        <a:sy n="125" d="100"/>
      </p:scale>
      <p:origin x="0" y="0"/>
    </p:cViewPr>
  </p:notesTextViewPr>
  <p:sorterViewPr>
    <p:cViewPr>
      <p:scale>
        <a:sx n="120" d="100"/>
        <a:sy n="120" d="100"/>
      </p:scale>
      <p:origin x="0" y="-3024"/>
    </p:cViewPr>
  </p:sorterViewPr>
  <p:notesViewPr>
    <p:cSldViewPr snapToGrid="0">
      <p:cViewPr varScale="1">
        <p:scale>
          <a:sx n="68" d="100"/>
          <a:sy n="68" d="100"/>
        </p:scale>
        <p:origin x="3101" y="4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commentAuthors" Target="commentAuthor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slide" Target="slides/slide36.xml"/><Relationship Id="rId54"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notesMaster" Target="notesMasters/notesMaster1.xml"/><Relationship Id="rId58" Type="http://schemas.openxmlformats.org/officeDocument/2006/relationships/theme" Target="theme/theme1.xml"/><Relationship Id="rId5" Type="http://schemas.openxmlformats.org/officeDocument/2006/relationships/slideMaster" Target="slideMasters/slideMaster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viewProps" Target="view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presProps" Target="presProps.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customXml" Target="../customXml/item3.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48.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1"/>
            <a:ext cx="3037146" cy="4660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971654" y="1"/>
            <a:ext cx="3037146" cy="466088"/>
          </a:xfrm>
          <a:prstGeom prst="rect">
            <a:avLst/>
          </a:prstGeom>
        </p:spPr>
        <p:txBody>
          <a:bodyPr vert="horz" lIns="91440" tIns="45720" rIns="91440" bIns="45720" rtlCol="0"/>
          <a:lstStyle>
            <a:lvl1pPr algn="r">
              <a:defRPr sz="1200"/>
            </a:lvl1pPr>
          </a:lstStyle>
          <a:p>
            <a:fld id="{7894FF51-F47B-44FD-9FC5-049E180772FD}" type="datetimeFigureOut">
              <a:rPr lang="en-US" smtClean="0"/>
              <a:t>11/25/2019</a:t>
            </a:fld>
            <a:endParaRPr lang="en-US" dirty="0"/>
          </a:p>
        </p:txBody>
      </p:sp>
      <p:sp>
        <p:nvSpPr>
          <p:cNvPr id="4" name="Footer Placeholder 3"/>
          <p:cNvSpPr>
            <a:spLocks noGrp="1"/>
          </p:cNvSpPr>
          <p:nvPr>
            <p:ph type="ftr" sz="quarter" idx="2"/>
          </p:nvPr>
        </p:nvSpPr>
        <p:spPr>
          <a:xfrm>
            <a:off x="1" y="8830312"/>
            <a:ext cx="3037146" cy="466088"/>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971654" y="8830312"/>
            <a:ext cx="3037146" cy="466088"/>
          </a:xfrm>
          <a:prstGeom prst="rect">
            <a:avLst/>
          </a:prstGeom>
        </p:spPr>
        <p:txBody>
          <a:bodyPr vert="horz" lIns="91440" tIns="45720" rIns="91440" bIns="45720" rtlCol="0" anchor="b"/>
          <a:lstStyle>
            <a:lvl1pPr algn="r">
              <a:defRPr sz="1200"/>
            </a:lvl1pPr>
          </a:lstStyle>
          <a:p>
            <a:fld id="{DC7C018B-C253-4A14-B1FA-EFD9D7085E25}" type="slidenum">
              <a:rPr lang="en-US" smtClean="0"/>
              <a:t>‹#›</a:t>
            </a:fld>
            <a:endParaRPr lang="en-US" dirty="0"/>
          </a:p>
        </p:txBody>
      </p:sp>
    </p:spTree>
    <p:extLst>
      <p:ext uri="{BB962C8B-B14F-4D97-AF65-F5344CB8AC3E}">
        <p14:creationId xmlns:p14="http://schemas.microsoft.com/office/powerpoint/2010/main" val="13623463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5"/>
          </a:xfrm>
          <a:prstGeom prst="rect">
            <a:avLst/>
          </a:prstGeom>
        </p:spPr>
        <p:txBody>
          <a:bodyPr vert="horz" lIns="92930" tIns="46465" rIns="92930" bIns="46465" rtlCol="0"/>
          <a:lstStyle>
            <a:lvl1pPr algn="l">
              <a:defRPr sz="1200"/>
            </a:lvl1pPr>
          </a:lstStyle>
          <a:p>
            <a:endParaRPr lang="en-US" dirty="0"/>
          </a:p>
        </p:txBody>
      </p:sp>
      <p:sp>
        <p:nvSpPr>
          <p:cNvPr id="3" name="Date Placeholder 2"/>
          <p:cNvSpPr>
            <a:spLocks noGrp="1"/>
          </p:cNvSpPr>
          <p:nvPr>
            <p:ph type="dt" idx="1"/>
          </p:nvPr>
        </p:nvSpPr>
        <p:spPr>
          <a:xfrm>
            <a:off x="3970939" y="0"/>
            <a:ext cx="3037840" cy="466435"/>
          </a:xfrm>
          <a:prstGeom prst="rect">
            <a:avLst/>
          </a:prstGeom>
        </p:spPr>
        <p:txBody>
          <a:bodyPr vert="horz" lIns="92930" tIns="46465" rIns="92930" bIns="46465" rtlCol="0"/>
          <a:lstStyle>
            <a:lvl1pPr algn="r">
              <a:defRPr sz="1200"/>
            </a:lvl1pPr>
          </a:lstStyle>
          <a:p>
            <a:fld id="{4B0AEE80-1FE5-4C68-9AC9-50CD66A02F19}" type="datetimeFigureOut">
              <a:rPr lang="en-US" smtClean="0"/>
              <a:t>11/25/2019</a:t>
            </a:fld>
            <a:endParaRPr lang="en-US" dirty="0"/>
          </a:p>
        </p:txBody>
      </p:sp>
      <p:sp>
        <p:nvSpPr>
          <p:cNvPr id="4" name="Slide Image Placeholder 3"/>
          <p:cNvSpPr>
            <a:spLocks noGrp="1" noRot="1" noChangeAspect="1"/>
          </p:cNvSpPr>
          <p:nvPr>
            <p:ph type="sldImg" idx="2"/>
          </p:nvPr>
        </p:nvSpPr>
        <p:spPr>
          <a:xfrm>
            <a:off x="1414463" y="1162050"/>
            <a:ext cx="4181475" cy="3136900"/>
          </a:xfrm>
          <a:prstGeom prst="rect">
            <a:avLst/>
          </a:prstGeom>
          <a:noFill/>
          <a:ln w="12700">
            <a:solidFill>
              <a:prstClr val="black"/>
            </a:solidFill>
          </a:ln>
        </p:spPr>
        <p:txBody>
          <a:bodyPr vert="horz" lIns="92930" tIns="46465" rIns="92930" bIns="46465" rtlCol="0" anchor="ctr"/>
          <a:lstStyle/>
          <a:p>
            <a:endParaRPr lang="en-US" dirty="0"/>
          </a:p>
        </p:txBody>
      </p:sp>
      <p:sp>
        <p:nvSpPr>
          <p:cNvPr id="5" name="Notes Placeholder 4"/>
          <p:cNvSpPr>
            <a:spLocks noGrp="1"/>
          </p:cNvSpPr>
          <p:nvPr>
            <p:ph type="body" sz="quarter" idx="3"/>
          </p:nvPr>
        </p:nvSpPr>
        <p:spPr>
          <a:xfrm>
            <a:off x="701040" y="4473892"/>
            <a:ext cx="5608320" cy="3660457"/>
          </a:xfrm>
          <a:prstGeom prst="rect">
            <a:avLst/>
          </a:prstGeom>
        </p:spPr>
        <p:txBody>
          <a:bodyPr vert="horz" lIns="92930" tIns="46465" rIns="92930" bIns="46465"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8"/>
            <a:ext cx="3037840" cy="466434"/>
          </a:xfrm>
          <a:prstGeom prst="rect">
            <a:avLst/>
          </a:prstGeom>
        </p:spPr>
        <p:txBody>
          <a:bodyPr vert="horz" lIns="92930" tIns="46465" rIns="92930" bIns="46465"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9" y="8829968"/>
            <a:ext cx="3037840" cy="466434"/>
          </a:xfrm>
          <a:prstGeom prst="rect">
            <a:avLst/>
          </a:prstGeom>
        </p:spPr>
        <p:txBody>
          <a:bodyPr vert="horz" lIns="92930" tIns="46465" rIns="92930" bIns="46465" rtlCol="0" anchor="b"/>
          <a:lstStyle>
            <a:lvl1pPr algn="r">
              <a:defRPr sz="1200"/>
            </a:lvl1pPr>
          </a:lstStyle>
          <a:p>
            <a:fld id="{0E42F296-41A8-4F35-98A2-879403026006}" type="slidenum">
              <a:rPr lang="en-US" smtClean="0"/>
              <a:t>‹#›</a:t>
            </a:fld>
            <a:endParaRPr lang="en-US" dirty="0"/>
          </a:p>
        </p:txBody>
      </p:sp>
    </p:spTree>
    <p:extLst>
      <p:ext uri="{BB962C8B-B14F-4D97-AF65-F5344CB8AC3E}">
        <p14:creationId xmlns:p14="http://schemas.microsoft.com/office/powerpoint/2010/main" val="6229592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Welcome!  We’re going to be learning about how your organization will function as a Closed Point of Dispensing today.  Which when it comes why you want to be a CPOD is to take care of your staff, their families, clients and hopefully also be able to carry on some of your normal operations during a public health emergency.</a:t>
            </a:r>
          </a:p>
        </p:txBody>
      </p:sp>
      <p:sp>
        <p:nvSpPr>
          <p:cNvPr id="4" name="Slide Number Placeholder 3"/>
          <p:cNvSpPr>
            <a:spLocks noGrp="1"/>
          </p:cNvSpPr>
          <p:nvPr>
            <p:ph type="sldNum" sz="quarter" idx="5"/>
          </p:nvPr>
        </p:nvSpPr>
        <p:spPr/>
        <p:txBody>
          <a:bodyPr/>
          <a:lstStyle/>
          <a:p>
            <a:fld id="{0E42F296-41A8-4F35-98A2-879403026006}" type="slidenum">
              <a:rPr lang="en-US" smtClean="0"/>
              <a:t>1</a:t>
            </a:fld>
            <a:endParaRPr lang="en-US" dirty="0"/>
          </a:p>
        </p:txBody>
      </p:sp>
    </p:spTree>
    <p:extLst>
      <p:ext uri="{BB962C8B-B14F-4D97-AF65-F5344CB8AC3E}">
        <p14:creationId xmlns:p14="http://schemas.microsoft.com/office/powerpoint/2010/main" val="128316015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baseline="0" dirty="0"/>
              <a:t>During a public health emergency, we want healthy individuals to come to a POD to receive medications or vaccinations. We </a:t>
            </a:r>
            <a:r>
              <a:rPr lang="en-US" b="1" u="sng" baseline="0" dirty="0"/>
              <a:t>do not </a:t>
            </a:r>
            <a:r>
              <a:rPr lang="en-US" b="0" baseline="0" dirty="0"/>
              <a:t>want sick individuals at the POD because of the potential to infect healthy individuals.</a:t>
            </a:r>
          </a:p>
          <a:p>
            <a:endParaRPr lang="en-US" b="0" baseline="0" dirty="0"/>
          </a:p>
          <a:p>
            <a:r>
              <a:rPr lang="en-US" baseline="0" dirty="0"/>
              <a:t>Inevitably sick individuals may show up at a POD, but triage is in place at the POD to detect those sick individuals and move them out of the main POD process.  </a:t>
            </a:r>
          </a:p>
        </p:txBody>
      </p:sp>
      <p:sp>
        <p:nvSpPr>
          <p:cNvPr id="4" name="Slide Number Placeholder 3"/>
          <p:cNvSpPr>
            <a:spLocks noGrp="1"/>
          </p:cNvSpPr>
          <p:nvPr>
            <p:ph type="sldNum" sz="quarter" idx="10"/>
          </p:nvPr>
        </p:nvSpPr>
        <p:spPr/>
        <p:txBody>
          <a:bodyPr/>
          <a:lstStyle/>
          <a:p>
            <a:pPr>
              <a:defRPr/>
            </a:pPr>
            <a:fld id="{EB38CAEC-4554-485B-9189-C45C7447A404}" type="slidenum">
              <a:rPr lang="en-US" smtClean="0"/>
              <a:pPr>
                <a:defRPr/>
              </a:pPr>
              <a:t>10</a:t>
            </a:fld>
            <a:endParaRPr lang="en-US" dirty="0"/>
          </a:p>
        </p:txBody>
      </p:sp>
    </p:spTree>
    <p:extLst>
      <p:ext uri="{BB962C8B-B14F-4D97-AF65-F5344CB8AC3E}">
        <p14:creationId xmlns:p14="http://schemas.microsoft.com/office/powerpoint/2010/main" val="162987156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baseline="0" dirty="0"/>
              <a:t>Identifying the source of the public health threat and the specific individuals who were exposed can take time. PODs are a preventative measure that provide the initial medication dosage or vaccination to everyone in a potentially affected area.  Once the source of the public health threat is identified, additional medical treatment will be provided to exposed individuals.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baseline="0" dirty="0"/>
              <a:t>In the meantime, we want to cast a wide next of prophylaxis medication to prevent illness and potentially death.</a:t>
            </a:r>
          </a:p>
        </p:txBody>
      </p:sp>
      <p:sp>
        <p:nvSpPr>
          <p:cNvPr id="4" name="Slide Number Placeholder 3"/>
          <p:cNvSpPr>
            <a:spLocks noGrp="1"/>
          </p:cNvSpPr>
          <p:nvPr>
            <p:ph type="sldNum" sz="quarter" idx="10"/>
          </p:nvPr>
        </p:nvSpPr>
        <p:spPr/>
        <p:txBody>
          <a:bodyPr/>
          <a:lstStyle/>
          <a:p>
            <a:pPr>
              <a:defRPr/>
            </a:pPr>
            <a:fld id="{EB38CAEC-4554-485B-9189-C45C7447A404}" type="slidenum">
              <a:rPr lang="en-US" smtClean="0"/>
              <a:pPr>
                <a:defRPr/>
              </a:pPr>
              <a:t>11</a:t>
            </a:fld>
            <a:endParaRPr lang="en-US" dirty="0"/>
          </a:p>
        </p:txBody>
      </p:sp>
    </p:spTree>
    <p:extLst>
      <p:ext uri="{BB962C8B-B14F-4D97-AF65-F5344CB8AC3E}">
        <p14:creationId xmlns:p14="http://schemas.microsoft.com/office/powerpoint/2010/main" val="424891022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29305" rtl="0" eaLnBrk="1" fontAlgn="base" latinLnBrk="0" hangingPunct="1">
              <a:lnSpc>
                <a:spcPct val="100000"/>
              </a:lnSpc>
              <a:spcBef>
                <a:spcPct val="30000"/>
              </a:spcBef>
              <a:spcAft>
                <a:spcPct val="0"/>
              </a:spcAft>
              <a:buClrTx/>
              <a:buSzTx/>
              <a:buFontTx/>
              <a:buNone/>
              <a:tabLst/>
              <a:defRPr/>
            </a:pPr>
            <a:r>
              <a:rPr lang="en-US" sz="1200" b="0" kern="1200" dirty="0">
                <a:solidFill>
                  <a:schemeClr val="tx1"/>
                </a:solidFill>
                <a:effectLst/>
                <a:latin typeface="+mn-lt"/>
                <a:ea typeface="+mn-ea"/>
                <a:cs typeface="+mn-cs"/>
              </a:rPr>
              <a:t>PODs</a:t>
            </a:r>
            <a:r>
              <a:rPr lang="en-US" sz="1200" b="0" kern="1200" baseline="0" dirty="0">
                <a:solidFill>
                  <a:schemeClr val="tx1"/>
                </a:solidFill>
                <a:effectLst/>
                <a:latin typeface="+mn-lt"/>
                <a:ea typeface="+mn-ea"/>
                <a:cs typeface="+mn-cs"/>
              </a:rPr>
              <a:t> are considered the cornerstone of a MCM response especially for threats that have high death rates and where a quick response is critical, such as in response to a release of anthrax. By</a:t>
            </a:r>
            <a:r>
              <a:rPr lang="en-US" sz="1200" b="0" kern="1200" dirty="0">
                <a:solidFill>
                  <a:schemeClr val="tx1"/>
                </a:solidFill>
                <a:effectLst/>
                <a:latin typeface="+mn-lt"/>
                <a:ea typeface="+mn-ea"/>
                <a:cs typeface="+mn-cs"/>
              </a:rPr>
              <a:t> quickly</a:t>
            </a:r>
            <a:r>
              <a:rPr lang="en-US" sz="1200" b="0" kern="1200" baseline="0" dirty="0">
                <a:solidFill>
                  <a:schemeClr val="tx1"/>
                </a:solidFill>
                <a:effectLst/>
                <a:latin typeface="+mn-lt"/>
                <a:ea typeface="+mn-ea"/>
                <a:cs typeface="+mn-cs"/>
              </a:rPr>
              <a:t> </a:t>
            </a:r>
            <a:r>
              <a:rPr lang="en-US" sz="1200" b="0" kern="1200" dirty="0">
                <a:solidFill>
                  <a:schemeClr val="tx1"/>
                </a:solidFill>
                <a:effectLst/>
                <a:latin typeface="+mn-lt"/>
                <a:ea typeface="+mn-ea"/>
                <a:cs typeface="+mn-cs"/>
              </a:rPr>
              <a:t>providing</a:t>
            </a:r>
            <a:r>
              <a:rPr lang="en-US" sz="1200" b="0" kern="1200" baseline="0" dirty="0">
                <a:solidFill>
                  <a:schemeClr val="tx1"/>
                </a:solidFill>
                <a:effectLst/>
                <a:latin typeface="+mn-lt"/>
                <a:ea typeface="+mn-ea"/>
                <a:cs typeface="+mn-cs"/>
              </a:rPr>
              <a:t> MCMs to anyone who was potentially affected </a:t>
            </a:r>
            <a:r>
              <a:rPr lang="en-US" sz="1200" b="0" kern="1200" dirty="0">
                <a:solidFill>
                  <a:schemeClr val="tx1"/>
                </a:solidFill>
                <a:effectLst/>
                <a:latin typeface="+mn-lt"/>
                <a:ea typeface="+mn-ea"/>
                <a:cs typeface="+mn-cs"/>
              </a:rPr>
              <a:t>the likelihood</a:t>
            </a:r>
            <a:r>
              <a:rPr lang="en-US" sz="1200" b="0" kern="1200" baseline="0" dirty="0">
                <a:solidFill>
                  <a:schemeClr val="tx1"/>
                </a:solidFill>
                <a:effectLst/>
                <a:latin typeface="+mn-lt"/>
                <a:ea typeface="+mn-ea"/>
                <a:cs typeface="+mn-cs"/>
              </a:rPr>
              <a:t> he/she </a:t>
            </a:r>
            <a:r>
              <a:rPr lang="en-US" sz="1200" b="0" kern="1200" dirty="0">
                <a:solidFill>
                  <a:schemeClr val="tx1"/>
                </a:solidFill>
                <a:effectLst/>
                <a:latin typeface="+mn-lt"/>
                <a:ea typeface="+mn-ea"/>
                <a:cs typeface="+mn-cs"/>
              </a:rPr>
              <a:t>becomes ill or dies decreases. </a:t>
            </a:r>
          </a:p>
          <a:p>
            <a:pPr marL="0" marR="0" lvl="0" indent="0" algn="l" defTabSz="929305" rtl="0" eaLnBrk="1" fontAlgn="base" latinLnBrk="0" hangingPunct="1">
              <a:lnSpc>
                <a:spcPct val="100000"/>
              </a:lnSpc>
              <a:spcBef>
                <a:spcPct val="30000"/>
              </a:spcBef>
              <a:spcAft>
                <a:spcPct val="0"/>
              </a:spcAft>
              <a:buClrTx/>
              <a:buSzTx/>
              <a:buFontTx/>
              <a:buNone/>
              <a:tabLst/>
              <a:defRPr/>
            </a:pPr>
            <a:endParaRPr lang="en-US" sz="1200" b="0" kern="1200" dirty="0">
              <a:solidFill>
                <a:schemeClr val="tx1"/>
              </a:solidFill>
              <a:effectLst/>
              <a:latin typeface="+mn-lt"/>
              <a:ea typeface="+mn-ea"/>
              <a:cs typeface="+mn-cs"/>
            </a:endParaRPr>
          </a:p>
          <a:p>
            <a:pPr marL="0" marR="0" lvl="0" indent="0" algn="l" defTabSz="929305" rtl="0" eaLnBrk="1" fontAlgn="base" latinLnBrk="0" hangingPunct="1">
              <a:lnSpc>
                <a:spcPct val="100000"/>
              </a:lnSpc>
              <a:spcBef>
                <a:spcPct val="30000"/>
              </a:spcBef>
              <a:spcAft>
                <a:spcPct val="0"/>
              </a:spcAft>
              <a:buClrTx/>
              <a:buSzTx/>
              <a:buFontTx/>
              <a:buNone/>
              <a:tabLst/>
              <a:defRPr/>
            </a:pPr>
            <a:r>
              <a:rPr lang="en-US" sz="1200" b="0" kern="1200" dirty="0">
                <a:solidFill>
                  <a:schemeClr val="tx1"/>
                </a:solidFill>
                <a:effectLst/>
                <a:latin typeface="+mn-lt"/>
                <a:ea typeface="+mn-ea"/>
                <a:cs typeface="+mn-cs"/>
              </a:rPr>
              <a:t>Partnership 4 Health would</a:t>
            </a:r>
            <a:r>
              <a:rPr lang="en-US" sz="1200" b="0" kern="1200" baseline="0" dirty="0">
                <a:solidFill>
                  <a:schemeClr val="tx1"/>
                </a:solidFill>
                <a:effectLst/>
                <a:latin typeface="+mn-lt"/>
                <a:ea typeface="+mn-ea"/>
                <a:cs typeface="+mn-cs"/>
              </a:rPr>
              <a:t> be responsible for 162,400 </a:t>
            </a:r>
            <a:r>
              <a:rPr lang="en-US" sz="1200" kern="1200" dirty="0">
                <a:solidFill>
                  <a:schemeClr val="tx1"/>
                </a:solidFill>
                <a:effectLst/>
                <a:latin typeface="+mn-lt"/>
                <a:ea typeface="+mn-ea"/>
                <a:cs typeface="+mn-cs"/>
              </a:rPr>
              <a:t>people and Horizon Public Health has 67,500 people.  These are base populations and don’t take into account people visiting the area.  All would need MCM within </a:t>
            </a:r>
            <a:r>
              <a:rPr lang="en-US" sz="1200" kern="1200" baseline="0" dirty="0">
                <a:solidFill>
                  <a:schemeClr val="tx1"/>
                </a:solidFill>
                <a:effectLst/>
                <a:latin typeface="+mn-lt"/>
                <a:ea typeface="+mn-ea"/>
                <a:cs typeface="+mn-cs"/>
              </a:rPr>
              <a:t>two to three days.  </a:t>
            </a:r>
            <a:r>
              <a:rPr lang="en-US" sz="1200" b="0" kern="1200" baseline="0" dirty="0">
                <a:solidFill>
                  <a:schemeClr val="tx1"/>
                </a:solidFill>
                <a:effectLst/>
                <a:latin typeface="+mn-lt"/>
                <a:ea typeface="+mn-ea"/>
                <a:cs typeface="+mn-cs"/>
              </a:rPr>
              <a:t>This is a challenge. </a:t>
            </a:r>
            <a:r>
              <a:rPr lang="en-US" sz="1200" kern="1200" dirty="0">
                <a:solidFill>
                  <a:schemeClr val="tx1"/>
                </a:solidFill>
                <a:effectLst/>
                <a:latin typeface="+mn-lt"/>
                <a:ea typeface="+mn-ea"/>
                <a:cs typeface="+mn-cs"/>
              </a:rPr>
              <a:t>But if a person is exposed to a deadly biological agent such as anthrax, plague, or tularemia, he or she has a much better chance of survival by taking MCMs before becoming symptomatic. </a:t>
            </a:r>
            <a:r>
              <a:rPr lang="en-US" b="0" baseline="0" dirty="0"/>
              <a:t>Persons exposed to anthrax can become fatally ill in as short a time span as 48 hours without prophylactic antibiotics.  Time is critical so opening CPODs reaches people faster.</a:t>
            </a:r>
          </a:p>
          <a:p>
            <a:pPr marL="0" marR="0" lvl="0" indent="0" algn="l" defTabSz="929305" rtl="0" eaLnBrk="1" fontAlgn="base" latinLnBrk="0" hangingPunct="1">
              <a:lnSpc>
                <a:spcPct val="100000"/>
              </a:lnSpc>
              <a:spcBef>
                <a:spcPct val="30000"/>
              </a:spcBef>
              <a:spcAft>
                <a:spcPct val="0"/>
              </a:spcAft>
              <a:buClrTx/>
              <a:buSzTx/>
              <a:buFontTx/>
              <a:buNone/>
              <a:tabLst/>
              <a:defRPr/>
            </a:pPr>
            <a:endParaRPr lang="en-US" sz="1200" b="0" kern="1200" baseline="0" dirty="0">
              <a:solidFill>
                <a:schemeClr val="tx1"/>
              </a:solidFill>
              <a:effectLst/>
              <a:latin typeface="+mn-lt"/>
              <a:ea typeface="+mn-ea"/>
              <a:cs typeface="+mn-cs"/>
            </a:endParaRPr>
          </a:p>
          <a:p>
            <a:pPr marL="0" marR="0" lvl="0" indent="0" algn="l" defTabSz="929305" rtl="0" eaLnBrk="1" fontAlgn="base" latinLnBrk="0" hangingPunct="1">
              <a:lnSpc>
                <a:spcPct val="100000"/>
              </a:lnSpc>
              <a:spcBef>
                <a:spcPct val="30000"/>
              </a:spcBef>
              <a:spcAft>
                <a:spcPct val="0"/>
              </a:spcAft>
              <a:buClrTx/>
              <a:buSzTx/>
              <a:buFontTx/>
              <a:buNone/>
              <a:tabLst/>
              <a:defRPr/>
            </a:pPr>
            <a:r>
              <a:rPr lang="en-US" sz="1200" b="0" kern="1200" baseline="0" dirty="0">
                <a:solidFill>
                  <a:schemeClr val="tx1"/>
                </a:solidFill>
                <a:effectLst/>
                <a:latin typeface="+mn-lt"/>
                <a:ea typeface="+mn-ea"/>
                <a:cs typeface="+mn-cs"/>
              </a:rPr>
              <a:t>CPOD help reduce the amount of people that will go to an open POD site and help get MCM to those persons faster.</a:t>
            </a:r>
          </a:p>
          <a:p>
            <a:pPr marL="0" marR="0" lvl="0" indent="0" algn="l" defTabSz="929305" rtl="0" eaLnBrk="1" fontAlgn="base" latinLnBrk="0" hangingPunct="1">
              <a:lnSpc>
                <a:spcPct val="100000"/>
              </a:lnSpc>
              <a:spcBef>
                <a:spcPct val="30000"/>
              </a:spcBef>
              <a:spcAft>
                <a:spcPct val="0"/>
              </a:spcAft>
              <a:buClrTx/>
              <a:buSzTx/>
              <a:buFontTx/>
              <a:buNone/>
              <a:tabLst/>
              <a:defRPr/>
            </a:pPr>
            <a:endParaRPr lang="en-US" sz="1200" baseline="0" dirty="0"/>
          </a:p>
          <a:p>
            <a:pPr marL="0" marR="0" lvl="0" indent="0" algn="l" defTabSz="929305" rtl="0" eaLnBrk="1" fontAlgn="base" latinLnBrk="0" hangingPunct="1">
              <a:lnSpc>
                <a:spcPct val="100000"/>
              </a:lnSpc>
              <a:spcBef>
                <a:spcPct val="30000"/>
              </a:spcBef>
              <a:spcAft>
                <a:spcPct val="0"/>
              </a:spcAft>
              <a:buClrTx/>
              <a:buSzTx/>
              <a:buFontTx/>
              <a:buNone/>
              <a:tabLst/>
              <a:defRPr/>
            </a:pPr>
            <a:r>
              <a:rPr lang="en-US" sz="1200" baseline="0" dirty="0"/>
              <a:t>You may see the terms POD and CPOD used fluidly in this remaining information.  That is because the functions, staff positions and MCM are the same for an open POD for the public and your CPOD.  Just remember that your CPOD only provides MCM to its designated population, not the general public.</a:t>
            </a:r>
            <a:endParaRPr lang="en-US" sz="1200" dirty="0"/>
          </a:p>
          <a:p>
            <a:pPr marL="0" marR="0" lvl="0" indent="0" algn="l" defTabSz="929305" rtl="0" eaLnBrk="1" fontAlgn="base" latinLnBrk="0" hangingPunct="1">
              <a:lnSpc>
                <a:spcPct val="100000"/>
              </a:lnSpc>
              <a:spcBef>
                <a:spcPct val="30000"/>
              </a:spcBef>
              <a:spcAft>
                <a:spcPct val="0"/>
              </a:spcAft>
              <a:buClrTx/>
              <a:buSzTx/>
              <a:buFontTx/>
              <a:buNone/>
              <a:tabLst/>
              <a:defRPr/>
            </a:pPr>
            <a:endParaRPr lang="en-US" sz="1200" b="0" kern="1200" baseline="0" dirty="0">
              <a:solidFill>
                <a:schemeClr val="tx1"/>
              </a:solidFill>
              <a:effectLst/>
              <a:latin typeface="+mn-lt"/>
              <a:ea typeface="+mn-ea"/>
              <a:cs typeface="+mn-cs"/>
            </a:endParaRPr>
          </a:p>
          <a:p>
            <a:pPr marL="0" marR="0" lvl="0" indent="0" algn="l" defTabSz="929305" rtl="0" eaLnBrk="1" fontAlgn="base" latinLnBrk="0" hangingPunct="1">
              <a:lnSpc>
                <a:spcPct val="100000"/>
              </a:lnSpc>
              <a:spcBef>
                <a:spcPct val="30000"/>
              </a:spcBef>
              <a:spcAft>
                <a:spcPct val="0"/>
              </a:spcAft>
              <a:buClrTx/>
              <a:buSzTx/>
              <a:buFontTx/>
              <a:buNone/>
              <a:tabLst/>
              <a:defRPr/>
            </a:pPr>
            <a:endParaRPr lang="en-US" sz="1200" b="0" kern="1200" baseline="0" dirty="0">
              <a:solidFill>
                <a:schemeClr val="tx1"/>
              </a:solidFill>
              <a:effectLst/>
              <a:latin typeface="+mn-lt"/>
              <a:ea typeface="+mn-ea"/>
              <a:cs typeface="+mn-cs"/>
            </a:endParaRPr>
          </a:p>
          <a:p>
            <a:pPr marL="0" marR="0" lvl="0" indent="0" algn="l" defTabSz="929305" rtl="0" eaLnBrk="1" fontAlgn="base" latinLnBrk="0" hangingPunct="1">
              <a:lnSpc>
                <a:spcPct val="100000"/>
              </a:lnSpc>
              <a:spcBef>
                <a:spcPct val="30000"/>
              </a:spcBef>
              <a:spcAft>
                <a:spcPct val="0"/>
              </a:spcAft>
              <a:buClrTx/>
              <a:buSzTx/>
              <a:buFontTx/>
              <a:buNone/>
              <a:tabLst/>
              <a:defRPr/>
            </a:pPr>
            <a:endParaRPr lang="en-US" sz="1200" b="1" kern="1200" baseline="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a:defRPr/>
            </a:pPr>
            <a:fld id="{EB38CAEC-4554-485B-9189-C45C7447A404}" type="slidenum">
              <a:rPr lang="en-US" smtClean="0"/>
              <a:pPr>
                <a:defRPr/>
              </a:pPr>
              <a:t>12</a:t>
            </a:fld>
            <a:endParaRPr lang="en-US" dirty="0"/>
          </a:p>
        </p:txBody>
      </p:sp>
    </p:spTree>
    <p:extLst>
      <p:ext uri="{BB962C8B-B14F-4D97-AF65-F5344CB8AC3E}">
        <p14:creationId xmlns:p14="http://schemas.microsoft.com/office/powerpoint/2010/main" val="413366188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29305" rtl="0" eaLnBrk="1" fontAlgn="base" latinLnBrk="0" hangingPunct="1">
              <a:lnSpc>
                <a:spcPct val="100000"/>
              </a:lnSpc>
              <a:spcBef>
                <a:spcPct val="30000"/>
              </a:spcBef>
              <a:spcAft>
                <a:spcPct val="0"/>
              </a:spcAft>
              <a:buClrTx/>
              <a:buSzTx/>
              <a:buFontTx/>
              <a:buNone/>
              <a:tabLst/>
              <a:defRPr/>
            </a:pPr>
            <a:r>
              <a:rPr lang="en-US" dirty="0"/>
              <a:t>A Closed POD is designed for a partner to receive MCM from LPH and dispense these to their own specific populations.  They are NOT open to the public.  These organizations will only dispense to their staff, clients or other identified people.  LPH works with CPOD sites to develop their plans.  The CPOD provides its own staff to run the CPOD.  Technical assistance for running a CPOD will be provided as needed.  The MCM provided are still free to the organization and people receiving them as they come from the SNS.</a:t>
            </a:r>
          </a:p>
          <a:p>
            <a:pPr marL="0" marR="0" lvl="0" indent="0" algn="l" defTabSz="929305" rtl="0" eaLnBrk="1" fontAlgn="base" latinLnBrk="0" hangingPunct="1">
              <a:lnSpc>
                <a:spcPct val="100000"/>
              </a:lnSpc>
              <a:spcBef>
                <a:spcPct val="30000"/>
              </a:spcBef>
              <a:spcAft>
                <a:spcPct val="0"/>
              </a:spcAft>
              <a:buClrTx/>
              <a:buSzTx/>
              <a:buFontTx/>
              <a:buNone/>
              <a:tabLst/>
              <a:defRPr/>
            </a:pPr>
            <a:endParaRPr lang="en-US" dirty="0"/>
          </a:p>
          <a:p>
            <a:pPr marL="0" marR="0" lvl="0" indent="0" algn="l" defTabSz="929305" rtl="0" eaLnBrk="1" fontAlgn="base" latinLnBrk="0" hangingPunct="1">
              <a:lnSpc>
                <a:spcPct val="100000"/>
              </a:lnSpc>
              <a:spcBef>
                <a:spcPct val="30000"/>
              </a:spcBef>
              <a:spcAft>
                <a:spcPct val="0"/>
              </a:spcAft>
              <a:buClrTx/>
              <a:buSzTx/>
              <a:buFontTx/>
              <a:buNone/>
              <a:tabLst/>
              <a:defRPr/>
            </a:pPr>
            <a:r>
              <a:rPr lang="en-US" dirty="0"/>
              <a:t>Your organization is receiving this training today as you are an identified CPOD site.  </a:t>
            </a:r>
          </a:p>
          <a:p>
            <a:pPr marL="0" marR="0" lvl="0" indent="0" algn="l" defTabSz="929305" rtl="0" eaLnBrk="1" fontAlgn="base" latinLnBrk="0" hangingPunct="1">
              <a:lnSpc>
                <a:spcPct val="100000"/>
              </a:lnSpc>
              <a:spcBef>
                <a:spcPct val="30000"/>
              </a:spcBef>
              <a:spcAft>
                <a:spcPct val="0"/>
              </a:spcAft>
              <a:buClrTx/>
              <a:buSzTx/>
              <a:buFontTx/>
              <a:buNone/>
              <a:tabLst/>
              <a:defRPr/>
            </a:pPr>
            <a:endParaRPr lang="en-US" sz="1200" b="1"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a:defRPr/>
            </a:pPr>
            <a:fld id="{EB38CAEC-4554-485B-9189-C45C7447A404}" type="slidenum">
              <a:rPr lang="en-US" smtClean="0"/>
              <a:pPr>
                <a:defRPr/>
              </a:pPr>
              <a:t>13</a:t>
            </a:fld>
            <a:endParaRPr lang="en-US" dirty="0"/>
          </a:p>
        </p:txBody>
      </p:sp>
    </p:spTree>
    <p:extLst>
      <p:ext uri="{BB962C8B-B14F-4D97-AF65-F5344CB8AC3E}">
        <p14:creationId xmlns:p14="http://schemas.microsoft.com/office/powerpoint/2010/main" val="137965883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nSpc>
                <a:spcPct val="90000"/>
              </a:lnSpc>
              <a:spcBef>
                <a:spcPts val="1000"/>
              </a:spcBef>
              <a:buClr>
                <a:srgbClr val="005DAA"/>
              </a:buClr>
              <a:buFont typeface="Wingdings" panose="05000000000000000000" pitchFamily="2" charset="2"/>
              <a:buNone/>
            </a:pPr>
            <a:r>
              <a:rPr lang="en-US" sz="2400" b="0" baseline="0" dirty="0"/>
              <a:t>During a public health emergency, your organization will provide the staff needed to run the CPOD</a:t>
            </a:r>
            <a:r>
              <a:rPr lang="en-US" sz="2400" b="1" baseline="0" dirty="0"/>
              <a:t>.  </a:t>
            </a:r>
            <a:r>
              <a:rPr lang="en-US" sz="2400" b="0" baseline="0" dirty="0"/>
              <a:t>LPH will provide plans, tools and training to help you do this.  You will need to follow the MDH protocol to dispense the provided MCM.  </a:t>
            </a:r>
            <a:endParaRPr lang="en-US" sz="2400" b="1" baseline="0" dirty="0"/>
          </a:p>
          <a:p>
            <a:pPr marL="0" lvl="0" indent="0">
              <a:lnSpc>
                <a:spcPct val="90000"/>
              </a:lnSpc>
              <a:spcBef>
                <a:spcPts val="1000"/>
              </a:spcBef>
              <a:buClr>
                <a:srgbClr val="005DAA"/>
              </a:buClr>
              <a:buFont typeface="Wingdings" panose="05000000000000000000" pitchFamily="2" charset="2"/>
              <a:buNone/>
            </a:pPr>
            <a:endParaRPr lang="en-US" sz="2800" b="1" baseline="0" dirty="0"/>
          </a:p>
          <a:p>
            <a:pPr>
              <a:lnSpc>
                <a:spcPct val="90000"/>
              </a:lnSpc>
              <a:spcBef>
                <a:spcPts val="1000"/>
              </a:spcBef>
              <a:buClr>
                <a:srgbClr val="005DAA"/>
              </a:buClr>
            </a:pPr>
            <a:r>
              <a:rPr lang="en-US" sz="2800" dirty="0"/>
              <a:t>When thinking of CPODs, these functions are filled by the staff.  If your organization is a CPOD, think in terms of what employees would fulfill these roles.</a:t>
            </a:r>
          </a:p>
        </p:txBody>
      </p:sp>
      <p:sp>
        <p:nvSpPr>
          <p:cNvPr id="4" name="Slide Number Placeholder 3"/>
          <p:cNvSpPr>
            <a:spLocks noGrp="1"/>
          </p:cNvSpPr>
          <p:nvPr>
            <p:ph type="sldNum" sz="quarter" idx="10"/>
          </p:nvPr>
        </p:nvSpPr>
        <p:spPr/>
        <p:txBody>
          <a:bodyPr/>
          <a:lstStyle/>
          <a:p>
            <a:pPr>
              <a:defRPr/>
            </a:pPr>
            <a:fld id="{EB38CAEC-4554-485B-9189-C45C7447A404}" type="slidenum">
              <a:rPr lang="en-US" smtClean="0"/>
              <a:pPr>
                <a:defRPr/>
              </a:pPr>
              <a:t>14</a:t>
            </a:fld>
            <a:endParaRPr lang="en-US" dirty="0"/>
          </a:p>
        </p:txBody>
      </p:sp>
    </p:spTree>
    <p:extLst>
      <p:ext uri="{BB962C8B-B14F-4D97-AF65-F5344CB8AC3E}">
        <p14:creationId xmlns:p14="http://schemas.microsoft.com/office/powerpoint/2010/main" val="238909951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that</a:t>
            </a:r>
            <a:r>
              <a:rPr lang="en-US" baseline="0" dirty="0"/>
              <a:t> it has been established your CPOD is opening, let’s talk about what a CPOD worker would experience in this situation. You would receive notification that you are needed to help with CPOD operations. The notification will include reporting details so you know where and when to show up. Once you arrive at the location, you’ll need to complete the check-in procedures to let CPOD staff know you arrived and to receive your work assignment. Before beginning your first shift, you will receive a Job Action Sheet and will receive just-in-time-training for your station area to help you with the specifics of your work assignment. After your training, you will be ready to perform your work assignment for the designated shift duration and you will walk through CPOD and receive medications. Once your shift is over, you need to complete CPOD check-out procedures.</a:t>
            </a:r>
          </a:p>
          <a:p>
            <a:endParaRPr lang="en-US" baseline="0" dirty="0"/>
          </a:p>
        </p:txBody>
      </p:sp>
      <p:sp>
        <p:nvSpPr>
          <p:cNvPr id="4" name="Slide Number Placeholder 3"/>
          <p:cNvSpPr>
            <a:spLocks noGrp="1"/>
          </p:cNvSpPr>
          <p:nvPr>
            <p:ph type="sldNum" sz="quarter" idx="10"/>
          </p:nvPr>
        </p:nvSpPr>
        <p:spPr/>
        <p:txBody>
          <a:bodyPr/>
          <a:lstStyle/>
          <a:p>
            <a:fld id="{0E42F296-41A8-4F35-98A2-879403026006}" type="slidenum">
              <a:rPr lang="en-US" smtClean="0"/>
              <a:t>15</a:t>
            </a:fld>
            <a:endParaRPr lang="en-US" dirty="0"/>
          </a:p>
        </p:txBody>
      </p:sp>
    </p:spTree>
    <p:extLst>
      <p:ext uri="{BB962C8B-B14F-4D97-AF65-F5344CB8AC3E}">
        <p14:creationId xmlns:p14="http://schemas.microsoft.com/office/powerpoint/2010/main" val="391857598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a:t>
            </a:r>
            <a:r>
              <a:rPr lang="en-US" baseline="0" dirty="0"/>
              <a:t>should receive information on where to go, when to report, what to bring, and how long you will be there. This information is incident specific. </a:t>
            </a:r>
            <a:endParaRPr lang="en-US" dirty="0"/>
          </a:p>
        </p:txBody>
      </p:sp>
      <p:sp>
        <p:nvSpPr>
          <p:cNvPr id="4" name="Slide Number Placeholder 3"/>
          <p:cNvSpPr>
            <a:spLocks noGrp="1"/>
          </p:cNvSpPr>
          <p:nvPr>
            <p:ph type="sldNum" sz="quarter" idx="10"/>
          </p:nvPr>
        </p:nvSpPr>
        <p:spPr/>
        <p:txBody>
          <a:bodyPr/>
          <a:lstStyle/>
          <a:p>
            <a:fld id="{0E42F296-41A8-4F35-98A2-879403026006}" type="slidenum">
              <a:rPr lang="en-US" smtClean="0"/>
              <a:t>16</a:t>
            </a:fld>
            <a:endParaRPr lang="en-US" dirty="0"/>
          </a:p>
        </p:txBody>
      </p:sp>
    </p:spTree>
    <p:extLst>
      <p:ext uri="{BB962C8B-B14F-4D97-AF65-F5344CB8AC3E}">
        <p14:creationId xmlns:p14="http://schemas.microsoft.com/office/powerpoint/2010/main" val="348989169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When you get to the CPOD,</a:t>
            </a:r>
            <a:r>
              <a:rPr lang="en-US" b="0" baseline="0" dirty="0"/>
              <a:t> report to the designated staff sign-in area. You will receive your work assignment.  You will receive medical countermeasures for yourself and individuals.  This may be before or after your shift, depending on how your organization decides to do that. </a:t>
            </a:r>
          </a:p>
          <a:p>
            <a:endParaRPr lang="en-US" b="0" baseline="0" dirty="0"/>
          </a:p>
          <a:p>
            <a:r>
              <a:rPr lang="en-US" b="0" baseline="0" dirty="0"/>
              <a:t>A general briefing</a:t>
            </a:r>
            <a:r>
              <a:rPr lang="en-US" sz="1200" baseline="0" dirty="0"/>
              <a:t> includes:  i</a:t>
            </a:r>
            <a:r>
              <a:rPr lang="en-US" sz="1200" dirty="0"/>
              <a:t>ncident</a:t>
            </a:r>
            <a:r>
              <a:rPr lang="en-US" sz="1200" baseline="0" dirty="0"/>
              <a:t> specific </a:t>
            </a:r>
            <a:r>
              <a:rPr lang="en-US" sz="1200" dirty="0"/>
              <a:t>information,  overview of CPOD process,</a:t>
            </a:r>
            <a:r>
              <a:rPr lang="en-US" sz="1200" baseline="0" dirty="0"/>
              <a:t> a facility orientation, addresses the goal of the CPOD and other necessary information.</a:t>
            </a:r>
            <a:endParaRPr lang="en-US" dirty="0"/>
          </a:p>
        </p:txBody>
      </p:sp>
      <p:sp>
        <p:nvSpPr>
          <p:cNvPr id="4" name="Slide Number Placeholder 3"/>
          <p:cNvSpPr>
            <a:spLocks noGrp="1"/>
          </p:cNvSpPr>
          <p:nvPr>
            <p:ph type="sldNum" sz="quarter" idx="10"/>
          </p:nvPr>
        </p:nvSpPr>
        <p:spPr/>
        <p:txBody>
          <a:bodyPr/>
          <a:lstStyle/>
          <a:p>
            <a:fld id="{0E42F296-41A8-4F35-98A2-879403026006}" type="slidenum">
              <a:rPr lang="en-US" smtClean="0"/>
              <a:t>17</a:t>
            </a:fld>
            <a:endParaRPr lang="en-US" dirty="0"/>
          </a:p>
        </p:txBody>
      </p:sp>
    </p:spTree>
    <p:extLst>
      <p:ext uri="{BB962C8B-B14F-4D97-AF65-F5344CB8AC3E}">
        <p14:creationId xmlns:p14="http://schemas.microsoft.com/office/powerpoint/2010/main" val="346152364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50000"/>
              </a:lnSpc>
            </a:pPr>
            <a:r>
              <a:rPr lang="en-US" sz="1200" dirty="0"/>
              <a:t>Just-in-Time Training</a:t>
            </a:r>
            <a:r>
              <a:rPr lang="en-US" sz="1200" baseline="0" dirty="0"/>
              <a:t> is </a:t>
            </a:r>
            <a:r>
              <a:rPr lang="en-US" sz="1200" dirty="0"/>
              <a:t>provided when it is actually needed.  </a:t>
            </a:r>
            <a:r>
              <a:rPr lang="en-US" sz="1200" baseline="0" dirty="0"/>
              <a:t>You will see where your specific work assignment fits into the overall CPOD process. Any materials, equipment, or supplies used to perform your work assignment will be identified and explained during this training. </a:t>
            </a:r>
            <a:endParaRPr lang="en-US" sz="1200" dirty="0"/>
          </a:p>
          <a:p>
            <a:endParaRPr lang="en-US" dirty="0"/>
          </a:p>
        </p:txBody>
      </p:sp>
      <p:sp>
        <p:nvSpPr>
          <p:cNvPr id="4" name="Slide Number Placeholder 3"/>
          <p:cNvSpPr>
            <a:spLocks noGrp="1"/>
          </p:cNvSpPr>
          <p:nvPr>
            <p:ph type="sldNum" sz="quarter" idx="10"/>
          </p:nvPr>
        </p:nvSpPr>
        <p:spPr/>
        <p:txBody>
          <a:bodyPr/>
          <a:lstStyle/>
          <a:p>
            <a:fld id="{0E42F296-41A8-4F35-98A2-879403026006}" type="slidenum">
              <a:rPr lang="en-US" smtClean="0"/>
              <a:t>18</a:t>
            </a:fld>
            <a:endParaRPr lang="en-US" dirty="0"/>
          </a:p>
        </p:txBody>
      </p:sp>
    </p:spTree>
    <p:extLst>
      <p:ext uri="{BB962C8B-B14F-4D97-AF65-F5344CB8AC3E}">
        <p14:creationId xmlns:p14="http://schemas.microsoft.com/office/powerpoint/2010/main" val="236666530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en-US" sz="1200" b="0" baseline="0" dirty="0"/>
              <a:t>T</a:t>
            </a:r>
            <a:r>
              <a:rPr lang="en-US" sz="1200" baseline="0" dirty="0"/>
              <a:t>raining includes specifics on tasks or duties that you must complete during your shift.  Job action sheets are distributed to staff as a tool or resource that can be used while they are working.   </a:t>
            </a:r>
            <a:r>
              <a:rPr lang="en-US" sz="1200" dirty="0"/>
              <a:t>A job action sheet is a guide for you POD job. </a:t>
            </a:r>
            <a:r>
              <a:rPr lang="en-US" sz="1200" baseline="0" dirty="0"/>
              <a:t> </a:t>
            </a:r>
          </a:p>
          <a:p>
            <a:pPr>
              <a:lnSpc>
                <a:spcPct val="150000"/>
              </a:lnSpc>
            </a:pPr>
            <a:endParaRPr lang="en-US" sz="1200" baseline="0" dirty="0"/>
          </a:p>
          <a:p>
            <a:pPr>
              <a:lnSpc>
                <a:spcPct val="150000"/>
              </a:lnSpc>
            </a:pPr>
            <a:r>
              <a:rPr lang="en-US" sz="1200" baseline="0" dirty="0"/>
              <a:t>ICS c</a:t>
            </a:r>
            <a:r>
              <a:rPr lang="en-US" sz="1200" dirty="0"/>
              <a:t>hain of command</a:t>
            </a:r>
            <a:r>
              <a:rPr lang="en-US" sz="1200" baseline="0" dirty="0"/>
              <a:t> will be provided. This identifies the individual to whom you should </a:t>
            </a:r>
            <a:r>
              <a:rPr lang="en-US" sz="1200" dirty="0"/>
              <a:t>report.</a:t>
            </a:r>
            <a:r>
              <a:rPr lang="en-US" sz="1200" baseline="0" dirty="0"/>
              <a:t> If you are in a leadership position, this includes who may report to you. </a:t>
            </a:r>
          </a:p>
          <a:p>
            <a:pPr>
              <a:lnSpc>
                <a:spcPct val="150000"/>
              </a:lnSpc>
            </a:pPr>
            <a:endParaRPr lang="en-US" baseline="0" dirty="0"/>
          </a:p>
        </p:txBody>
      </p:sp>
      <p:sp>
        <p:nvSpPr>
          <p:cNvPr id="4" name="Slide Number Placeholder 3"/>
          <p:cNvSpPr>
            <a:spLocks noGrp="1"/>
          </p:cNvSpPr>
          <p:nvPr>
            <p:ph type="sldNum" sz="quarter" idx="10"/>
          </p:nvPr>
        </p:nvSpPr>
        <p:spPr/>
        <p:txBody>
          <a:bodyPr/>
          <a:lstStyle/>
          <a:p>
            <a:fld id="{0E42F296-41A8-4F35-98A2-879403026006}" type="slidenum">
              <a:rPr lang="en-US" smtClean="0"/>
              <a:t>19</a:t>
            </a:fld>
            <a:endParaRPr lang="en-US" dirty="0"/>
          </a:p>
        </p:txBody>
      </p:sp>
    </p:spTree>
    <p:extLst>
      <p:ext uri="{BB962C8B-B14F-4D97-AF65-F5344CB8AC3E}">
        <p14:creationId xmlns:p14="http://schemas.microsoft.com/office/powerpoint/2010/main" val="35980451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8500"/>
            <a:ext cx="4648200" cy="3486150"/>
          </a:xfrm>
        </p:spPr>
      </p:sp>
      <p:sp>
        <p:nvSpPr>
          <p:cNvPr id="3" name="Notes Placeholder 2"/>
          <p:cNvSpPr>
            <a:spLocks noGrp="1"/>
          </p:cNvSpPr>
          <p:nvPr>
            <p:ph type="body" idx="1"/>
          </p:nvPr>
        </p:nvSpPr>
        <p:spPr/>
        <p:txBody>
          <a:bodyPr/>
          <a:lstStyle/>
          <a:p>
            <a:pPr defTabSz="881390">
              <a:defRPr/>
            </a:pPr>
            <a:r>
              <a:rPr lang="en-US" baseline="0" dirty="0"/>
              <a:t>This CPOD Training introduces the concept of a CPOD, its activation and how it functions to provide the MCMs to people.</a:t>
            </a:r>
            <a:endParaRPr lang="en-US" dirty="0"/>
          </a:p>
        </p:txBody>
      </p:sp>
      <p:sp>
        <p:nvSpPr>
          <p:cNvPr id="4" name="Slide Number Placeholder 3"/>
          <p:cNvSpPr>
            <a:spLocks noGrp="1"/>
          </p:cNvSpPr>
          <p:nvPr>
            <p:ph type="sldNum" sz="quarter" idx="10"/>
          </p:nvPr>
        </p:nvSpPr>
        <p:spPr/>
        <p:txBody>
          <a:bodyPr/>
          <a:lstStyle/>
          <a:p>
            <a:fld id="{7E82054C-5FFB-4925-88B8-34BFE44764D6}" type="slidenum">
              <a:rPr lang="en-US" smtClean="0"/>
              <a:pPr/>
              <a:t>2</a:t>
            </a:fld>
            <a:endParaRPr lang="en-US" dirty="0"/>
          </a:p>
        </p:txBody>
      </p:sp>
    </p:spTree>
    <p:extLst>
      <p:ext uri="{BB962C8B-B14F-4D97-AF65-F5344CB8AC3E}">
        <p14:creationId xmlns:p14="http://schemas.microsoft.com/office/powerpoint/2010/main" val="340141405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50" b="0" baseline="0" dirty="0"/>
              <a:t>Once you have completed your shift, you should complete the designated checkout procedures at the CPOD. </a:t>
            </a:r>
          </a:p>
          <a:p>
            <a:endParaRPr lang="en-US" sz="1050" b="0" baseline="0" dirty="0"/>
          </a:p>
          <a:p>
            <a:r>
              <a:rPr lang="en-US" sz="1050" b="0" baseline="0" dirty="0"/>
              <a:t>You may be asked to conduct just-in-time-training for the next shift that will take over your work area. Doing this ensures that the next shift of CPOD staff are able to pick up working where you left off. </a:t>
            </a:r>
          </a:p>
          <a:p>
            <a:endParaRPr lang="en-US" sz="1050" b="0" baseline="0" dirty="0"/>
          </a:p>
          <a:p>
            <a:r>
              <a:rPr lang="en-US" sz="1050" b="0" baseline="0" dirty="0"/>
              <a:t>Next, you may be required to restock any supplies at your workstation so that the next shift will be adequately prepared to begin working.</a:t>
            </a:r>
          </a:p>
          <a:p>
            <a:endParaRPr lang="en-US" sz="1050" b="0" baseline="0" dirty="0"/>
          </a:p>
          <a:p>
            <a:r>
              <a:rPr lang="en-US" sz="1050" b="0" baseline="0" dirty="0"/>
              <a:t>You may be required to fulfill certain reporting requirements upon completion of your shift. An example of this could include turning in forms that include the number of vaccinations administered or medications dispensed during your shift. Another example might include reporting the number of hours worked.  </a:t>
            </a:r>
          </a:p>
          <a:p>
            <a:endParaRPr lang="en-US" sz="1050"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050" b="0" baseline="0" dirty="0"/>
              <a:t>You will participate in a debriefing before leaving.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050" b="0" baseline="0" dirty="0"/>
          </a:p>
          <a:p>
            <a:r>
              <a:rPr lang="en-US" sz="1050" b="0" baseline="0" dirty="0"/>
              <a:t>Last, you should sign out of the CPOD so that other staff know you have left and you can be accounted for. When signing out, you will need to provide contact information so that CPOD staff can follow up with you on work related items or MCMs you received at the CPOD. </a:t>
            </a:r>
            <a:endParaRPr lang="en-US" sz="1050" b="0" dirty="0"/>
          </a:p>
        </p:txBody>
      </p:sp>
      <p:sp>
        <p:nvSpPr>
          <p:cNvPr id="4" name="Slide Number Placeholder 3"/>
          <p:cNvSpPr>
            <a:spLocks noGrp="1"/>
          </p:cNvSpPr>
          <p:nvPr>
            <p:ph type="sldNum" sz="quarter" idx="10"/>
          </p:nvPr>
        </p:nvSpPr>
        <p:spPr/>
        <p:txBody>
          <a:bodyPr/>
          <a:lstStyle/>
          <a:p>
            <a:fld id="{0E42F296-41A8-4F35-98A2-879403026006}" type="slidenum">
              <a:rPr lang="en-US" smtClean="0"/>
              <a:t>20</a:t>
            </a:fld>
            <a:endParaRPr lang="en-US" dirty="0"/>
          </a:p>
        </p:txBody>
      </p:sp>
    </p:spTree>
    <p:extLst>
      <p:ext uri="{BB962C8B-B14F-4D97-AF65-F5344CB8AC3E}">
        <p14:creationId xmlns:p14="http://schemas.microsoft.com/office/powerpoint/2010/main" val="73134566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0000"/>
              </a:lnSpc>
              <a:spcBef>
                <a:spcPts val="800"/>
              </a:spcBef>
              <a:spcAft>
                <a:spcPts val="300"/>
              </a:spcAft>
              <a:buClr>
                <a:srgbClr val="0039A6"/>
              </a:buClr>
            </a:pPr>
            <a:r>
              <a:rPr lang="en-US" altLang="en-US" b="0" baseline="0" dirty="0"/>
              <a:t>to this point we have talked about . . .</a:t>
            </a:r>
            <a:r>
              <a:rPr lang="en-US" sz="1200" dirty="0"/>
              <a:t> </a:t>
            </a:r>
          </a:p>
          <a:p>
            <a:pPr marL="171450" indent="-171450">
              <a:lnSpc>
                <a:spcPct val="100000"/>
              </a:lnSpc>
              <a:spcBef>
                <a:spcPts val="800"/>
              </a:spcBef>
              <a:spcAft>
                <a:spcPts val="300"/>
              </a:spcAft>
              <a:buClr>
                <a:srgbClr val="0039A6"/>
              </a:buClr>
              <a:buFont typeface="Arial" panose="020B0604020202020204" pitchFamily="34" charset="0"/>
              <a:buChar char="•"/>
            </a:pPr>
            <a:r>
              <a:rPr lang="en-US" sz="1200" dirty="0"/>
              <a:t>That POD are activated in response to a public health threat, including the biological threats and that surveillance activities occur early in the process and start with the one person who shows up at the hospital.  </a:t>
            </a:r>
          </a:p>
          <a:p>
            <a:pPr marL="171450" indent="-171450">
              <a:lnSpc>
                <a:spcPct val="100000"/>
              </a:lnSpc>
              <a:spcBef>
                <a:spcPts val="800"/>
              </a:spcBef>
              <a:spcAft>
                <a:spcPts val="300"/>
              </a:spcAft>
              <a:buClr>
                <a:srgbClr val="0039A6"/>
              </a:buClr>
              <a:buFont typeface="Arial" panose="020B0604020202020204" pitchFamily="34" charset="0"/>
              <a:buChar char="•"/>
            </a:pPr>
            <a:r>
              <a:rPr lang="en-US" sz="1200" dirty="0"/>
              <a:t>We talked about all threats starting locally and the work that</a:t>
            </a:r>
            <a:r>
              <a:rPr lang="en-US" sz="1200" baseline="0" dirty="0"/>
              <a:t> is done immediately to assess local </a:t>
            </a:r>
            <a:r>
              <a:rPr lang="en-US" sz="1200" dirty="0"/>
              <a:t>response resources.  If resources are needed they are pulled in from the state then region and then from the federal government. </a:t>
            </a:r>
          </a:p>
          <a:p>
            <a:pPr marL="171450" indent="-171450">
              <a:lnSpc>
                <a:spcPct val="100000"/>
              </a:lnSpc>
              <a:spcBef>
                <a:spcPts val="800"/>
              </a:spcBef>
              <a:spcAft>
                <a:spcPts val="300"/>
              </a:spcAft>
              <a:buClr>
                <a:srgbClr val="0039A6"/>
              </a:buClr>
              <a:buFont typeface="Arial" panose="020B0604020202020204" pitchFamily="34" charset="0"/>
              <a:buChar char="•"/>
            </a:pPr>
            <a:r>
              <a:rPr lang="en-US" sz="1200" dirty="0"/>
              <a:t>PODs are pre-identified sites</a:t>
            </a:r>
            <a:r>
              <a:rPr lang="en-US" sz="1200" baseline="0" dirty="0"/>
              <a:t> </a:t>
            </a:r>
            <a:r>
              <a:rPr lang="en-US" sz="1200" dirty="0"/>
              <a:t>where people receive MCMs to minimize the effects of a public health threat. </a:t>
            </a:r>
          </a:p>
          <a:p>
            <a:pPr marL="171450" indent="-171450">
              <a:lnSpc>
                <a:spcPct val="100000"/>
              </a:lnSpc>
              <a:spcBef>
                <a:spcPts val="800"/>
              </a:spcBef>
              <a:spcAft>
                <a:spcPts val="300"/>
              </a:spcAft>
              <a:buClr>
                <a:srgbClr val="0039A6"/>
              </a:buClr>
              <a:buFont typeface="Arial" panose="020B0604020202020204" pitchFamily="34" charset="0"/>
              <a:buChar char="•"/>
            </a:pPr>
            <a:r>
              <a:rPr lang="en-US" sz="1200" dirty="0"/>
              <a:t>Closed PODs serve those within that CPOD site only and are not open to the public.</a:t>
            </a:r>
          </a:p>
          <a:p>
            <a:pPr marL="171450" indent="-171450">
              <a:lnSpc>
                <a:spcPct val="100000"/>
              </a:lnSpc>
              <a:spcBef>
                <a:spcPts val="800"/>
              </a:spcBef>
              <a:spcAft>
                <a:spcPts val="300"/>
              </a:spcAft>
              <a:buClr>
                <a:srgbClr val="0039A6"/>
              </a:buClr>
              <a:buFont typeface="Arial" panose="020B0604020202020204" pitchFamily="34" charset="0"/>
              <a:buChar char="•"/>
            </a:pPr>
            <a:r>
              <a:rPr lang="en-US" sz="1200" dirty="0"/>
              <a:t>PODs are the cornerstone of a MCM response especially for threats with potentially high death rates where a quick response is critical, such as in a release of anthrax </a:t>
            </a:r>
          </a:p>
          <a:p>
            <a:pPr marL="171450" indent="-171450">
              <a:lnSpc>
                <a:spcPct val="100000"/>
              </a:lnSpc>
              <a:spcBef>
                <a:spcPts val="800"/>
              </a:spcBef>
              <a:spcAft>
                <a:spcPts val="300"/>
              </a:spcAft>
              <a:buClr>
                <a:srgbClr val="0039A6"/>
              </a:buClr>
              <a:buFont typeface="Arial" panose="020B0604020202020204" pitchFamily="34" charset="0"/>
              <a:buChar char="•"/>
            </a:pPr>
            <a:r>
              <a:rPr lang="en-US" sz="1200" dirty="0"/>
              <a:t>Finally, we</a:t>
            </a:r>
            <a:r>
              <a:rPr lang="en-US" sz="1200" baseline="0" dirty="0"/>
              <a:t> talked about what </a:t>
            </a:r>
            <a:r>
              <a:rPr lang="en-US" sz="1200" dirty="0"/>
              <a:t>POD staff activation includes - receiving reporting details, check-in at the POD, getting trained and completing check-out procedures after your shift.</a:t>
            </a:r>
          </a:p>
          <a:p>
            <a:pPr marL="0" marR="0" lvl="0" indent="0" algn="l" defTabSz="929305" rtl="0" eaLnBrk="1" fontAlgn="base" latinLnBrk="0" hangingPunct="1">
              <a:lnSpc>
                <a:spcPct val="100000"/>
              </a:lnSpc>
              <a:spcBef>
                <a:spcPct val="30000"/>
              </a:spcBef>
              <a:spcAft>
                <a:spcPct val="0"/>
              </a:spcAft>
              <a:buClrTx/>
              <a:buSzTx/>
              <a:buFontTx/>
              <a:buNone/>
              <a:tabLst/>
              <a:defRPr/>
            </a:pPr>
            <a:endParaRPr lang="en-US" altLang="en-US" b="0" baseline="0" dirty="0"/>
          </a:p>
          <a:p>
            <a:pPr marL="0" marR="0" lvl="0" indent="0" algn="l" defTabSz="929305" rtl="0" eaLnBrk="1" fontAlgn="base" latinLnBrk="0" hangingPunct="1">
              <a:lnSpc>
                <a:spcPct val="100000"/>
              </a:lnSpc>
              <a:spcBef>
                <a:spcPct val="30000"/>
              </a:spcBef>
              <a:spcAft>
                <a:spcPct val="0"/>
              </a:spcAft>
              <a:buClrTx/>
              <a:buSzTx/>
              <a:buFontTx/>
              <a:buNone/>
              <a:tabLst/>
              <a:defRPr/>
            </a:pPr>
            <a:r>
              <a:rPr lang="en-US" altLang="en-US" b="0" baseline="0" dirty="0"/>
              <a:t>As a reminder, you may see POD or CPOD on the slides or hear it when I talk.  Your organization is a Closed POD so remember that throughout.</a:t>
            </a:r>
          </a:p>
          <a:p>
            <a:pPr defTabSz="929305" fontAlgn="base">
              <a:spcBef>
                <a:spcPct val="30000"/>
              </a:spcBef>
              <a:spcAft>
                <a:spcPct val="0"/>
              </a:spcAft>
              <a:defRPr/>
            </a:pPr>
            <a:endParaRPr lang="en-US" dirty="0">
              <a:ea typeface="Times New Roman" pitchFamily="18" charset="0"/>
            </a:endParaRPr>
          </a:p>
          <a:p>
            <a:pPr defTabSz="929305" fontAlgn="base">
              <a:spcBef>
                <a:spcPct val="30000"/>
              </a:spcBef>
              <a:spcAft>
                <a:spcPct val="0"/>
              </a:spcAft>
              <a:defRPr/>
            </a:pPr>
            <a:endParaRPr lang="en-US" dirty="0">
              <a:ea typeface="Times New Roman" pitchFamily="18" charset="0"/>
            </a:endParaRPr>
          </a:p>
        </p:txBody>
      </p:sp>
      <p:sp>
        <p:nvSpPr>
          <p:cNvPr id="4" name="Slide Number Placeholder 3"/>
          <p:cNvSpPr>
            <a:spLocks noGrp="1"/>
          </p:cNvSpPr>
          <p:nvPr>
            <p:ph type="sldNum" sz="quarter" idx="10"/>
          </p:nvPr>
        </p:nvSpPr>
        <p:spPr/>
        <p:txBody>
          <a:bodyPr/>
          <a:lstStyle/>
          <a:p>
            <a:pPr>
              <a:defRPr/>
            </a:pPr>
            <a:fld id="{EB38CAEC-4554-485B-9189-C45C7447A404}" type="slidenum">
              <a:rPr lang="en-US" smtClean="0"/>
              <a:pPr>
                <a:defRPr/>
              </a:pPr>
              <a:t>21</a:t>
            </a:fld>
            <a:endParaRPr lang="en-US" dirty="0"/>
          </a:p>
        </p:txBody>
      </p:sp>
    </p:spTree>
    <p:extLst>
      <p:ext uri="{BB962C8B-B14F-4D97-AF65-F5344CB8AC3E}">
        <p14:creationId xmlns:p14="http://schemas.microsoft.com/office/powerpoint/2010/main" val="273571029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that we have defined a CPOD and explained staff orientation and activation, let’s talk about the main CPOD functions to operate a POD site during a public health emergency. </a:t>
            </a:r>
          </a:p>
          <a:p>
            <a:endParaRPr lang="en-US" dirty="0"/>
          </a:p>
        </p:txBody>
      </p:sp>
      <p:sp>
        <p:nvSpPr>
          <p:cNvPr id="4" name="Slide Number Placeholder 3"/>
          <p:cNvSpPr>
            <a:spLocks noGrp="1"/>
          </p:cNvSpPr>
          <p:nvPr>
            <p:ph type="sldNum" sz="quarter" idx="5"/>
          </p:nvPr>
        </p:nvSpPr>
        <p:spPr/>
        <p:txBody>
          <a:bodyPr/>
          <a:lstStyle/>
          <a:p>
            <a:fld id="{0E42F296-41A8-4F35-98A2-879403026006}" type="slidenum">
              <a:rPr lang="en-US" smtClean="0"/>
              <a:t>22</a:t>
            </a:fld>
            <a:endParaRPr lang="en-US" dirty="0"/>
          </a:p>
        </p:txBody>
      </p:sp>
    </p:spTree>
    <p:extLst>
      <p:ext uri="{BB962C8B-B14F-4D97-AF65-F5344CB8AC3E}">
        <p14:creationId xmlns:p14="http://schemas.microsoft.com/office/powerpoint/2010/main" val="53267643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31774" rtl="0" eaLnBrk="1" fontAlgn="auto" latinLnBrk="0" hangingPunct="1">
              <a:lnSpc>
                <a:spcPct val="100000"/>
              </a:lnSpc>
              <a:spcBef>
                <a:spcPts val="0"/>
              </a:spcBef>
              <a:spcAft>
                <a:spcPts val="0"/>
              </a:spcAft>
              <a:buClrTx/>
              <a:buSzTx/>
              <a:buFontTx/>
              <a:buNone/>
              <a:tabLst/>
              <a:defRPr/>
            </a:pPr>
            <a:r>
              <a:rPr lang="en-US" b="0" dirty="0"/>
              <a:t>A</a:t>
            </a:r>
            <a:r>
              <a:rPr lang="en-US" b="0" baseline="0" dirty="0"/>
              <a:t>s we discussed in the overview, C</a:t>
            </a:r>
            <a:r>
              <a:rPr lang="en-US" dirty="0"/>
              <a:t>PODs</a:t>
            </a:r>
            <a:r>
              <a:rPr lang="en-US" baseline="0" dirty="0"/>
              <a:t> are pre-identified locations where the public will go to pick up or receive MCMs </a:t>
            </a:r>
            <a:r>
              <a:rPr lang="en-US" dirty="0"/>
              <a:t>during a public health e</a:t>
            </a:r>
            <a:r>
              <a:rPr lang="en-US" baseline="0" dirty="0"/>
              <a:t>mergency </a:t>
            </a:r>
            <a:r>
              <a:rPr lang="en-US" dirty="0"/>
              <a:t>for themselves and, in many cases, their family members</a:t>
            </a:r>
            <a:r>
              <a:rPr lang="en-US" baseline="0" dirty="0"/>
              <a:t>. </a:t>
            </a:r>
          </a:p>
          <a:p>
            <a:pPr marL="0" marR="0" lvl="0" indent="0" algn="l" defTabSz="931774" rtl="0" eaLnBrk="1" fontAlgn="auto" latinLnBrk="0" hangingPunct="1">
              <a:lnSpc>
                <a:spcPct val="100000"/>
              </a:lnSpc>
              <a:spcBef>
                <a:spcPts val="0"/>
              </a:spcBef>
              <a:spcAft>
                <a:spcPts val="0"/>
              </a:spcAft>
              <a:buClrTx/>
              <a:buSzTx/>
              <a:buFontTx/>
              <a:buNone/>
              <a:tabLst/>
              <a:defRPr/>
            </a:pPr>
            <a:endParaRPr lang="en-US" b="0" baseline="0" dirty="0"/>
          </a:p>
          <a:p>
            <a:pPr defTabSz="931774">
              <a:defRPr/>
            </a:pPr>
            <a:r>
              <a:rPr lang="en-US" b="0" baseline="0" dirty="0"/>
              <a:t>As referenced in the slide, these are the main functions of a CPOD.  These functions are needed, but one person be doing multiple parts of this process for a small agency.</a:t>
            </a:r>
          </a:p>
          <a:p>
            <a:pPr defTabSz="931774">
              <a:defRPr/>
            </a:pPr>
            <a:endParaRPr lang="en-US" b="0" baseline="0" dirty="0"/>
          </a:p>
          <a:p>
            <a:pPr defTabSz="931774">
              <a:defRPr/>
            </a:pPr>
            <a:endParaRPr lang="en-US" b="0" baseline="0" dirty="0"/>
          </a:p>
          <a:p>
            <a:pPr marL="228600" indent="-228600" defTabSz="931774">
              <a:buFont typeface="+mj-lt"/>
              <a:buAutoNum type="arabicPeriod"/>
              <a:defRPr/>
            </a:pPr>
            <a:endParaRPr lang="en-US" b="0" baseline="0" dirty="0"/>
          </a:p>
          <a:p>
            <a:pPr marL="0" indent="0" defTabSz="931774">
              <a:buFont typeface="Arial" panose="020B0604020202020204" pitchFamily="34" charset="0"/>
              <a:buNone/>
              <a:defRPr/>
            </a:pPr>
            <a:endParaRPr lang="en-US" b="1" baseline="0" dirty="0"/>
          </a:p>
          <a:p>
            <a:endParaRPr lang="en-US" b="0" baseline="0" dirty="0"/>
          </a:p>
          <a:p>
            <a:endParaRPr lang="en-US" dirty="0"/>
          </a:p>
        </p:txBody>
      </p:sp>
      <p:sp>
        <p:nvSpPr>
          <p:cNvPr id="4" name="Slide Number Placeholder 3"/>
          <p:cNvSpPr>
            <a:spLocks noGrp="1"/>
          </p:cNvSpPr>
          <p:nvPr>
            <p:ph type="sldNum" sz="quarter" idx="10"/>
          </p:nvPr>
        </p:nvSpPr>
        <p:spPr/>
        <p:txBody>
          <a:bodyPr/>
          <a:lstStyle/>
          <a:p>
            <a:fld id="{D93567EB-16A5-4F9F-B1CF-94E8ECBD4F6C}" type="slidenum">
              <a:rPr lang="en-US" smtClean="0"/>
              <a:t>23</a:t>
            </a:fld>
            <a:endParaRPr lang="en-US" dirty="0"/>
          </a:p>
        </p:txBody>
      </p:sp>
    </p:spTree>
    <p:extLst>
      <p:ext uri="{BB962C8B-B14F-4D97-AF65-F5344CB8AC3E}">
        <p14:creationId xmlns:p14="http://schemas.microsoft.com/office/powerpoint/2010/main" val="219610351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baseline="0" dirty="0"/>
              <a:t>Greeter/Triage</a:t>
            </a:r>
            <a:r>
              <a:rPr lang="en-US" dirty="0"/>
              <a:t> </a:t>
            </a:r>
            <a:r>
              <a:rPr lang="en-US" baseline="0" dirty="0"/>
              <a:t>will greet and triage individuals when they arrive.  This may require answering client questions.  They direct individuals to registration-the next appropriate area within the POD.</a:t>
            </a:r>
          </a:p>
        </p:txBody>
      </p:sp>
      <p:sp>
        <p:nvSpPr>
          <p:cNvPr id="4" name="Slide Number Placeholder 3"/>
          <p:cNvSpPr>
            <a:spLocks noGrp="1"/>
          </p:cNvSpPr>
          <p:nvPr>
            <p:ph type="sldNum" sz="quarter" idx="10"/>
          </p:nvPr>
        </p:nvSpPr>
        <p:spPr/>
        <p:txBody>
          <a:bodyPr/>
          <a:lstStyle/>
          <a:p>
            <a:pPr>
              <a:defRPr/>
            </a:pPr>
            <a:fld id="{EB38CAEC-4554-485B-9189-C45C7447A404}" type="slidenum">
              <a:rPr lang="en-US" smtClean="0"/>
              <a:pPr>
                <a:defRPr/>
              </a:pPr>
              <a:t>24</a:t>
            </a:fld>
            <a:endParaRPr lang="en-US" dirty="0"/>
          </a:p>
        </p:txBody>
      </p:sp>
    </p:spTree>
    <p:extLst>
      <p:ext uri="{BB962C8B-B14F-4D97-AF65-F5344CB8AC3E}">
        <p14:creationId xmlns:p14="http://schemas.microsoft.com/office/powerpoint/2010/main" val="223243199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Registration and forms is about the paperwork.  There are paper forms available and you will need space and supplies to have people complete these, unless you are having them bring a completed form.</a:t>
            </a:r>
          </a:p>
          <a:p>
            <a:endParaRPr lang="en-US" dirty="0"/>
          </a:p>
          <a:p>
            <a:r>
              <a:rPr lang="en-US" dirty="0"/>
              <a:t>The </a:t>
            </a:r>
            <a:r>
              <a:rPr lang="en-US" dirty="0" err="1"/>
              <a:t>PreCheck</a:t>
            </a:r>
            <a:r>
              <a:rPr lang="en-US" dirty="0"/>
              <a:t> is an option as well. They can either complete at the CPOD site or bring the printed results from the </a:t>
            </a:r>
            <a:r>
              <a:rPr lang="en-US" dirty="0" err="1"/>
              <a:t>PreCheck</a:t>
            </a:r>
            <a:r>
              <a:rPr lang="en-US" dirty="0"/>
              <a:t>.</a:t>
            </a:r>
          </a:p>
        </p:txBody>
      </p:sp>
      <p:sp>
        <p:nvSpPr>
          <p:cNvPr id="4" name="Slide Number Placeholder 3"/>
          <p:cNvSpPr>
            <a:spLocks noGrp="1"/>
          </p:cNvSpPr>
          <p:nvPr>
            <p:ph type="sldNum" sz="quarter" idx="5"/>
          </p:nvPr>
        </p:nvSpPr>
        <p:spPr/>
        <p:txBody>
          <a:bodyPr/>
          <a:lstStyle/>
          <a:p>
            <a:fld id="{0E42F296-41A8-4F35-98A2-879403026006}" type="slidenum">
              <a:rPr lang="en-US" smtClean="0"/>
              <a:t>25</a:t>
            </a:fld>
            <a:endParaRPr lang="en-US" dirty="0"/>
          </a:p>
        </p:txBody>
      </p:sp>
    </p:spTree>
    <p:extLst>
      <p:ext uri="{BB962C8B-B14F-4D97-AF65-F5344CB8AC3E}">
        <p14:creationId xmlns:p14="http://schemas.microsoft.com/office/powerpoint/2010/main" val="318997422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The</a:t>
            </a:r>
            <a:r>
              <a:rPr lang="en-US" b="0" baseline="0" dirty="0"/>
              <a:t> screening station typically requires POD staff to determine which MCM if any, should be given by reviewing a screening form. Once the MCM determination has been made, the screener will direct the client to the dispensing station or to medical consult.</a:t>
            </a:r>
          </a:p>
          <a:p>
            <a:endParaRPr lang="en-US" b="0" baseline="0" dirty="0"/>
          </a:p>
          <a:p>
            <a:r>
              <a:rPr lang="en-US" b="0" baseline="0" dirty="0"/>
              <a:t>If the person has a </a:t>
            </a:r>
            <a:r>
              <a:rPr lang="en-US" b="0" baseline="0" dirty="0" err="1"/>
              <a:t>PreCheck</a:t>
            </a:r>
            <a:r>
              <a:rPr lang="en-US" b="0" baseline="0" dirty="0"/>
              <a:t> Form, this is already figured out and it will say what type of MCM to dispense.</a:t>
            </a:r>
            <a:endParaRPr lang="en-US" b="1" baseline="0" dirty="0"/>
          </a:p>
        </p:txBody>
      </p:sp>
      <p:sp>
        <p:nvSpPr>
          <p:cNvPr id="4" name="Slide Number Placeholder 3"/>
          <p:cNvSpPr>
            <a:spLocks noGrp="1"/>
          </p:cNvSpPr>
          <p:nvPr>
            <p:ph type="sldNum" sz="quarter" idx="10"/>
          </p:nvPr>
        </p:nvSpPr>
        <p:spPr/>
        <p:txBody>
          <a:bodyPr/>
          <a:lstStyle/>
          <a:p>
            <a:pPr>
              <a:defRPr/>
            </a:pPr>
            <a:fld id="{EB38CAEC-4554-485B-9189-C45C7447A404}" type="slidenum">
              <a:rPr lang="en-US" smtClean="0"/>
              <a:pPr>
                <a:defRPr/>
              </a:pPr>
              <a:t>26</a:t>
            </a:fld>
            <a:endParaRPr lang="en-US" dirty="0"/>
          </a:p>
        </p:txBody>
      </p:sp>
    </p:spTree>
    <p:extLst>
      <p:ext uri="{BB962C8B-B14F-4D97-AF65-F5344CB8AC3E}">
        <p14:creationId xmlns:p14="http://schemas.microsoft.com/office/powerpoint/2010/main" val="123481223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Dispensing provides the correct MCM, labels them and gives the corresponding </a:t>
            </a:r>
            <a:r>
              <a:rPr lang="en-US" b="0" baseline="0" dirty="0"/>
              <a:t>medication fact sheets.  This can be combined with the screening function.  Sometimes you may feel more comfortable with a team of 2 people doing this role to double check each other.  Screening forms are to be collected at this point.  </a:t>
            </a:r>
          </a:p>
          <a:p>
            <a:endParaRPr lang="en-US" b="0" baseline="0" dirty="0"/>
          </a:p>
          <a:p>
            <a:r>
              <a:rPr lang="en-US" b="0" baseline="0" dirty="0"/>
              <a:t>Clients are then directed to further education if needed or the exit usher once they receive their medication.  The exit usher and educator may even be the same person!</a:t>
            </a:r>
          </a:p>
          <a:p>
            <a:endParaRPr lang="en-US" b="0" baseline="0" dirty="0"/>
          </a:p>
          <a:p>
            <a:r>
              <a:rPr lang="en-US" b="0" baseline="0" dirty="0"/>
              <a:t>Just a reminder, that this is focused on pill dispensing, not vaccination.  That process is similar, yet different.</a:t>
            </a:r>
          </a:p>
        </p:txBody>
      </p:sp>
      <p:sp>
        <p:nvSpPr>
          <p:cNvPr id="4" name="Slide Number Placeholder 3"/>
          <p:cNvSpPr>
            <a:spLocks noGrp="1"/>
          </p:cNvSpPr>
          <p:nvPr>
            <p:ph type="sldNum" sz="quarter" idx="10"/>
          </p:nvPr>
        </p:nvSpPr>
        <p:spPr/>
        <p:txBody>
          <a:bodyPr/>
          <a:lstStyle/>
          <a:p>
            <a:pPr>
              <a:defRPr/>
            </a:pPr>
            <a:fld id="{EB38CAEC-4554-485B-9189-C45C7447A404}" type="slidenum">
              <a:rPr lang="en-US" smtClean="0"/>
              <a:pPr>
                <a:defRPr/>
              </a:pPr>
              <a:t>27</a:t>
            </a:fld>
            <a:endParaRPr lang="en-US" dirty="0"/>
          </a:p>
        </p:txBody>
      </p:sp>
    </p:spTree>
    <p:extLst>
      <p:ext uri="{BB962C8B-B14F-4D97-AF65-F5344CB8AC3E}">
        <p14:creationId xmlns:p14="http://schemas.microsoft.com/office/powerpoint/2010/main" val="253360152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baseline="0" dirty="0"/>
              <a:t>The education station </a:t>
            </a:r>
            <a:r>
              <a:rPr lang="en-US" b="0" dirty="0"/>
              <a:t>provides information and asks if all questions</a:t>
            </a:r>
            <a:r>
              <a:rPr lang="en-US" b="0" baseline="0" dirty="0"/>
              <a:t> are answered.  The client can then be directed to the exit usher and exit.  Again, in a CPOD or smaller setting the education piece may be added to the screener/dispensers, especially if there is a team approach done.</a:t>
            </a:r>
          </a:p>
          <a:p>
            <a:endParaRPr lang="en-US" b="0" baseline="0" dirty="0"/>
          </a:p>
          <a:p>
            <a:r>
              <a:rPr lang="en-US" b="0" baseline="0" dirty="0"/>
              <a:t>Once the person has their MCM, they are free to go.  Encourage them to take the first dose as soon as possible.</a:t>
            </a:r>
          </a:p>
          <a:p>
            <a:endParaRPr lang="en-US" b="0" baseline="0" dirty="0"/>
          </a:p>
        </p:txBody>
      </p:sp>
      <p:sp>
        <p:nvSpPr>
          <p:cNvPr id="4" name="Slide Number Placeholder 3"/>
          <p:cNvSpPr>
            <a:spLocks noGrp="1"/>
          </p:cNvSpPr>
          <p:nvPr>
            <p:ph type="sldNum" sz="quarter" idx="10"/>
          </p:nvPr>
        </p:nvSpPr>
        <p:spPr/>
        <p:txBody>
          <a:bodyPr/>
          <a:lstStyle/>
          <a:p>
            <a:pPr>
              <a:defRPr/>
            </a:pPr>
            <a:fld id="{EB38CAEC-4554-485B-9189-C45C7447A404}" type="slidenum">
              <a:rPr lang="en-US" smtClean="0"/>
              <a:pPr>
                <a:defRPr/>
              </a:pPr>
              <a:t>28</a:t>
            </a:fld>
            <a:endParaRPr lang="en-US" dirty="0"/>
          </a:p>
        </p:txBody>
      </p:sp>
    </p:spTree>
    <p:extLst>
      <p:ext uri="{BB962C8B-B14F-4D97-AF65-F5344CB8AC3E}">
        <p14:creationId xmlns:p14="http://schemas.microsoft.com/office/powerpoint/2010/main" val="220963132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effectLst/>
                <a:latin typeface="+mn-lt"/>
                <a:ea typeface="+mn-ea"/>
                <a:cs typeface="+mn-cs"/>
              </a:rPr>
              <a:t>Each POD has some form of organizational chart.  LPH encourages the use of Incident Command System.  This is an example organizational chart used during emergencies.</a:t>
            </a:r>
          </a:p>
          <a:p>
            <a:endParaRPr lang="en-US" sz="1200" b="0" i="0" u="none" strike="noStrike" kern="1200" baseline="0" dirty="0">
              <a:solidFill>
                <a:schemeClr val="tx1"/>
              </a:solidFill>
              <a:effectLst/>
              <a:latin typeface="+mn-lt"/>
              <a:ea typeface="+mn-ea"/>
              <a:cs typeface="+mn-cs"/>
            </a:endParaRPr>
          </a:p>
          <a:p>
            <a:r>
              <a:rPr lang="en-US" sz="1200" b="0" i="0" u="none" strike="noStrike" kern="1200" baseline="0" dirty="0">
                <a:solidFill>
                  <a:schemeClr val="tx1"/>
                </a:solidFill>
                <a:effectLst/>
                <a:latin typeface="+mn-lt"/>
                <a:ea typeface="+mn-ea"/>
                <a:cs typeface="+mn-cs"/>
              </a:rPr>
              <a:t>Does anyone remember the “easy language” to help identify the jobs of each of the General Staff?  The Doers, Getters, Planners and Payers.</a:t>
            </a:r>
          </a:p>
          <a:p>
            <a:endParaRPr lang="en-US" sz="1200" b="0" i="0" u="none" strike="noStrike" kern="1200" baseline="0" dirty="0">
              <a:solidFill>
                <a:schemeClr val="tx1"/>
              </a:solidFill>
              <a:effectLst/>
              <a:latin typeface="+mn-lt"/>
              <a:ea typeface="+mn-ea"/>
              <a:cs typeface="+mn-cs"/>
            </a:endParaRPr>
          </a:p>
          <a:p>
            <a:endParaRPr lang="en-US" sz="1200" b="0" i="0" u="none" strike="noStrike" kern="1200" baseline="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0E42F296-41A8-4F35-98A2-879403026006}" type="slidenum">
              <a:rPr lang="en-US" smtClean="0"/>
              <a:t>29</a:t>
            </a:fld>
            <a:endParaRPr lang="en-US" dirty="0"/>
          </a:p>
        </p:txBody>
      </p:sp>
    </p:spTree>
    <p:extLst>
      <p:ext uri="{BB962C8B-B14F-4D97-AF65-F5344CB8AC3E}">
        <p14:creationId xmlns:p14="http://schemas.microsoft.com/office/powerpoint/2010/main" val="31860238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29305" rtl="0" eaLnBrk="1" fontAlgn="base" latinLnBrk="0" hangingPunct="1">
              <a:lnSpc>
                <a:spcPct val="100000"/>
              </a:lnSpc>
              <a:spcBef>
                <a:spcPct val="30000"/>
              </a:spcBef>
              <a:spcAft>
                <a:spcPct val="0"/>
              </a:spcAft>
              <a:buClrTx/>
              <a:buSzTx/>
              <a:buFontTx/>
              <a:buNone/>
              <a:tabLst/>
              <a:defRPr/>
            </a:pPr>
            <a:r>
              <a:rPr lang="en-US" altLang="en-US" b="0" baseline="0" dirty="0"/>
              <a:t>We should be able to describe how the decision is made to activate PODs during a public health emergency, describe a point of dispensing (POD) site and CPOD, explain its importance during a public health emergency, and describe what the functions and roles a CPOD entails.</a:t>
            </a:r>
          </a:p>
          <a:p>
            <a:pPr defTabSz="929305" fontAlgn="base">
              <a:spcBef>
                <a:spcPct val="30000"/>
              </a:spcBef>
              <a:spcAft>
                <a:spcPct val="0"/>
              </a:spcAft>
              <a:defRPr/>
            </a:pPr>
            <a:endParaRPr lang="en-US" dirty="0">
              <a:ea typeface="Times New Roman" pitchFamily="18" charset="0"/>
            </a:endParaRPr>
          </a:p>
          <a:p>
            <a:pPr defTabSz="929305" fontAlgn="base">
              <a:spcBef>
                <a:spcPct val="30000"/>
              </a:spcBef>
              <a:spcAft>
                <a:spcPct val="0"/>
              </a:spcAft>
              <a:defRPr/>
            </a:pPr>
            <a:endParaRPr lang="en-US" dirty="0">
              <a:ea typeface="Times New Roman" pitchFamily="18" charset="0"/>
            </a:endParaRPr>
          </a:p>
        </p:txBody>
      </p:sp>
      <p:sp>
        <p:nvSpPr>
          <p:cNvPr id="4" name="Slide Number Placeholder 3"/>
          <p:cNvSpPr>
            <a:spLocks noGrp="1"/>
          </p:cNvSpPr>
          <p:nvPr>
            <p:ph type="sldNum" sz="quarter" idx="10"/>
          </p:nvPr>
        </p:nvSpPr>
        <p:spPr/>
        <p:txBody>
          <a:bodyPr/>
          <a:lstStyle/>
          <a:p>
            <a:pPr>
              <a:defRPr/>
            </a:pPr>
            <a:fld id="{EB38CAEC-4554-485B-9189-C45C7447A404}" type="slidenum">
              <a:rPr lang="en-US" smtClean="0"/>
              <a:pPr>
                <a:defRPr/>
              </a:pPr>
              <a:t>3</a:t>
            </a:fld>
            <a:endParaRPr lang="en-US" dirty="0"/>
          </a:p>
        </p:txBody>
      </p:sp>
    </p:spTree>
    <p:extLst>
      <p:ext uri="{BB962C8B-B14F-4D97-AF65-F5344CB8AC3E}">
        <p14:creationId xmlns:p14="http://schemas.microsoft.com/office/powerpoint/2010/main" val="181334787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effectLst/>
                <a:latin typeface="+mn-lt"/>
                <a:ea typeface="+mn-ea"/>
                <a:cs typeface="+mn-cs"/>
              </a:rPr>
              <a:t>This is a sample CPOD organizational chart.  The COPD Manager is working under the direction of the Operations Chief from the prior ICS chart.  Any type of organizational chart can work for your system, but some type of structure is needed.  This lets staff know who to report to for questions as well as define their role within the CPOD.  </a:t>
            </a:r>
          </a:p>
          <a:p>
            <a:endParaRPr lang="en-US" sz="1200" b="0" i="0" u="none" strike="noStrike" kern="1200" baseline="0" dirty="0">
              <a:solidFill>
                <a:schemeClr val="tx1"/>
              </a:solidFill>
              <a:effectLst/>
              <a:latin typeface="+mn-lt"/>
              <a:ea typeface="+mn-ea"/>
              <a:cs typeface="+mn-cs"/>
            </a:endParaRPr>
          </a:p>
          <a:p>
            <a:r>
              <a:rPr lang="en-US" sz="1200" b="0" i="0" u="none" strike="noStrike" kern="1200" baseline="0" dirty="0">
                <a:solidFill>
                  <a:schemeClr val="tx1"/>
                </a:solidFill>
                <a:effectLst/>
                <a:latin typeface="+mn-lt"/>
                <a:ea typeface="+mn-ea"/>
                <a:cs typeface="+mn-cs"/>
              </a:rPr>
              <a:t>LPH will work with CPOD regarding their ICS structures.  Job names also may be different, depending on planning tools and what already exists in an organization.</a:t>
            </a:r>
          </a:p>
          <a:p>
            <a:endParaRPr lang="en-US" sz="1200" b="0" i="0" u="none" strike="noStrike" kern="1200" baseline="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0E42F296-41A8-4F35-98A2-879403026006}" type="slidenum">
              <a:rPr lang="en-US" smtClean="0"/>
              <a:t>30</a:t>
            </a:fld>
            <a:endParaRPr lang="en-US" dirty="0"/>
          </a:p>
        </p:txBody>
      </p:sp>
    </p:spTree>
    <p:extLst>
      <p:ext uri="{BB962C8B-B14F-4D97-AF65-F5344CB8AC3E}">
        <p14:creationId xmlns:p14="http://schemas.microsoft.com/office/powerpoint/2010/main" val="122236477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dirty="0"/>
          </a:p>
          <a:p>
            <a:r>
              <a:rPr lang="en-US" dirty="0"/>
              <a:t>If you have a very large CPOD organization or through planning identify the need for any of these role, LPH will help your site add them to planning measures.  </a:t>
            </a:r>
          </a:p>
          <a:p>
            <a:endParaRPr lang="en-US" b="1" dirty="0"/>
          </a:p>
          <a:p>
            <a:r>
              <a:rPr lang="en-US" b="0" dirty="0"/>
              <a:t>Although with the IT, your best on your own. </a:t>
            </a:r>
            <a:r>
              <a:rPr lang="en-US" b="0" dirty="0">
                <a:sym typeface="Wingdings" panose="05000000000000000000" pitchFamily="2" charset="2"/>
              </a:rPr>
              <a:t></a:t>
            </a:r>
            <a:endParaRPr lang="en-US" b="0" dirty="0"/>
          </a:p>
        </p:txBody>
      </p:sp>
      <p:sp>
        <p:nvSpPr>
          <p:cNvPr id="4" name="Slide Number Placeholder 3"/>
          <p:cNvSpPr>
            <a:spLocks noGrp="1"/>
          </p:cNvSpPr>
          <p:nvPr>
            <p:ph type="sldNum" sz="quarter" idx="10"/>
          </p:nvPr>
        </p:nvSpPr>
        <p:spPr/>
        <p:txBody>
          <a:bodyPr/>
          <a:lstStyle/>
          <a:p>
            <a:fld id="{0E42F296-41A8-4F35-98A2-879403026006}" type="slidenum">
              <a:rPr lang="en-US" smtClean="0"/>
              <a:t>31</a:t>
            </a:fld>
            <a:endParaRPr lang="en-US" dirty="0"/>
          </a:p>
        </p:txBody>
      </p:sp>
    </p:spTree>
    <p:extLst>
      <p:ext uri="{BB962C8B-B14F-4D97-AF65-F5344CB8AC3E}">
        <p14:creationId xmlns:p14="http://schemas.microsoft.com/office/powerpoint/2010/main" val="390348058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29305" rtl="0" eaLnBrk="1" fontAlgn="base" latinLnBrk="0" hangingPunct="1">
              <a:lnSpc>
                <a:spcPct val="100000"/>
              </a:lnSpc>
              <a:spcBef>
                <a:spcPct val="30000"/>
              </a:spcBef>
              <a:spcAft>
                <a:spcPct val="0"/>
              </a:spcAft>
              <a:buClrTx/>
              <a:buSzTx/>
              <a:buFontTx/>
              <a:buNone/>
              <a:tabLst/>
              <a:defRPr/>
            </a:pPr>
            <a:endParaRPr lang="en-US" b="0" dirty="0"/>
          </a:p>
          <a:p>
            <a:pPr marL="0" marR="0" lvl="0" indent="0" algn="l" defTabSz="929305" rtl="0" eaLnBrk="1" fontAlgn="base" latinLnBrk="0" hangingPunct="1">
              <a:lnSpc>
                <a:spcPct val="100000"/>
              </a:lnSpc>
              <a:spcBef>
                <a:spcPct val="30000"/>
              </a:spcBef>
              <a:spcAft>
                <a:spcPct val="0"/>
              </a:spcAft>
              <a:buClrTx/>
              <a:buSzTx/>
              <a:buFontTx/>
              <a:buNone/>
              <a:tabLst/>
              <a:defRPr/>
            </a:pPr>
            <a:r>
              <a:rPr lang="en-US" altLang="en-US" b="0" baseline="0" dirty="0"/>
              <a:t>In conclusion, we have identified and discussed the main functions of a CPOD…see slide.</a:t>
            </a:r>
          </a:p>
          <a:p>
            <a:pPr marL="0" marR="0" lvl="0" indent="0" algn="l" defTabSz="929305" rtl="0" eaLnBrk="1" fontAlgn="base" latinLnBrk="0" hangingPunct="1">
              <a:lnSpc>
                <a:spcPct val="100000"/>
              </a:lnSpc>
              <a:spcBef>
                <a:spcPct val="30000"/>
              </a:spcBef>
              <a:spcAft>
                <a:spcPct val="0"/>
              </a:spcAft>
              <a:buClrTx/>
              <a:buSzTx/>
              <a:buFontTx/>
              <a:buNone/>
              <a:tabLst/>
              <a:defRPr/>
            </a:pPr>
            <a:endParaRPr lang="en-US" altLang="en-US" b="0" baseline="0" dirty="0"/>
          </a:p>
          <a:p>
            <a:pPr marL="0" marR="0" lvl="0" indent="0" algn="l" defTabSz="929305" rtl="0" eaLnBrk="1" fontAlgn="base" latinLnBrk="0" hangingPunct="1">
              <a:lnSpc>
                <a:spcPct val="100000"/>
              </a:lnSpc>
              <a:spcBef>
                <a:spcPct val="30000"/>
              </a:spcBef>
              <a:spcAft>
                <a:spcPct val="0"/>
              </a:spcAft>
              <a:buClrTx/>
              <a:buSzTx/>
              <a:buFontTx/>
              <a:buNone/>
              <a:tabLst/>
              <a:defRPr/>
            </a:pPr>
            <a:r>
              <a:rPr lang="en-US" altLang="en-US" b="0" baseline="0" dirty="0"/>
              <a:t>Now we’re going to go a little more </a:t>
            </a:r>
            <a:r>
              <a:rPr lang="en-US" altLang="en-US" b="0" baseline="0" dirty="0" err="1"/>
              <a:t>indepth</a:t>
            </a:r>
            <a:r>
              <a:rPr lang="en-US" altLang="en-US" b="0" baseline="0" dirty="0"/>
              <a:t> on how those CPOD functions are done.</a:t>
            </a:r>
          </a:p>
          <a:p>
            <a:pPr>
              <a:lnSpc>
                <a:spcPct val="100000"/>
              </a:lnSpc>
              <a:spcBef>
                <a:spcPts val="1200"/>
              </a:spcBef>
              <a:spcAft>
                <a:spcPts val="600"/>
              </a:spcAft>
              <a:buClr>
                <a:srgbClr val="0039A6"/>
              </a:buClr>
            </a:pPr>
            <a:r>
              <a:rPr lang="en-US" altLang="en-US" b="0" baseline="0" dirty="0"/>
              <a:t>. </a:t>
            </a:r>
          </a:p>
          <a:p>
            <a:pPr defTabSz="929305" fontAlgn="base">
              <a:spcBef>
                <a:spcPct val="30000"/>
              </a:spcBef>
              <a:spcAft>
                <a:spcPct val="0"/>
              </a:spcAft>
              <a:defRPr/>
            </a:pPr>
            <a:endParaRPr lang="en-US" dirty="0">
              <a:ea typeface="Times New Roman" pitchFamily="18" charset="0"/>
            </a:endParaRPr>
          </a:p>
          <a:p>
            <a:pPr defTabSz="929305" fontAlgn="base">
              <a:spcBef>
                <a:spcPct val="30000"/>
              </a:spcBef>
              <a:spcAft>
                <a:spcPct val="0"/>
              </a:spcAft>
              <a:defRPr/>
            </a:pPr>
            <a:endParaRPr lang="en-US" dirty="0">
              <a:ea typeface="Times New Roman" pitchFamily="18" charset="0"/>
            </a:endParaRPr>
          </a:p>
        </p:txBody>
      </p:sp>
      <p:sp>
        <p:nvSpPr>
          <p:cNvPr id="4" name="Slide Number Placeholder 3"/>
          <p:cNvSpPr>
            <a:spLocks noGrp="1"/>
          </p:cNvSpPr>
          <p:nvPr>
            <p:ph type="sldNum" sz="quarter" idx="10"/>
          </p:nvPr>
        </p:nvSpPr>
        <p:spPr/>
        <p:txBody>
          <a:bodyPr/>
          <a:lstStyle/>
          <a:p>
            <a:pPr>
              <a:defRPr/>
            </a:pPr>
            <a:fld id="{EB38CAEC-4554-485B-9189-C45C7447A404}" type="slidenum">
              <a:rPr lang="en-US" smtClean="0"/>
              <a:pPr>
                <a:defRPr/>
              </a:pPr>
              <a:t>32</a:t>
            </a:fld>
            <a:endParaRPr lang="en-US" dirty="0"/>
          </a:p>
        </p:txBody>
      </p:sp>
    </p:spTree>
    <p:extLst>
      <p:ext uri="{BB962C8B-B14F-4D97-AF65-F5344CB8AC3E}">
        <p14:creationId xmlns:p14="http://schemas.microsoft.com/office/powerpoint/2010/main" val="389688155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Greeters welcome people to the CPOD.  As your site is closed to the public, these are your co-workers, their family or your clients.  They need to be identifiable in some manner which your planning process has defined.  If someone self-presents at your site and isn’t part of your identified population, you will need to direct them to an open POD and have the means to do that.  Be careful as to people who may “slip through” screening.  </a:t>
            </a:r>
          </a:p>
          <a:p>
            <a:endParaRPr lang="en-US" baseline="0" dirty="0"/>
          </a:p>
          <a:p>
            <a:r>
              <a:rPr lang="en-US" baseline="0" dirty="0"/>
              <a:t>CPOD participants still will need to be triaged.  This basically means identifying those who may be symptomatic to health care.  You can either quickly dispense to them and sent them to health care or have them directly seek medical attention.  We do not want any symptomatic people, especially if the agent is communicable between people, entering a CPOD to possibly infect others. </a:t>
            </a:r>
          </a:p>
          <a:p>
            <a:endParaRPr lang="en-US" baseline="0" dirty="0"/>
          </a:p>
          <a:p>
            <a:r>
              <a:rPr lang="en-US" baseline="0" dirty="0"/>
              <a:t>Here is also where those who may need more assistance with forms or getting MCM will identified and accommodations need to be made within planning for some.</a:t>
            </a:r>
          </a:p>
          <a:p>
            <a:endParaRPr lang="en-US" baseline="0" dirty="0"/>
          </a:p>
          <a:p>
            <a:r>
              <a:rPr lang="en-US" baseline="0" dirty="0"/>
              <a:t>This person also needs to be able to guide them to the next station and answer questions.</a:t>
            </a:r>
          </a:p>
        </p:txBody>
      </p:sp>
      <p:sp>
        <p:nvSpPr>
          <p:cNvPr id="4" name="Slide Number Placeholder 3"/>
          <p:cNvSpPr>
            <a:spLocks noGrp="1"/>
          </p:cNvSpPr>
          <p:nvPr>
            <p:ph type="sldNum" sz="quarter" idx="10"/>
          </p:nvPr>
        </p:nvSpPr>
        <p:spPr/>
        <p:txBody>
          <a:bodyPr/>
          <a:lstStyle/>
          <a:p>
            <a:pPr>
              <a:defRPr/>
            </a:pPr>
            <a:fld id="{EB38CAEC-4554-485B-9189-C45C7447A404}" type="slidenum">
              <a:rPr lang="en-US" smtClean="0"/>
              <a:pPr>
                <a:defRPr/>
              </a:pPr>
              <a:t>33</a:t>
            </a:fld>
            <a:endParaRPr lang="en-US" dirty="0"/>
          </a:p>
        </p:txBody>
      </p:sp>
    </p:spTree>
    <p:extLst>
      <p:ext uri="{BB962C8B-B14F-4D97-AF65-F5344CB8AC3E}">
        <p14:creationId xmlns:p14="http://schemas.microsoft.com/office/powerpoint/2010/main" val="372525167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9305" fontAlgn="base">
              <a:spcBef>
                <a:spcPct val="30000"/>
              </a:spcBef>
              <a:spcAft>
                <a:spcPct val="0"/>
              </a:spcAft>
              <a:defRPr/>
            </a:pPr>
            <a:r>
              <a:rPr lang="en-US" b="0" baseline="0" dirty="0"/>
              <a:t>In the greeting/triage role, you are often the first person clients encounter when they enter a POD. Remember, during a public health emergency people can express a wide range of emotions.</a:t>
            </a:r>
          </a:p>
          <a:p>
            <a:pPr defTabSz="929305" fontAlgn="base">
              <a:spcBef>
                <a:spcPct val="30000"/>
              </a:spcBef>
              <a:spcAft>
                <a:spcPct val="0"/>
              </a:spcAft>
              <a:defRPr/>
            </a:pPr>
            <a:endParaRPr lang="en-US" b="0" baseline="0" dirty="0"/>
          </a:p>
          <a:p>
            <a:pPr marL="0" marR="0" lvl="0" indent="0" algn="l" defTabSz="929305" rtl="0" eaLnBrk="1" fontAlgn="base" latinLnBrk="0" hangingPunct="1">
              <a:lnSpc>
                <a:spcPct val="100000"/>
              </a:lnSpc>
              <a:spcBef>
                <a:spcPct val="30000"/>
              </a:spcBef>
              <a:spcAft>
                <a:spcPct val="0"/>
              </a:spcAft>
              <a:buClrTx/>
              <a:buSzTx/>
              <a:buFontTx/>
              <a:buNone/>
              <a:tabLst/>
              <a:defRPr/>
            </a:pPr>
            <a:r>
              <a:rPr lang="en-US" sz="1200" dirty="0"/>
              <a:t>Hopefully, as you are doing this within your organization, there has been good education about the benefits of receiving the MCM to staff.  This way they can come more calm, prepared and have their questions ready.  You’ll want to remember this for all the CPOD staff as well.</a:t>
            </a:r>
          </a:p>
        </p:txBody>
      </p:sp>
      <p:sp>
        <p:nvSpPr>
          <p:cNvPr id="4" name="Slide Number Placeholder 3"/>
          <p:cNvSpPr>
            <a:spLocks noGrp="1"/>
          </p:cNvSpPr>
          <p:nvPr>
            <p:ph type="sldNum" sz="quarter" idx="10"/>
          </p:nvPr>
        </p:nvSpPr>
        <p:spPr/>
        <p:txBody>
          <a:bodyPr/>
          <a:lstStyle/>
          <a:p>
            <a:pPr>
              <a:defRPr/>
            </a:pPr>
            <a:fld id="{EB38CAEC-4554-485B-9189-C45C7447A404}" type="slidenum">
              <a:rPr lang="en-US" smtClean="0"/>
              <a:pPr>
                <a:defRPr/>
              </a:pPr>
              <a:t>34</a:t>
            </a:fld>
            <a:endParaRPr lang="en-US" dirty="0"/>
          </a:p>
        </p:txBody>
      </p:sp>
    </p:spTree>
    <p:extLst>
      <p:ext uri="{BB962C8B-B14F-4D97-AF65-F5344CB8AC3E}">
        <p14:creationId xmlns:p14="http://schemas.microsoft.com/office/powerpoint/2010/main" val="129873974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baseline="0" dirty="0">
                <a:solidFill>
                  <a:schemeClr val="tx1"/>
                </a:solidFill>
                <a:effectLst/>
                <a:latin typeface="+mn-lt"/>
                <a:ea typeface="+mn-ea"/>
                <a:cs typeface="+mn-cs"/>
              </a:rPr>
              <a:t>IS THIS NECESSARY FOR A CPOD SITE?  ALTHOUGH I DO LIKE THE PHOTO OF OUR FRAZZELED FRIENDS….</a:t>
            </a:r>
          </a:p>
          <a:p>
            <a:endParaRPr lang="en-US" sz="1200" b="1" kern="1200" baseline="0" dirty="0">
              <a:solidFill>
                <a:schemeClr val="tx1"/>
              </a:solidFill>
              <a:effectLst/>
              <a:latin typeface="+mn-lt"/>
              <a:ea typeface="+mn-ea"/>
              <a:cs typeface="+mn-cs"/>
            </a:endParaRPr>
          </a:p>
          <a:p>
            <a:r>
              <a:rPr lang="en-US" sz="1200" b="0" kern="1200" baseline="0" dirty="0">
                <a:solidFill>
                  <a:schemeClr val="tx1"/>
                </a:solidFill>
                <a:effectLst/>
                <a:latin typeface="+mn-lt"/>
                <a:ea typeface="+mn-ea"/>
                <a:cs typeface="+mn-cs"/>
              </a:rPr>
              <a:t>If you</a:t>
            </a:r>
            <a:r>
              <a:rPr lang="en-US" sz="1200" kern="1200" dirty="0">
                <a:solidFill>
                  <a:schemeClr val="tx1"/>
                </a:solidFill>
                <a:effectLst/>
                <a:latin typeface="+mn-lt"/>
                <a:ea typeface="+mn-ea"/>
                <a:cs typeface="+mn-cs"/>
              </a:rPr>
              <a:t> notice an obviously stressed client, what should you do? First and foremost, remember to stay calm.  It’s important that you stay focused and in control.  Allowing a client’s stress to influence your own emotions or actions will only make the situation worse.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Next recognize the stress response, and do not take it personally. Instead, use the stress indicators to inform how you interact with the client. Be empathetic with the client. Imagine being in their shoes, and show them you care.</a:t>
            </a:r>
            <a:r>
              <a:rPr lang="en-US" sz="1200" kern="1200" baseline="0" dirty="0">
                <a:solidFill>
                  <a:schemeClr val="tx1"/>
                </a:solidFill>
                <a:effectLst/>
                <a:latin typeface="+mn-lt"/>
                <a:ea typeface="+mn-ea"/>
                <a:cs typeface="+mn-cs"/>
              </a:rPr>
              <a:t> A</a:t>
            </a:r>
            <a:r>
              <a:rPr lang="en-US" sz="1200" kern="1200" dirty="0">
                <a:solidFill>
                  <a:schemeClr val="tx1"/>
                </a:solidFill>
                <a:effectLst/>
                <a:latin typeface="+mn-lt"/>
                <a:ea typeface="+mn-ea"/>
                <a:cs typeface="+mn-cs"/>
              </a:rPr>
              <a:t>ttempt to diffuse the situation. Reducing the client’s stress not only helps the client move through the POD faster, but it can help other clients in the POD keep calm.</a:t>
            </a:r>
          </a:p>
          <a:p>
            <a:r>
              <a:rPr lang="en-US" sz="1200" kern="1200" dirty="0">
                <a:solidFill>
                  <a:schemeClr val="tx1"/>
                </a:solidFill>
                <a:effectLst/>
                <a:latin typeface="+mn-lt"/>
                <a:ea typeface="+mn-ea"/>
                <a:cs typeface="+mn-cs"/>
              </a:rPr>
              <a:t>It’s important to know that you will not always be able to make the client feel better. In these cases, the goal is simply to prevent the situation from becoming any worse. If the client becomes increasingly emotional and starts to affect the security and wellbeing of others in the POD, call the</a:t>
            </a:r>
            <a:r>
              <a:rPr lang="en-US" sz="1200" kern="1200" baseline="0" dirty="0">
                <a:solidFill>
                  <a:schemeClr val="tx1"/>
                </a:solidFill>
                <a:effectLst/>
                <a:latin typeface="+mn-lt"/>
                <a:ea typeface="+mn-ea"/>
                <a:cs typeface="+mn-cs"/>
              </a:rPr>
              <a:t> Client and Health Staff Supervisor</a:t>
            </a:r>
            <a:r>
              <a:rPr lang="en-US" sz="1200" kern="1200" dirty="0">
                <a:solidFill>
                  <a:schemeClr val="tx1"/>
                </a:solidFill>
                <a:effectLst/>
                <a:latin typeface="+mn-lt"/>
                <a:ea typeface="+mn-ea"/>
                <a:cs typeface="+mn-cs"/>
              </a:rPr>
              <a:t>, POD</a:t>
            </a:r>
            <a:r>
              <a:rPr lang="en-US" sz="1200" kern="1200" baseline="0" dirty="0">
                <a:solidFill>
                  <a:schemeClr val="tx1"/>
                </a:solidFill>
                <a:effectLst/>
                <a:latin typeface="+mn-lt"/>
                <a:ea typeface="+mn-ea"/>
                <a:cs typeface="+mn-cs"/>
              </a:rPr>
              <a:t> Manager or </a:t>
            </a:r>
            <a:r>
              <a:rPr lang="en-US" sz="1200" kern="1200" dirty="0">
                <a:solidFill>
                  <a:schemeClr val="tx1"/>
                </a:solidFill>
                <a:effectLst/>
                <a:latin typeface="+mn-lt"/>
                <a:ea typeface="+mn-ea"/>
                <a:cs typeface="+mn-cs"/>
              </a:rPr>
              <a:t>security. It is important to remove these individuals to a separate area for psychological first aid so they do not upset or hurt other clients in the POD.</a:t>
            </a:r>
          </a:p>
        </p:txBody>
      </p:sp>
      <p:sp>
        <p:nvSpPr>
          <p:cNvPr id="4" name="Slide Number Placeholder 3"/>
          <p:cNvSpPr>
            <a:spLocks noGrp="1"/>
          </p:cNvSpPr>
          <p:nvPr>
            <p:ph type="sldNum" sz="quarter" idx="10"/>
          </p:nvPr>
        </p:nvSpPr>
        <p:spPr/>
        <p:txBody>
          <a:bodyPr/>
          <a:lstStyle/>
          <a:p>
            <a:pPr>
              <a:defRPr/>
            </a:pPr>
            <a:fld id="{EB38CAEC-4554-485B-9189-C45C7447A404}" type="slidenum">
              <a:rPr lang="en-US" smtClean="0"/>
              <a:pPr>
                <a:defRPr/>
              </a:pPr>
              <a:t>35</a:t>
            </a:fld>
            <a:endParaRPr lang="en-US" dirty="0"/>
          </a:p>
        </p:txBody>
      </p:sp>
    </p:spTree>
    <p:extLst>
      <p:ext uri="{BB962C8B-B14F-4D97-AF65-F5344CB8AC3E}">
        <p14:creationId xmlns:p14="http://schemas.microsoft.com/office/powerpoint/2010/main" val="138161788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are the tasks for Registration and Forms Review.  Again, these are often combined roles for one person to do.  If the person is bringing in a prefilled form, there still may be questions.  People with POD </a:t>
            </a:r>
            <a:r>
              <a:rPr lang="en-US" dirty="0" err="1"/>
              <a:t>PreCheck</a:t>
            </a:r>
            <a:r>
              <a:rPr lang="en-US" dirty="0"/>
              <a:t> forms can be directed once ensured they have completed forms.  Those who need medical consult should be directed to the designated person to handle that or directed to contact their health care professional.</a:t>
            </a:r>
          </a:p>
        </p:txBody>
      </p:sp>
      <p:sp>
        <p:nvSpPr>
          <p:cNvPr id="4" name="Slide Number Placeholder 3"/>
          <p:cNvSpPr>
            <a:spLocks noGrp="1"/>
          </p:cNvSpPr>
          <p:nvPr>
            <p:ph type="sldNum" sz="quarter" idx="10"/>
          </p:nvPr>
        </p:nvSpPr>
        <p:spPr/>
        <p:txBody>
          <a:bodyPr/>
          <a:lstStyle/>
          <a:p>
            <a:fld id="{0E42F296-41A8-4F35-98A2-879403026006}" type="slidenum">
              <a:rPr lang="en-US" smtClean="0"/>
              <a:t>36</a:t>
            </a:fld>
            <a:endParaRPr lang="en-US" dirty="0"/>
          </a:p>
        </p:txBody>
      </p:sp>
    </p:spTree>
    <p:extLst>
      <p:ext uri="{BB962C8B-B14F-4D97-AF65-F5344CB8AC3E}">
        <p14:creationId xmlns:p14="http://schemas.microsoft.com/office/powerpoint/2010/main" val="33981645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Screeners look at the form and apply the algorithm to decide which medication is appropriate.  There is guidance within the protocols.  This truly isn’t as terrifying as it may seem as the algorithm keeps things fairly simple.  This is dispensing medications during an emergency and legal measures have been taken to protect those who are helping prevent death and disease.  </a:t>
            </a:r>
            <a:endParaRPr lang="en-US" baseline="0" dirty="0"/>
          </a:p>
          <a:p>
            <a:endParaRPr lang="en-US" b="1" baseline="0" dirty="0"/>
          </a:p>
        </p:txBody>
      </p:sp>
      <p:sp>
        <p:nvSpPr>
          <p:cNvPr id="4" name="Slide Number Placeholder 3"/>
          <p:cNvSpPr>
            <a:spLocks noGrp="1"/>
          </p:cNvSpPr>
          <p:nvPr>
            <p:ph type="sldNum" sz="quarter" idx="10"/>
          </p:nvPr>
        </p:nvSpPr>
        <p:spPr/>
        <p:txBody>
          <a:bodyPr/>
          <a:lstStyle/>
          <a:p>
            <a:pPr>
              <a:defRPr/>
            </a:pPr>
            <a:fld id="{EB38CAEC-4554-485B-9189-C45C7447A404}" type="slidenum">
              <a:rPr lang="en-US" smtClean="0"/>
              <a:pPr>
                <a:defRPr/>
              </a:pPr>
              <a:t>37</a:t>
            </a:fld>
            <a:endParaRPr lang="en-US" dirty="0"/>
          </a:p>
        </p:txBody>
      </p:sp>
    </p:spTree>
    <p:extLst>
      <p:ext uri="{BB962C8B-B14F-4D97-AF65-F5344CB8AC3E}">
        <p14:creationId xmlns:p14="http://schemas.microsoft.com/office/powerpoint/2010/main" val="138734480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This is an example of a paper screening form.  These are updated regularly and will be provided to your site as needed.  Right now, we only have screening forms for an anthrax exposure.</a:t>
            </a:r>
          </a:p>
          <a:p>
            <a:endParaRPr lang="en-US" baseline="0" dirty="0"/>
          </a:p>
          <a:p>
            <a:r>
              <a:rPr lang="en-US" baseline="0" dirty="0"/>
              <a:t>Again, your CPOD may encourage staff to use the </a:t>
            </a:r>
            <a:r>
              <a:rPr lang="en-US" baseline="0" dirty="0" err="1"/>
              <a:t>PreCheck</a:t>
            </a:r>
            <a:r>
              <a:rPr lang="en-US" baseline="0" dirty="0"/>
              <a:t>, which honestly makes things much easier for screening and dispensing.</a:t>
            </a:r>
          </a:p>
          <a:p>
            <a:endParaRPr lang="en-US" baseline="0" dirty="0"/>
          </a:p>
          <a:p>
            <a:endParaRPr lang="en-US" baseline="0" dirty="0"/>
          </a:p>
          <a:p>
            <a:endParaRPr lang="en-US" dirty="0"/>
          </a:p>
        </p:txBody>
      </p:sp>
      <p:sp>
        <p:nvSpPr>
          <p:cNvPr id="4" name="Slide Number Placeholder 3"/>
          <p:cNvSpPr>
            <a:spLocks noGrp="1"/>
          </p:cNvSpPr>
          <p:nvPr>
            <p:ph type="sldNum" sz="quarter" idx="10"/>
          </p:nvPr>
        </p:nvSpPr>
        <p:spPr/>
        <p:txBody>
          <a:bodyPr/>
          <a:lstStyle/>
          <a:p>
            <a:fld id="{0E42F296-41A8-4F35-98A2-879403026006}" type="slidenum">
              <a:rPr lang="en-US" smtClean="0"/>
              <a:t>38</a:t>
            </a:fld>
            <a:endParaRPr lang="en-US" dirty="0"/>
          </a:p>
        </p:txBody>
      </p:sp>
    </p:spTree>
    <p:extLst>
      <p:ext uri="{BB962C8B-B14F-4D97-AF65-F5344CB8AC3E}">
        <p14:creationId xmlns:p14="http://schemas.microsoft.com/office/powerpoint/2010/main" val="213744567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is an algorithm to apply to the screening form.  It looks for very specific contraindications and directs towards which medication is most appropriate for the client.</a:t>
            </a:r>
          </a:p>
          <a:p>
            <a:endParaRPr lang="en-US" dirty="0"/>
          </a:p>
          <a:p>
            <a:r>
              <a:rPr lang="en-US" dirty="0"/>
              <a:t>There is a section for medical consult when it doesn’t quite fit anywhere on the algorithm.</a:t>
            </a:r>
          </a:p>
        </p:txBody>
      </p:sp>
      <p:sp>
        <p:nvSpPr>
          <p:cNvPr id="4" name="Slide Number Placeholder 3"/>
          <p:cNvSpPr>
            <a:spLocks noGrp="1"/>
          </p:cNvSpPr>
          <p:nvPr>
            <p:ph type="sldNum" sz="quarter" idx="10"/>
          </p:nvPr>
        </p:nvSpPr>
        <p:spPr/>
        <p:txBody>
          <a:bodyPr/>
          <a:lstStyle/>
          <a:p>
            <a:fld id="{0E42F296-41A8-4F35-98A2-879403026006}" type="slidenum">
              <a:rPr lang="en-US" smtClean="0"/>
              <a:t>39</a:t>
            </a:fld>
            <a:endParaRPr lang="en-US" dirty="0"/>
          </a:p>
        </p:txBody>
      </p:sp>
    </p:spTree>
    <p:extLst>
      <p:ext uri="{BB962C8B-B14F-4D97-AF65-F5344CB8AC3E}">
        <p14:creationId xmlns:p14="http://schemas.microsoft.com/office/powerpoint/2010/main" val="42092716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baseline="0" dirty="0"/>
              <a:t>At the onset of the incident, local parties assess the situation and determine the appropriate response. Based on the size and complexity of the incident, other jurisdictions and organizations may become involved. Regardless of the number of response partners, prophylaxis or treatment against disease, always occurs at the local level.</a:t>
            </a:r>
            <a:endParaRPr lang="en-US" b="1" dirty="0"/>
          </a:p>
        </p:txBody>
      </p:sp>
      <p:sp>
        <p:nvSpPr>
          <p:cNvPr id="4" name="Slide Number Placeholder 3"/>
          <p:cNvSpPr>
            <a:spLocks noGrp="1"/>
          </p:cNvSpPr>
          <p:nvPr>
            <p:ph type="sldNum" sz="quarter" idx="10"/>
          </p:nvPr>
        </p:nvSpPr>
        <p:spPr/>
        <p:txBody>
          <a:bodyPr/>
          <a:lstStyle/>
          <a:p>
            <a:pPr>
              <a:defRPr/>
            </a:pPr>
            <a:fld id="{EB38CAEC-4554-485B-9189-C45C7447A404}" type="slidenum">
              <a:rPr lang="en-US" smtClean="0"/>
              <a:pPr>
                <a:defRPr/>
              </a:pPr>
              <a:t>4</a:t>
            </a:fld>
            <a:endParaRPr lang="en-US" dirty="0"/>
          </a:p>
        </p:txBody>
      </p:sp>
    </p:spTree>
    <p:extLst>
      <p:ext uri="{BB962C8B-B14F-4D97-AF65-F5344CB8AC3E}">
        <p14:creationId xmlns:p14="http://schemas.microsoft.com/office/powerpoint/2010/main" val="140720380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0" baseline="0" dirty="0"/>
              <a:t>People who can’t take doxycycline or ciprofloxacin or have specific medical considerations need a medical consult. Because of potential contraindications, these individuals must further consult with appropriate medical personnel to determine the best course of action.  Your CPOD may have access to their own medical consult (especially if your are a hospital), otherwise LPH will ensure that you have access to a medical consultant during CPOD operational times.  This might be a phone visit, so we need to make sure phone service is available.</a:t>
            </a:r>
          </a:p>
          <a:p>
            <a:endParaRPr lang="en-US" b="0" baseline="0" dirty="0"/>
          </a:p>
          <a:p>
            <a:r>
              <a:rPr lang="en-US" b="0" baseline="0" dirty="0"/>
              <a:t>Being sent to receive additional medical consultation does not always mean the client cannot receive the medication. It may mean that the client must stop taking a current medication before taking the medication dispensed at the CPOD. It could also mean that the client should take a modified dosage of medication and monitor for any signs of a reaction or worsening condition.  </a:t>
            </a:r>
          </a:p>
          <a:p>
            <a:endParaRPr lang="en-US" b="0" baseline="0" dirty="0"/>
          </a:p>
          <a:p>
            <a:endParaRPr lang="en-US" b="0" baseline="0" dirty="0"/>
          </a:p>
        </p:txBody>
      </p:sp>
      <p:sp>
        <p:nvSpPr>
          <p:cNvPr id="4" name="Slide Number Placeholder 3"/>
          <p:cNvSpPr>
            <a:spLocks noGrp="1"/>
          </p:cNvSpPr>
          <p:nvPr>
            <p:ph type="sldNum" sz="quarter" idx="10"/>
          </p:nvPr>
        </p:nvSpPr>
        <p:spPr/>
        <p:txBody>
          <a:bodyPr/>
          <a:lstStyle/>
          <a:p>
            <a:pPr>
              <a:defRPr/>
            </a:pPr>
            <a:fld id="{EB38CAEC-4554-485B-9189-C45C7447A404}" type="slidenum">
              <a:rPr lang="en-US" smtClean="0"/>
              <a:pPr>
                <a:defRPr/>
              </a:pPr>
              <a:t>40</a:t>
            </a:fld>
            <a:endParaRPr lang="en-US" dirty="0"/>
          </a:p>
        </p:txBody>
      </p:sp>
    </p:spTree>
    <p:extLst>
      <p:ext uri="{BB962C8B-B14F-4D97-AF65-F5344CB8AC3E}">
        <p14:creationId xmlns:p14="http://schemas.microsoft.com/office/powerpoint/2010/main" val="52027811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baseline="0" dirty="0"/>
              <a:t>Finally the person is ready to receive their pills</a:t>
            </a:r>
            <a:r>
              <a:rPr lang="en-US" baseline="0" dirty="0"/>
              <a:t>.  The dispenser labels the correct bottle, provides medication fact sheets and sees if there are any questions.  Tell the person that if they have any questions about the medication to contact their health care provider.  Information about how to report adverse reactions is written on the education sheets.</a:t>
            </a:r>
          </a:p>
          <a:p>
            <a:endParaRPr lang="en-US" baseline="0" dirty="0"/>
          </a:p>
          <a:p>
            <a:r>
              <a:rPr lang="en-US" baseline="0" dirty="0"/>
              <a:t>Fact sheets and label templates will be provided, but your CPOD may need to make copies of these.  You can see how two people may want to work together to do screening and dispensing.  </a:t>
            </a:r>
          </a:p>
          <a:p>
            <a:endParaRPr lang="en-US" dirty="0"/>
          </a:p>
        </p:txBody>
      </p:sp>
      <p:sp>
        <p:nvSpPr>
          <p:cNvPr id="4" name="Slide Number Placeholder 3"/>
          <p:cNvSpPr>
            <a:spLocks noGrp="1"/>
          </p:cNvSpPr>
          <p:nvPr>
            <p:ph type="sldNum" sz="quarter" idx="10"/>
          </p:nvPr>
        </p:nvSpPr>
        <p:spPr/>
        <p:txBody>
          <a:bodyPr/>
          <a:lstStyle/>
          <a:p>
            <a:pPr>
              <a:defRPr/>
            </a:pPr>
            <a:fld id="{EB38CAEC-4554-485B-9189-C45C7447A404}" type="slidenum">
              <a:rPr lang="en-US" smtClean="0"/>
              <a:pPr>
                <a:defRPr/>
              </a:pPr>
              <a:t>41</a:t>
            </a:fld>
            <a:endParaRPr lang="en-US" dirty="0"/>
          </a:p>
        </p:txBody>
      </p:sp>
    </p:spTree>
    <p:extLst>
      <p:ext uri="{BB962C8B-B14F-4D97-AF65-F5344CB8AC3E}">
        <p14:creationId xmlns:p14="http://schemas.microsoft.com/office/powerpoint/2010/main" val="68426492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The e</a:t>
            </a:r>
            <a:r>
              <a:rPr lang="en-US" dirty="0"/>
              <a:t>ducation</a:t>
            </a:r>
            <a:r>
              <a:rPr lang="en-US" baseline="0" dirty="0"/>
              <a:t> staff person you will answer questions using the fact sheets for the agent, medication or how to take it instructions.  There needs to information provided on when to talk to their personal health care provider for more questions.  All medication and fact sheets do include how to report and adverse reaction to the medication.</a:t>
            </a:r>
          </a:p>
          <a:p>
            <a:endParaRPr lang="en-US" baseline="0" dirty="0"/>
          </a:p>
          <a:p>
            <a:r>
              <a:rPr lang="en-US" baseline="0" dirty="0"/>
              <a:t>The Exit Usher guides them out of the CPOD. </a:t>
            </a:r>
          </a:p>
          <a:p>
            <a:endParaRPr lang="en-US" dirty="0"/>
          </a:p>
        </p:txBody>
      </p:sp>
      <p:sp>
        <p:nvSpPr>
          <p:cNvPr id="4" name="Slide Number Placeholder 3"/>
          <p:cNvSpPr>
            <a:spLocks noGrp="1"/>
          </p:cNvSpPr>
          <p:nvPr>
            <p:ph type="sldNum" sz="quarter" idx="10"/>
          </p:nvPr>
        </p:nvSpPr>
        <p:spPr/>
        <p:txBody>
          <a:bodyPr/>
          <a:lstStyle/>
          <a:p>
            <a:pPr>
              <a:defRPr/>
            </a:pPr>
            <a:fld id="{EB38CAEC-4554-485B-9189-C45C7447A404}" type="slidenum">
              <a:rPr lang="en-US" smtClean="0"/>
              <a:pPr>
                <a:defRPr/>
              </a:pPr>
              <a:t>42</a:t>
            </a:fld>
            <a:endParaRPr lang="en-US" dirty="0"/>
          </a:p>
        </p:txBody>
      </p:sp>
    </p:spTree>
    <p:extLst>
      <p:ext uri="{BB962C8B-B14F-4D97-AF65-F5344CB8AC3E}">
        <p14:creationId xmlns:p14="http://schemas.microsoft.com/office/powerpoint/2010/main" val="415645436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That is a lot to get done within a CPOD!  The main goal is to help them “flow” through the process.  Remember the goal is to get MCM to people quickly.  This is a process flow chart to see how the functions work towards that goal.  The persons working those functions may have specific station.  How the CPOD is set up will dictate the actual course people will follow.  It’s important to look at the space where the CPOD is held.  Identify ways to quickly pass clients through, areas where you will provide added assistance, staff support, inventory, etc.  Adjust the flow of people or stations as needed during CPOD operations to help the flow of clients and reduce the stress of staff.</a:t>
            </a:r>
          </a:p>
        </p:txBody>
      </p:sp>
      <p:sp>
        <p:nvSpPr>
          <p:cNvPr id="4" name="Slide Number Placeholder 3"/>
          <p:cNvSpPr>
            <a:spLocks noGrp="1"/>
          </p:cNvSpPr>
          <p:nvPr>
            <p:ph type="sldNum" sz="quarter" idx="10"/>
          </p:nvPr>
        </p:nvSpPr>
        <p:spPr/>
        <p:txBody>
          <a:bodyPr/>
          <a:lstStyle/>
          <a:p>
            <a:fld id="{0E42F296-41A8-4F35-98A2-879403026006}" type="slidenum">
              <a:rPr lang="en-US" smtClean="0"/>
              <a:t>43</a:t>
            </a:fld>
            <a:endParaRPr lang="en-US" dirty="0"/>
          </a:p>
        </p:txBody>
      </p:sp>
    </p:spTree>
    <p:extLst>
      <p:ext uri="{BB962C8B-B14F-4D97-AF65-F5344CB8AC3E}">
        <p14:creationId xmlns:p14="http://schemas.microsoft.com/office/powerpoint/2010/main" val="107533518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Assessing CPOD flow is a great way to exercise your CPOD plan and train staff.  Evaluate your CPOD area and see where you would place the different functions.  Take into consideration the room, what is needed to support the CPOD logistically, how people will enter and leave.  You can have staff walk through to receive “fake” MCM to see how things go.  Another way to do this is if your organization does yearly staff events, like flu shots, where staff get together.</a:t>
            </a:r>
          </a:p>
          <a:p>
            <a:endParaRPr lang="en-US" b="0" baseline="0" dirty="0"/>
          </a:p>
          <a:p>
            <a:r>
              <a:rPr lang="en-US" b="0" baseline="0" dirty="0"/>
              <a:t>By doing some walk throughs and involving staff, you can also identify staff who would perform well at the different functions.</a:t>
            </a:r>
          </a:p>
          <a:p>
            <a:endParaRPr lang="en-US" b="0" baseline="0" dirty="0"/>
          </a:p>
          <a:p>
            <a:r>
              <a:rPr lang="en-US" b="0" baseline="0" dirty="0"/>
              <a:t>The goal is to makes sure the CPOD isn’t like a water polo match, but more like swim lanes.</a:t>
            </a:r>
            <a:endParaRPr lang="en-US" baseline="0" dirty="0"/>
          </a:p>
          <a:p>
            <a:endParaRPr lang="en-US" dirty="0"/>
          </a:p>
        </p:txBody>
      </p:sp>
      <p:sp>
        <p:nvSpPr>
          <p:cNvPr id="4" name="Slide Number Placeholder 3"/>
          <p:cNvSpPr>
            <a:spLocks noGrp="1"/>
          </p:cNvSpPr>
          <p:nvPr>
            <p:ph type="sldNum" sz="quarter" idx="10"/>
          </p:nvPr>
        </p:nvSpPr>
        <p:spPr/>
        <p:txBody>
          <a:bodyPr/>
          <a:lstStyle/>
          <a:p>
            <a:pPr>
              <a:defRPr/>
            </a:pPr>
            <a:fld id="{EB38CAEC-4554-485B-9189-C45C7447A404}" type="slidenum">
              <a:rPr lang="en-US" smtClean="0"/>
              <a:pPr>
                <a:defRPr/>
              </a:pPr>
              <a:t>44</a:t>
            </a:fld>
            <a:endParaRPr lang="en-US" dirty="0"/>
          </a:p>
        </p:txBody>
      </p:sp>
    </p:spTree>
    <p:extLst>
      <p:ext uri="{BB962C8B-B14F-4D97-AF65-F5344CB8AC3E}">
        <p14:creationId xmlns:p14="http://schemas.microsoft.com/office/powerpoint/2010/main" val="239761441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baseline="0" dirty="0"/>
              <a:t>The functions in a POD are designed to accomplish the goal of a POD – MCM into people quickly</a:t>
            </a:r>
            <a:r>
              <a:rPr lang="en-US" baseline="0" dirty="0"/>
              <a:t>.  Altering the flow may assist in smoother operations. </a:t>
            </a:r>
          </a:p>
          <a:p>
            <a:endParaRPr lang="en-US" dirty="0"/>
          </a:p>
        </p:txBody>
      </p:sp>
      <p:sp>
        <p:nvSpPr>
          <p:cNvPr id="4" name="Slide Number Placeholder 3"/>
          <p:cNvSpPr>
            <a:spLocks noGrp="1"/>
          </p:cNvSpPr>
          <p:nvPr>
            <p:ph type="sldNum" sz="quarter" idx="10"/>
          </p:nvPr>
        </p:nvSpPr>
        <p:spPr/>
        <p:txBody>
          <a:bodyPr/>
          <a:lstStyle/>
          <a:p>
            <a:pPr>
              <a:defRPr/>
            </a:pPr>
            <a:fld id="{EB38CAEC-4554-485B-9189-C45C7447A404}" type="slidenum">
              <a:rPr lang="en-US" smtClean="0"/>
              <a:pPr>
                <a:defRPr/>
              </a:pPr>
              <a:t>45</a:t>
            </a:fld>
            <a:endParaRPr lang="en-US" dirty="0"/>
          </a:p>
        </p:txBody>
      </p:sp>
    </p:spTree>
    <p:extLst>
      <p:ext uri="{BB962C8B-B14F-4D97-AF65-F5344CB8AC3E}">
        <p14:creationId xmlns:p14="http://schemas.microsoft.com/office/powerpoint/2010/main" val="12784711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There has been lots of information given today.  In</a:t>
            </a:r>
            <a:r>
              <a:rPr lang="en-US" dirty="0"/>
              <a:t> summary, PODs are a critical piece of a MCM response to a public health emergency.  We hope that by learning about CPODs, you can identify the value in becoming a CPOD partner.  Local public health is willing to work with you for planning, exercising and ongoing needs</a:t>
            </a:r>
            <a:r>
              <a:rPr lang="en-US" baseline="0" dirty="0"/>
              <a:t>.</a:t>
            </a:r>
          </a:p>
          <a:p>
            <a:endParaRPr lang="en-US" baseline="0" dirty="0"/>
          </a:p>
          <a:p>
            <a:r>
              <a:rPr lang="en-US" baseline="0" dirty="0"/>
              <a:t>Thank you for your time.  Questions? </a:t>
            </a:r>
          </a:p>
          <a:p>
            <a:endParaRPr lang="en-US" dirty="0"/>
          </a:p>
        </p:txBody>
      </p:sp>
      <p:sp>
        <p:nvSpPr>
          <p:cNvPr id="4" name="Slide Number Placeholder 3"/>
          <p:cNvSpPr>
            <a:spLocks noGrp="1"/>
          </p:cNvSpPr>
          <p:nvPr>
            <p:ph type="sldNum" sz="quarter" idx="10"/>
          </p:nvPr>
        </p:nvSpPr>
        <p:spPr/>
        <p:txBody>
          <a:bodyPr/>
          <a:lstStyle/>
          <a:p>
            <a:pPr>
              <a:defRPr/>
            </a:pPr>
            <a:fld id="{EB38CAEC-4554-485B-9189-C45C7447A404}" type="slidenum">
              <a:rPr lang="en-US" smtClean="0"/>
              <a:pPr>
                <a:defRPr/>
              </a:pPr>
              <a:t>46</a:t>
            </a:fld>
            <a:endParaRPr lang="en-US" dirty="0"/>
          </a:p>
        </p:txBody>
      </p:sp>
    </p:spTree>
    <p:extLst>
      <p:ext uri="{BB962C8B-B14F-4D97-AF65-F5344CB8AC3E}">
        <p14:creationId xmlns:p14="http://schemas.microsoft.com/office/powerpoint/2010/main" val="397453834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LPH sees CPODs </a:t>
            </a:r>
            <a:r>
              <a:rPr lang="en-US"/>
              <a:t>as reciprocal.  </a:t>
            </a:r>
            <a:r>
              <a:rPr lang="en-US" dirty="0"/>
              <a:t>You are helping us out by taking some of the general population away from the open PODs.  Thus, we want to help you succeed in being an efficient CPOD.  We’ll be in close contact to provide you with the most up to date information, protocols and items needed.</a:t>
            </a:r>
          </a:p>
          <a:p>
            <a:endParaRPr lang="en-US" dirty="0"/>
          </a:p>
          <a:p>
            <a:r>
              <a:rPr lang="en-US" dirty="0"/>
              <a:t>Any further questions?</a:t>
            </a:r>
          </a:p>
        </p:txBody>
      </p:sp>
      <p:sp>
        <p:nvSpPr>
          <p:cNvPr id="4" name="Slide Number Placeholder 3"/>
          <p:cNvSpPr>
            <a:spLocks noGrp="1"/>
          </p:cNvSpPr>
          <p:nvPr>
            <p:ph type="sldNum" sz="quarter" idx="5"/>
          </p:nvPr>
        </p:nvSpPr>
        <p:spPr/>
        <p:txBody>
          <a:bodyPr/>
          <a:lstStyle/>
          <a:p>
            <a:fld id="{0E42F296-41A8-4F35-98A2-879403026006}" type="slidenum">
              <a:rPr lang="en-US" smtClean="0"/>
              <a:t>47</a:t>
            </a:fld>
            <a:endParaRPr lang="en-US" dirty="0"/>
          </a:p>
        </p:txBody>
      </p:sp>
    </p:spTree>
    <p:extLst>
      <p:ext uri="{BB962C8B-B14F-4D97-AF65-F5344CB8AC3E}">
        <p14:creationId xmlns:p14="http://schemas.microsoft.com/office/powerpoint/2010/main" val="16331050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PODs may be activated in the event of an intentional or accidental release of a chemical agent or other</a:t>
            </a:r>
            <a:r>
              <a:rPr lang="en-US" sz="1200" kern="1200" baseline="0" dirty="0">
                <a:solidFill>
                  <a:schemeClr val="tx1"/>
                </a:solidFill>
                <a:effectLst/>
                <a:latin typeface="+mn-lt"/>
                <a:ea typeface="+mn-ea"/>
                <a:cs typeface="+mn-cs"/>
              </a:rPr>
              <a:t> public health threat</a:t>
            </a:r>
            <a:r>
              <a:rPr lang="en-US" sz="1200" kern="1200" dirty="0">
                <a:solidFill>
                  <a:schemeClr val="tx1"/>
                </a:solidFill>
                <a:effectLst/>
                <a:latin typeface="+mn-lt"/>
                <a:ea typeface="+mn-ea"/>
                <a:cs typeface="+mn-cs"/>
              </a:rPr>
              <a:t>.</a:t>
            </a:r>
            <a:r>
              <a:rPr lang="en-US" sz="1200" kern="1200" baseline="0" dirty="0">
                <a:solidFill>
                  <a:schemeClr val="tx1"/>
                </a:solidFill>
                <a:effectLst/>
                <a:latin typeface="+mn-lt"/>
                <a:ea typeface="+mn-ea"/>
                <a:cs typeface="+mn-cs"/>
              </a:rPr>
              <a:t>   </a:t>
            </a:r>
            <a:r>
              <a:rPr lang="en-US" sz="1200" b="0" baseline="0" dirty="0">
                <a:latin typeface="+mn-lt"/>
                <a:cs typeface="Arial" pitchFamily="34" charset="0"/>
              </a:rPr>
              <a:t>These threats could potentially trigger the activation of different ways to provide MCMs to the public because smallpox, plague, anthrax and influenza can </a:t>
            </a:r>
            <a:r>
              <a:rPr lang="en-US" sz="1200" baseline="0" dirty="0">
                <a:latin typeface="+mn-lt"/>
                <a:cs typeface="Arial" pitchFamily="34" charset="0"/>
              </a:rPr>
              <a:t>result in high death rates.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aseline="0" dirty="0">
              <a:latin typeface="+mn-lt"/>
              <a:cs typeface="Arial"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aseline="0" dirty="0">
                <a:latin typeface="+mn-lt"/>
                <a:cs typeface="Arial" pitchFamily="34" charset="0"/>
              </a:rPr>
              <a:t>Currently, the Minnesota Department of Health has a protocol to provide MCMs for an anthrax exposure.  This protocol contains all authority, documents and information for someone to provide medication.  It includes screening forms, education, labels, guidance, the whole works.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aseline="0" dirty="0">
              <a:latin typeface="+mn-lt"/>
              <a:cs typeface="Arial"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aseline="0" dirty="0">
                <a:latin typeface="+mn-lt"/>
                <a:cs typeface="Arial" pitchFamily="34" charset="0"/>
              </a:rPr>
              <a:t>Some materials are available in other languages and you can work with you LPH to see if what you need is available.</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sz="1200" baseline="0" dirty="0">
              <a:latin typeface="+mn-lt"/>
              <a:cs typeface="Arial" pitchFamily="34" charset="0"/>
            </a:endParaRPr>
          </a:p>
        </p:txBody>
      </p:sp>
      <p:sp>
        <p:nvSpPr>
          <p:cNvPr id="4" name="Slide Number Placeholder 3"/>
          <p:cNvSpPr>
            <a:spLocks noGrp="1"/>
          </p:cNvSpPr>
          <p:nvPr>
            <p:ph type="sldNum" sz="quarter" idx="10"/>
          </p:nvPr>
        </p:nvSpPr>
        <p:spPr/>
        <p:txBody>
          <a:bodyPr/>
          <a:lstStyle/>
          <a:p>
            <a:pPr>
              <a:defRPr/>
            </a:pPr>
            <a:fld id="{EB38CAEC-4554-485B-9189-C45C7447A404}" type="slidenum">
              <a:rPr lang="en-US" smtClean="0"/>
              <a:pPr>
                <a:defRPr/>
              </a:pPr>
              <a:t>5</a:t>
            </a:fld>
            <a:endParaRPr lang="en-US" dirty="0"/>
          </a:p>
        </p:txBody>
      </p:sp>
    </p:spTree>
    <p:extLst>
      <p:ext uri="{BB962C8B-B14F-4D97-AF65-F5344CB8AC3E}">
        <p14:creationId xmlns:p14="http://schemas.microsoft.com/office/powerpoint/2010/main" val="16187116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baseline="0" dirty="0"/>
              <a:t>Once the threat has been identified, state or local partners will decide if they will open a PODs or not. During the decision process, an a</a:t>
            </a:r>
            <a:r>
              <a:rPr lang="en-US" b="0" dirty="0"/>
              <a:t>ssessment of threat, needs,</a:t>
            </a:r>
            <a:r>
              <a:rPr lang="en-US" b="0" baseline="0" dirty="0"/>
              <a:t> </a:t>
            </a:r>
            <a:r>
              <a:rPr lang="en-US" b="0" dirty="0"/>
              <a:t>and local resources are conducted.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baseline="0" dirty="0"/>
              <a:t>If local response resources are sufficient, the process of coordinating state, regional and local partners and services will begin. </a:t>
            </a:r>
            <a:endParaRPr lang="en-US" b="0" dirty="0"/>
          </a:p>
        </p:txBody>
      </p:sp>
      <p:sp>
        <p:nvSpPr>
          <p:cNvPr id="4" name="Slide Number Placeholder 3"/>
          <p:cNvSpPr>
            <a:spLocks noGrp="1"/>
          </p:cNvSpPr>
          <p:nvPr>
            <p:ph type="sldNum" sz="quarter" idx="10"/>
          </p:nvPr>
        </p:nvSpPr>
        <p:spPr/>
        <p:txBody>
          <a:bodyPr/>
          <a:lstStyle/>
          <a:p>
            <a:fld id="{0E42F296-41A8-4F35-98A2-879403026006}" type="slidenum">
              <a:rPr lang="en-US" smtClean="0"/>
              <a:t>6</a:t>
            </a:fld>
            <a:endParaRPr lang="en-US" dirty="0"/>
          </a:p>
        </p:txBody>
      </p:sp>
    </p:spTree>
    <p:extLst>
      <p:ext uri="{BB962C8B-B14F-4D97-AF65-F5344CB8AC3E}">
        <p14:creationId xmlns:p14="http://schemas.microsoft.com/office/powerpoint/2010/main" val="274562102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 POD is a fixed, pre-identified public site at which MCMs are given to people to minimize the effects of a public health threat or emergency. MCMs may</a:t>
            </a:r>
            <a:r>
              <a:rPr lang="en-US" sz="1200" kern="1200" baseline="0" dirty="0">
                <a:solidFill>
                  <a:schemeClr val="tx1"/>
                </a:solidFill>
                <a:effectLst/>
                <a:latin typeface="+mn-lt"/>
                <a:ea typeface="+mn-ea"/>
                <a:cs typeface="+mn-cs"/>
              </a:rPr>
              <a:t> include pills, or shots, which are a “measure” or intervention designed to “counter” whatever illness or health threat that may impact the public.  It’s given as a prophylaxis to prevent illness.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a:solidFill>
                  <a:schemeClr val="tx1"/>
                </a:solidFill>
                <a:effectLst/>
                <a:latin typeface="+mn-lt"/>
                <a:ea typeface="+mn-ea"/>
                <a:cs typeface="+mn-cs"/>
              </a:rPr>
              <a:t>Although PODs have a medical component to them, they differ from medical treatment usually received during a non-emergency situation. So, let’s discuss what a POD is and is not. </a:t>
            </a:r>
          </a:p>
        </p:txBody>
      </p:sp>
      <p:sp>
        <p:nvSpPr>
          <p:cNvPr id="4" name="Slide Number Placeholder 3"/>
          <p:cNvSpPr>
            <a:spLocks noGrp="1"/>
          </p:cNvSpPr>
          <p:nvPr>
            <p:ph type="sldNum" sz="quarter" idx="10"/>
          </p:nvPr>
        </p:nvSpPr>
        <p:spPr/>
        <p:txBody>
          <a:bodyPr/>
          <a:lstStyle/>
          <a:p>
            <a:pPr>
              <a:defRPr/>
            </a:pPr>
            <a:fld id="{EB38CAEC-4554-485B-9189-C45C7447A404}" type="slidenum">
              <a:rPr lang="en-US" smtClean="0"/>
              <a:pPr>
                <a:defRPr/>
              </a:pPr>
              <a:t>7</a:t>
            </a:fld>
            <a:endParaRPr lang="en-US" dirty="0"/>
          </a:p>
        </p:txBody>
      </p:sp>
    </p:spTree>
    <p:extLst>
      <p:ext uri="{BB962C8B-B14F-4D97-AF65-F5344CB8AC3E}">
        <p14:creationId xmlns:p14="http://schemas.microsoft.com/office/powerpoint/2010/main" val="163185969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A POD is not a medical clinic that treats people who are sick. It is a dispensing site that is designed to provide medications or shots to healthy individuals to prevent them from getting sick. Public information campaigns and or messages will direct sick individuals to a different treatment location.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baseline="0" dirty="0"/>
              <a:t>A POD does not resemble typical clinical operations where an individual is seen by a doctor in a private exam room.  They are typically in an open space to allow a large flow of people to pass through.</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baseline="0" dirty="0"/>
              <a:t>PODs will be staffed by public health staff, possibly volunteers or employees of the CPOD site.  We want our medical staff to concentrate on medical care.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r>
              <a:rPr lang="en-US" baseline="0" dirty="0"/>
              <a:t>This is not a typical individual care.  Think of it as a “fast food” type of care where you get assigned a value meal depending on how you complete the order form.  This is to be quick and overarching.  Those needing more consultation will be identified and handled appropriately.   </a:t>
            </a:r>
          </a:p>
          <a:p>
            <a:endParaRPr lang="en-US" baseline="0" dirty="0"/>
          </a:p>
          <a:p>
            <a:r>
              <a:rPr lang="en-US" baseline="0" dirty="0"/>
              <a:t>Now let’s discuss what a POD is.</a:t>
            </a:r>
          </a:p>
          <a:p>
            <a:endParaRPr lang="en-US" baseline="0" dirty="0"/>
          </a:p>
        </p:txBody>
      </p:sp>
      <p:sp>
        <p:nvSpPr>
          <p:cNvPr id="4" name="Slide Number Placeholder 3"/>
          <p:cNvSpPr>
            <a:spLocks noGrp="1"/>
          </p:cNvSpPr>
          <p:nvPr>
            <p:ph type="sldNum" sz="quarter" idx="10"/>
          </p:nvPr>
        </p:nvSpPr>
        <p:spPr/>
        <p:txBody>
          <a:bodyPr/>
          <a:lstStyle/>
          <a:p>
            <a:pPr>
              <a:defRPr/>
            </a:pPr>
            <a:fld id="{EB38CAEC-4554-485B-9189-C45C7447A404}" type="slidenum">
              <a:rPr lang="en-US" smtClean="0"/>
              <a:pPr>
                <a:defRPr/>
              </a:pPr>
              <a:t>8</a:t>
            </a:fld>
            <a:endParaRPr lang="en-US" dirty="0"/>
          </a:p>
        </p:txBody>
      </p:sp>
    </p:spTree>
    <p:extLst>
      <p:ext uri="{BB962C8B-B14F-4D97-AF65-F5344CB8AC3E}">
        <p14:creationId xmlns:p14="http://schemas.microsoft.com/office/powerpoint/2010/main" val="17966549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baseline="0" dirty="0"/>
              <a:t>PODs are not in locations typically used in a medical setting. Instead, POD locations are usually public facilities that are familiar to the community and can include:</a:t>
            </a:r>
            <a:endParaRPr lang="en-US" b="1" baseline="0" dirty="0"/>
          </a:p>
          <a:p>
            <a:pPr marL="628650" lvl="1" indent="-171450">
              <a:buFont typeface="Arial" panose="020B0604020202020204" pitchFamily="34" charset="0"/>
              <a:buChar char="•"/>
            </a:pPr>
            <a:r>
              <a:rPr lang="en-US" b="0" baseline="0" dirty="0"/>
              <a:t>Schools</a:t>
            </a:r>
          </a:p>
          <a:p>
            <a:pPr marL="628650" lvl="1" indent="-171450">
              <a:buFont typeface="Arial" panose="020B0604020202020204" pitchFamily="34" charset="0"/>
              <a:buChar char="•"/>
            </a:pPr>
            <a:r>
              <a:rPr lang="en-US" b="0" baseline="0" dirty="0"/>
              <a:t>Community Centers</a:t>
            </a:r>
          </a:p>
          <a:p>
            <a:pPr marL="628650" lvl="1" indent="-171450">
              <a:buFont typeface="Arial" panose="020B0604020202020204" pitchFamily="34" charset="0"/>
              <a:buChar char="•"/>
            </a:pPr>
            <a:r>
              <a:rPr lang="en-US" b="0" baseline="0" dirty="0"/>
              <a:t>Arenas</a:t>
            </a:r>
          </a:p>
          <a:p>
            <a:pPr marL="628650" lvl="1" indent="-171450">
              <a:buFont typeface="Arial" panose="020B0604020202020204" pitchFamily="34" charset="0"/>
              <a:buChar char="•"/>
            </a:pPr>
            <a:r>
              <a:rPr lang="en-US" b="0" baseline="0" dirty="0"/>
              <a:t>Designated spots are done by Partnership 4 Health Public Health agencies in Wilkin, Clay, Becker and Otter Tail Counites.</a:t>
            </a:r>
          </a:p>
          <a:p>
            <a:pPr marL="628650" lvl="1" indent="-171450">
              <a:buFont typeface="Arial" panose="020B0604020202020204" pitchFamily="34" charset="0"/>
              <a:buChar char="•"/>
            </a:pPr>
            <a:r>
              <a:rPr lang="en-US" b="0" baseline="0" dirty="0"/>
              <a:t>Horizon Public Health has locations in Morris, Alexandria and Glenwood to reach their counties of Stevens, Traverse, Grant, Pope and Douglas.</a:t>
            </a:r>
          </a:p>
        </p:txBody>
      </p:sp>
      <p:sp>
        <p:nvSpPr>
          <p:cNvPr id="4" name="Slide Number Placeholder 3"/>
          <p:cNvSpPr>
            <a:spLocks noGrp="1"/>
          </p:cNvSpPr>
          <p:nvPr>
            <p:ph type="sldNum" sz="quarter" idx="10"/>
          </p:nvPr>
        </p:nvSpPr>
        <p:spPr/>
        <p:txBody>
          <a:bodyPr/>
          <a:lstStyle/>
          <a:p>
            <a:pPr>
              <a:defRPr/>
            </a:pPr>
            <a:fld id="{EB38CAEC-4554-485B-9189-C45C7447A404}" type="slidenum">
              <a:rPr lang="en-US" smtClean="0"/>
              <a:pPr>
                <a:defRPr/>
              </a:pPr>
              <a:t>9</a:t>
            </a:fld>
            <a:endParaRPr lang="en-US" dirty="0"/>
          </a:p>
        </p:txBody>
      </p:sp>
    </p:spTree>
    <p:extLst>
      <p:ext uri="{BB962C8B-B14F-4D97-AF65-F5344CB8AC3E}">
        <p14:creationId xmlns:p14="http://schemas.microsoft.com/office/powerpoint/2010/main" val="35313767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p>
            <a:fld id="{8C71CAF9-4461-454A-B702-D536C3775752}" type="slidenum">
              <a:rPr lang="en-US" smtClean="0"/>
              <a:t>‹#›</a:t>
            </a:fld>
            <a:endParaRPr lang="en-US" dirty="0"/>
          </a:p>
        </p:txBody>
      </p:sp>
    </p:spTree>
    <p:extLst>
      <p:ext uri="{BB962C8B-B14F-4D97-AF65-F5344CB8AC3E}">
        <p14:creationId xmlns:p14="http://schemas.microsoft.com/office/powerpoint/2010/main" val="42247664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p>
            <a:fld id="{8C71CAF9-4461-454A-B702-D536C3775752}" type="slidenum">
              <a:rPr lang="en-US" smtClean="0"/>
              <a:t>‹#›</a:t>
            </a:fld>
            <a:endParaRPr lang="en-US" dirty="0"/>
          </a:p>
        </p:txBody>
      </p:sp>
    </p:spTree>
    <p:extLst>
      <p:ext uri="{BB962C8B-B14F-4D97-AF65-F5344CB8AC3E}">
        <p14:creationId xmlns:p14="http://schemas.microsoft.com/office/powerpoint/2010/main" val="13494834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p>
            <a:fld id="{8C71CAF9-4461-454A-B702-D536C3775752}" type="slidenum">
              <a:rPr lang="en-US" smtClean="0"/>
              <a:t>‹#›</a:t>
            </a:fld>
            <a:endParaRPr lang="en-US" dirty="0"/>
          </a:p>
        </p:txBody>
      </p:sp>
    </p:spTree>
    <p:extLst>
      <p:ext uri="{BB962C8B-B14F-4D97-AF65-F5344CB8AC3E}">
        <p14:creationId xmlns:p14="http://schemas.microsoft.com/office/powerpoint/2010/main" val="199028152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DATA SLIDE_OD">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74639"/>
            <a:ext cx="8229600" cy="1143000"/>
          </a:xfrm>
          <a:prstGeom prst="rect">
            <a:avLst/>
          </a:prstGeom>
        </p:spPr>
        <p:txBody>
          <a:bodyPr anchor="b" anchorCtr="0"/>
          <a:lstStyle>
            <a:lvl1pPr algn="l">
              <a:lnSpc>
                <a:spcPts val="3000"/>
              </a:lnSpc>
              <a:defRPr sz="2800" b="1" baseline="0">
                <a:solidFill>
                  <a:srgbClr val="0039A6"/>
                </a:solidFill>
                <a:effectLst/>
                <a:latin typeface="Calibri" pitchFamily="34" charset="0"/>
              </a:defRPr>
            </a:lvl1pPr>
          </a:lstStyle>
          <a:p>
            <a:r>
              <a:rPr lang="en-US" dirty="0"/>
              <a:t>Bottom band: OD</a:t>
            </a:r>
          </a:p>
        </p:txBody>
      </p:sp>
      <p:pic>
        <p:nvPicPr>
          <p:cNvPr id="18" name="Picture 17"/>
          <p:cNvPicPr>
            <a:picLocks noChangeAspect="1"/>
          </p:cNvPicPr>
          <p:nvPr userDrawn="1"/>
        </p:nvPicPr>
        <p:blipFill rotWithShape="1">
          <a:blip r:embed="rId2" cstate="print">
            <a:extLst>
              <a:ext uri="{28A0092B-C50C-407E-A947-70E740481C1C}">
                <a14:useLocalDpi xmlns:a14="http://schemas.microsoft.com/office/drawing/2010/main" val="0"/>
              </a:ext>
            </a:extLst>
          </a:blip>
          <a:srcRect t="87742" b="-5052"/>
          <a:stretch/>
        </p:blipFill>
        <p:spPr>
          <a:xfrm>
            <a:off x="6440" y="6690957"/>
            <a:ext cx="9144001" cy="248992"/>
          </a:xfrm>
          <a:prstGeom prst="rect">
            <a:avLst/>
          </a:prstGeom>
        </p:spPr>
      </p:pic>
      <p:sp>
        <p:nvSpPr>
          <p:cNvPr id="5" name="Text Placeholder 7"/>
          <p:cNvSpPr>
            <a:spLocks noGrp="1"/>
          </p:cNvSpPr>
          <p:nvPr>
            <p:ph type="body" sz="quarter" idx="10"/>
          </p:nvPr>
        </p:nvSpPr>
        <p:spPr>
          <a:xfrm>
            <a:off x="457200" y="1545167"/>
            <a:ext cx="8229600" cy="4455584"/>
          </a:xfrm>
        </p:spPr>
        <p:txBody>
          <a:bodyPr/>
          <a:lstStyle>
            <a:lvl1pPr marL="342891" indent="-342891">
              <a:buClr>
                <a:srgbClr val="005DAA"/>
              </a:buClr>
              <a:buFont typeface="Wingdings" panose="05000000000000000000" pitchFamily="2" charset="2"/>
              <a:buChar char="§"/>
              <a:defRPr sz="2000">
                <a:solidFill>
                  <a:srgbClr val="000000"/>
                </a:solidFill>
              </a:defRPr>
            </a:lvl1pPr>
            <a:lvl2pPr>
              <a:buClr>
                <a:srgbClr val="532E63"/>
              </a:buClr>
              <a:defRPr sz="2000">
                <a:solidFill>
                  <a:srgbClr val="000000"/>
                </a:solidFill>
              </a:defRPr>
            </a:lvl2pPr>
            <a:lvl3pPr>
              <a:buClr>
                <a:srgbClr val="9A3B26"/>
              </a:buClr>
              <a:defRPr sz="2000">
                <a:solidFill>
                  <a:srgbClr val="000000"/>
                </a:solidFill>
              </a:defRPr>
            </a:lvl3pPr>
            <a:lvl4pPr>
              <a:defRPr sz="2000">
                <a:solidFill>
                  <a:schemeClr val="accent4">
                    <a:lumMod val="75000"/>
                  </a:schemeClr>
                </a:solidFill>
              </a:defRPr>
            </a:lvl4pPr>
            <a:lvl5pPr>
              <a:defRPr sz="2000">
                <a:solidFill>
                  <a:schemeClr val="accent4">
                    <a:lumMod val="75000"/>
                  </a:schemeClr>
                </a:solidFill>
              </a:defRPr>
            </a:lvl5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2585434909"/>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p>
            <a:fld id="{8C71CAF9-4461-454A-B702-D536C3775752}" type="slidenum">
              <a:rPr lang="en-US" smtClean="0"/>
              <a:t>‹#›</a:t>
            </a:fld>
            <a:endParaRPr lang="en-US" dirty="0"/>
          </a:p>
        </p:txBody>
      </p:sp>
    </p:spTree>
    <p:extLst>
      <p:ext uri="{BB962C8B-B14F-4D97-AF65-F5344CB8AC3E}">
        <p14:creationId xmlns:p14="http://schemas.microsoft.com/office/powerpoint/2010/main" val="11154312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p>
            <a:fld id="{8C71CAF9-4461-454A-B702-D536C3775752}" type="slidenum">
              <a:rPr lang="en-US" smtClean="0"/>
              <a:t>‹#›</a:t>
            </a:fld>
            <a:endParaRPr lang="en-US" dirty="0"/>
          </a:p>
        </p:txBody>
      </p:sp>
    </p:spTree>
    <p:extLst>
      <p:ext uri="{BB962C8B-B14F-4D97-AF65-F5344CB8AC3E}">
        <p14:creationId xmlns:p14="http://schemas.microsoft.com/office/powerpoint/2010/main" val="35574920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6457950" y="6356351"/>
            <a:ext cx="2057400" cy="365125"/>
          </a:xfrm>
          <a:prstGeom prst="rect">
            <a:avLst/>
          </a:prstGeom>
        </p:spPr>
        <p:txBody>
          <a:bodyPr/>
          <a:lstStyle/>
          <a:p>
            <a:fld id="{8C71CAF9-4461-454A-B702-D536C3775752}" type="slidenum">
              <a:rPr lang="en-US" smtClean="0"/>
              <a:t>‹#›</a:t>
            </a:fld>
            <a:endParaRPr lang="en-US" dirty="0"/>
          </a:p>
        </p:txBody>
      </p:sp>
    </p:spTree>
    <p:extLst>
      <p:ext uri="{BB962C8B-B14F-4D97-AF65-F5344CB8AC3E}">
        <p14:creationId xmlns:p14="http://schemas.microsoft.com/office/powerpoint/2010/main" val="11692414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a:xfrm>
            <a:off x="6457950" y="6356351"/>
            <a:ext cx="2057400" cy="365125"/>
          </a:xfrm>
          <a:prstGeom prst="rect">
            <a:avLst/>
          </a:prstGeom>
        </p:spPr>
        <p:txBody>
          <a:bodyPr/>
          <a:lstStyle/>
          <a:p>
            <a:fld id="{8C71CAF9-4461-454A-B702-D536C3775752}" type="slidenum">
              <a:rPr lang="en-US" smtClean="0"/>
              <a:t>‹#›</a:t>
            </a:fld>
            <a:endParaRPr lang="en-US" dirty="0"/>
          </a:p>
        </p:txBody>
      </p:sp>
    </p:spTree>
    <p:extLst>
      <p:ext uri="{BB962C8B-B14F-4D97-AF65-F5344CB8AC3E}">
        <p14:creationId xmlns:p14="http://schemas.microsoft.com/office/powerpoint/2010/main" val="35531036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a:xfrm>
            <a:off x="6457950" y="6356351"/>
            <a:ext cx="2057400" cy="365125"/>
          </a:xfrm>
          <a:prstGeom prst="rect">
            <a:avLst/>
          </a:prstGeom>
        </p:spPr>
        <p:txBody>
          <a:bodyPr/>
          <a:lstStyle/>
          <a:p>
            <a:fld id="{8C71CAF9-4461-454A-B702-D536C3775752}" type="slidenum">
              <a:rPr lang="en-US" smtClean="0"/>
              <a:t>‹#›</a:t>
            </a:fld>
            <a:endParaRPr lang="en-US" dirty="0"/>
          </a:p>
        </p:txBody>
      </p:sp>
    </p:spTree>
    <p:extLst>
      <p:ext uri="{BB962C8B-B14F-4D97-AF65-F5344CB8AC3E}">
        <p14:creationId xmlns:p14="http://schemas.microsoft.com/office/powerpoint/2010/main" val="25597490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a:xfrm>
            <a:off x="6457950" y="6356351"/>
            <a:ext cx="2057400" cy="365125"/>
          </a:xfrm>
          <a:prstGeom prst="rect">
            <a:avLst/>
          </a:prstGeom>
        </p:spPr>
        <p:txBody>
          <a:bodyPr/>
          <a:lstStyle/>
          <a:p>
            <a:fld id="{8C71CAF9-4461-454A-B702-D536C3775752}" type="slidenum">
              <a:rPr lang="en-US" smtClean="0"/>
              <a:t>‹#›</a:t>
            </a:fld>
            <a:endParaRPr lang="en-US" dirty="0"/>
          </a:p>
        </p:txBody>
      </p:sp>
    </p:spTree>
    <p:extLst>
      <p:ext uri="{BB962C8B-B14F-4D97-AF65-F5344CB8AC3E}">
        <p14:creationId xmlns:p14="http://schemas.microsoft.com/office/powerpoint/2010/main" val="35236613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6457950" y="6356351"/>
            <a:ext cx="2057400" cy="365125"/>
          </a:xfrm>
          <a:prstGeom prst="rect">
            <a:avLst/>
          </a:prstGeom>
        </p:spPr>
        <p:txBody>
          <a:bodyPr/>
          <a:lstStyle/>
          <a:p>
            <a:fld id="{8C71CAF9-4461-454A-B702-D536C3775752}" type="slidenum">
              <a:rPr lang="en-US" smtClean="0"/>
              <a:t>‹#›</a:t>
            </a:fld>
            <a:endParaRPr lang="en-US" dirty="0"/>
          </a:p>
        </p:txBody>
      </p:sp>
    </p:spTree>
    <p:extLst>
      <p:ext uri="{BB962C8B-B14F-4D97-AF65-F5344CB8AC3E}">
        <p14:creationId xmlns:p14="http://schemas.microsoft.com/office/powerpoint/2010/main" val="28151012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6457950" y="6356351"/>
            <a:ext cx="2057400" cy="365125"/>
          </a:xfrm>
          <a:prstGeom prst="rect">
            <a:avLst/>
          </a:prstGeom>
        </p:spPr>
        <p:txBody>
          <a:bodyPr/>
          <a:lstStyle/>
          <a:p>
            <a:fld id="{8C71CAF9-4461-454A-B702-D536C3775752}" type="slidenum">
              <a:rPr lang="en-US" smtClean="0"/>
              <a:t>‹#›</a:t>
            </a:fld>
            <a:endParaRPr lang="en-US" dirty="0"/>
          </a:p>
        </p:txBody>
      </p:sp>
    </p:spTree>
    <p:extLst>
      <p:ext uri="{BB962C8B-B14F-4D97-AF65-F5344CB8AC3E}">
        <p14:creationId xmlns:p14="http://schemas.microsoft.com/office/powerpoint/2010/main" val="11094429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7" name="TextBox 6"/>
          <p:cNvSpPr txBox="1"/>
          <p:nvPr userDrawn="1"/>
        </p:nvSpPr>
        <p:spPr>
          <a:xfrm>
            <a:off x="8318631" y="6261914"/>
            <a:ext cx="515501" cy="276999"/>
          </a:xfrm>
          <a:prstGeom prst="rect">
            <a:avLst/>
          </a:prstGeom>
          <a:noFill/>
        </p:spPr>
        <p:txBody>
          <a:bodyPr wrap="square" rtlCol="0">
            <a:spAutoFit/>
          </a:bodyPr>
          <a:lstStyle/>
          <a:p>
            <a:pPr algn="ctr"/>
            <a:fld id="{95AC0378-893C-4EDD-9215-D4C56BEA4F2F}" type="slidenum">
              <a:rPr lang="en-US" sz="1200" b="0" smtClean="0">
                <a:solidFill>
                  <a:srgbClr val="000000"/>
                </a:solidFill>
                <a:latin typeface="Calibri" panose="020F0502020204030204" pitchFamily="34" charset="0"/>
              </a:rPr>
              <a:pPr algn="ctr"/>
              <a:t>‹#›</a:t>
            </a:fld>
            <a:endParaRPr lang="en-US" sz="1200" b="0" dirty="0">
              <a:solidFill>
                <a:srgbClr val="000000"/>
              </a:solidFill>
              <a:latin typeface="Calibri" panose="020F0502020204030204" pitchFamily="34" charset="0"/>
            </a:endParaRPr>
          </a:p>
        </p:txBody>
      </p:sp>
    </p:spTree>
    <p:extLst>
      <p:ext uri="{BB962C8B-B14F-4D97-AF65-F5344CB8AC3E}">
        <p14:creationId xmlns:p14="http://schemas.microsoft.com/office/powerpoint/2010/main" val="204734502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3" r:id="rId12"/>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0.xml"/><Relationship Id="rId1" Type="http://schemas.openxmlformats.org/officeDocument/2006/relationships/slideLayout" Target="../slideLayouts/slideLayout12.xml"/><Relationship Id="rId4" Type="http://schemas.openxmlformats.org/officeDocument/2006/relationships/image" Target="../media/image16.jpeg"/></Relationships>
</file>

<file path=ppt/slides/_rels/slide11.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20.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2.xml"/><Relationship Id="rId1" Type="http://schemas.openxmlformats.org/officeDocument/2006/relationships/slideLayout" Target="../slideLayouts/slideLayout12.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2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3.xml"/><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4.xml"/><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6.xml"/><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7.xml"/><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28.xml"/><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30.xml"/><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1.xml"/><Relationship Id="rId1" Type="http://schemas.openxmlformats.org/officeDocument/2006/relationships/slideLayout" Target="../slideLayouts/slideLayout12.xml"/><Relationship Id="rId5" Type="http://schemas.openxmlformats.org/officeDocument/2006/relationships/image" Target="../media/image38.jpeg"/><Relationship Id="rId4" Type="http://schemas.openxmlformats.org/officeDocument/2006/relationships/image" Target="../media/image37.jpe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3.xml"/><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4.xml"/><Relationship Id="rId1" Type="http://schemas.openxmlformats.org/officeDocument/2006/relationships/slideLayout" Target="../slideLayouts/slideLayout12.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35.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35.xml"/><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7.xml"/><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3" Type="http://schemas.openxmlformats.org/officeDocument/2006/relationships/image" Target="../media/image45.emf"/><Relationship Id="rId2" Type="http://schemas.openxmlformats.org/officeDocument/2006/relationships/notesSlide" Target="../notesSlides/notesSlide38.xml"/><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39.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41.xml"/><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image" Target="../media/image48.wmf"/><Relationship Id="rId4" Type="http://schemas.openxmlformats.org/officeDocument/2006/relationships/package" Target="../embeddings/Microsoft_Word_Document.docx"/></Relationships>
</file>

<file path=ppt/slides/_rels/slide4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4.xml"/><Relationship Id="rId1" Type="http://schemas.openxmlformats.org/officeDocument/2006/relationships/slideLayout" Target="../slideLayouts/slideLayout12.xml"/><Relationship Id="rId4" Type="http://schemas.openxmlformats.org/officeDocument/2006/relationships/image" Target="../media/image50.png"/></Relationships>
</file>

<file path=ppt/slides/_rels/slide4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45.xml"/><Relationship Id="rId1" Type="http://schemas.openxmlformats.org/officeDocument/2006/relationships/slideLayout" Target="../slideLayouts/slideLayout12.xml"/></Relationships>
</file>

<file path=ppt/slides/_rels/slide4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46.xml"/><Relationship Id="rId1" Type="http://schemas.openxmlformats.org/officeDocument/2006/relationships/slideLayout" Target="../slideLayouts/slideLayout12.xml"/></Relationships>
</file>

<file path=ppt/slides/_rels/slide4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47.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12.xml"/><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FA69117-F93D-47CC-80FA-0D2FAACD3FEC}"/>
              </a:ext>
            </a:extLst>
          </p:cNvPr>
          <p:cNvPicPr>
            <a:picLocks noChangeAspect="1"/>
          </p:cNvPicPr>
          <p:nvPr/>
        </p:nvPicPr>
        <p:blipFill rotWithShape="1">
          <a:blip r:embed="rId3"/>
          <a:srcRect l="42990" r="4297" b="-2"/>
          <a:stretch/>
        </p:blipFill>
        <p:spPr>
          <a:xfrm>
            <a:off x="3222650" y="5"/>
            <a:ext cx="3623720" cy="4520011"/>
          </a:xfrm>
          <a:custGeom>
            <a:avLst/>
            <a:gdLst>
              <a:gd name="connsiteX0" fmla="*/ 0 w 4831627"/>
              <a:gd name="connsiteY0" fmla="*/ 0 h 4520011"/>
              <a:gd name="connsiteX1" fmla="*/ 4831627 w 4831627"/>
              <a:gd name="connsiteY1" fmla="*/ 0 h 4520011"/>
              <a:gd name="connsiteX2" fmla="*/ 1416677 w 4831627"/>
              <a:gd name="connsiteY2" fmla="*/ 4520011 h 4520011"/>
            </a:gdLst>
            <a:ahLst/>
            <a:cxnLst>
              <a:cxn ang="0">
                <a:pos x="connsiteX0" y="connsiteY0"/>
              </a:cxn>
              <a:cxn ang="0">
                <a:pos x="connsiteX1" y="connsiteY1"/>
              </a:cxn>
              <a:cxn ang="0">
                <a:pos x="connsiteX2" y="connsiteY2"/>
              </a:cxn>
            </a:cxnLst>
            <a:rect l="l" t="t" r="r" b="b"/>
            <a:pathLst>
              <a:path w="4831627" h="4520011">
                <a:moveTo>
                  <a:pt x="0" y="0"/>
                </a:moveTo>
                <a:lnTo>
                  <a:pt x="4831627" y="0"/>
                </a:lnTo>
                <a:lnTo>
                  <a:pt x="1416677" y="4520011"/>
                </a:lnTo>
                <a:close/>
              </a:path>
            </a:pathLst>
          </a:custGeom>
        </p:spPr>
      </p:pic>
      <p:pic>
        <p:nvPicPr>
          <p:cNvPr id="5" name="Picture 4">
            <a:extLst>
              <a:ext uri="{FF2B5EF4-FFF2-40B4-BE49-F238E27FC236}">
                <a16:creationId xmlns:a16="http://schemas.microsoft.com/office/drawing/2014/main" id="{0C9E2855-8466-4E60-A350-00A87A492BB3}"/>
              </a:ext>
            </a:extLst>
          </p:cNvPr>
          <p:cNvPicPr>
            <a:picLocks noChangeAspect="1"/>
          </p:cNvPicPr>
          <p:nvPr/>
        </p:nvPicPr>
        <p:blipFill rotWithShape="1">
          <a:blip r:embed="rId4"/>
          <a:srcRect l="19528" r="19497" b="-1"/>
          <a:stretch/>
        </p:blipFill>
        <p:spPr>
          <a:xfrm>
            <a:off x="3031495" y="-4"/>
            <a:ext cx="6104530" cy="6858000"/>
          </a:xfrm>
          <a:custGeom>
            <a:avLst/>
            <a:gdLst>
              <a:gd name="connsiteX0" fmla="*/ 5181344 w 8139373"/>
              <a:gd name="connsiteY0" fmla="*/ 0 h 6858000"/>
              <a:gd name="connsiteX1" fmla="*/ 8139373 w 8139373"/>
              <a:gd name="connsiteY1" fmla="*/ 0 h 6858000"/>
              <a:gd name="connsiteX2" fmla="*/ 8139373 w 8139373"/>
              <a:gd name="connsiteY2" fmla="*/ 6858000 h 6858000"/>
              <a:gd name="connsiteX3" fmla="*/ 0 w 8139373"/>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8139373" h="6858000">
                <a:moveTo>
                  <a:pt x="5181344" y="0"/>
                </a:moveTo>
                <a:lnTo>
                  <a:pt x="8139373" y="0"/>
                </a:lnTo>
                <a:lnTo>
                  <a:pt x="8139373" y="6858000"/>
                </a:lnTo>
                <a:lnTo>
                  <a:pt x="0" y="6858000"/>
                </a:lnTo>
                <a:close/>
              </a:path>
            </a:pathLst>
          </a:custGeom>
        </p:spPr>
      </p:pic>
      <p:sp>
        <p:nvSpPr>
          <p:cNvPr id="2" name="Title 1">
            <a:extLst>
              <a:ext uri="{FF2B5EF4-FFF2-40B4-BE49-F238E27FC236}">
                <a16:creationId xmlns:a16="http://schemas.microsoft.com/office/drawing/2014/main" id="{DEF59E02-B589-44FD-A262-7786B29C70F5}"/>
              </a:ext>
            </a:extLst>
          </p:cNvPr>
          <p:cNvSpPr>
            <a:spLocks noGrp="1"/>
          </p:cNvSpPr>
          <p:nvPr>
            <p:ph type="title"/>
          </p:nvPr>
        </p:nvSpPr>
        <p:spPr>
          <a:xfrm>
            <a:off x="469279" y="884389"/>
            <a:ext cx="2811796" cy="1508469"/>
          </a:xfrm>
        </p:spPr>
        <p:txBody>
          <a:bodyPr vert="horz" lIns="91440" tIns="45720" rIns="91440" bIns="45720" rtlCol="0" anchor="ctr">
            <a:normAutofit/>
          </a:bodyPr>
          <a:lstStyle/>
          <a:p>
            <a:pPr>
              <a:lnSpc>
                <a:spcPct val="90000"/>
              </a:lnSpc>
            </a:pPr>
            <a:r>
              <a:rPr lang="en-US" altLang="en-US" sz="3200" kern="1200" dirty="0">
                <a:solidFill>
                  <a:srgbClr val="594039"/>
                </a:solidFill>
                <a:latin typeface="+mj-lt"/>
                <a:ea typeface="+mj-ea"/>
                <a:cs typeface="+mj-cs"/>
              </a:rPr>
              <a:t>Closed Point of Dispensing Training</a:t>
            </a:r>
            <a:endParaRPr lang="en-US" sz="3200" kern="1200" dirty="0">
              <a:solidFill>
                <a:srgbClr val="594039"/>
              </a:solidFill>
              <a:latin typeface="+mj-lt"/>
              <a:ea typeface="+mj-ea"/>
              <a:cs typeface="+mj-cs"/>
            </a:endParaRPr>
          </a:p>
        </p:txBody>
      </p:sp>
      <p:sp>
        <p:nvSpPr>
          <p:cNvPr id="17" name="Isosceles Triangle 14">
            <a:extLst>
              <a:ext uri="{FF2B5EF4-FFF2-40B4-BE49-F238E27FC236}">
                <a16:creationId xmlns:a16="http://schemas.microsoft.com/office/drawing/2014/main" id="{7EB6695E-BED5-4DA3-8C9B-AD301AEF47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4350"/>
            <a:ext cx="336549"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 name="Text Placeholder 2">
            <a:extLst>
              <a:ext uri="{FF2B5EF4-FFF2-40B4-BE49-F238E27FC236}">
                <a16:creationId xmlns:a16="http://schemas.microsoft.com/office/drawing/2014/main" id="{2105AB19-06CD-43B9-9133-7398C4289494}"/>
              </a:ext>
            </a:extLst>
          </p:cNvPr>
          <p:cNvSpPr>
            <a:spLocks noGrp="1"/>
          </p:cNvSpPr>
          <p:nvPr>
            <p:ph type="body" sz="quarter" idx="10"/>
          </p:nvPr>
        </p:nvSpPr>
        <p:spPr>
          <a:xfrm>
            <a:off x="508000" y="2795618"/>
            <a:ext cx="2811796" cy="3005289"/>
          </a:xfrm>
        </p:spPr>
        <p:txBody>
          <a:bodyPr vert="horz" lIns="91440" tIns="45720" rIns="91440" bIns="45720" rtlCol="0">
            <a:normAutofit/>
          </a:bodyPr>
          <a:lstStyle/>
          <a:p>
            <a:pPr indent="-228600">
              <a:buFont typeface="Arial" panose="020B0604020202020204" pitchFamily="34" charset="0"/>
              <a:buChar char="•"/>
            </a:pPr>
            <a:r>
              <a:rPr lang="en-US" sz="1800" dirty="0">
                <a:solidFill>
                  <a:schemeClr val="tx1"/>
                </a:solidFill>
              </a:rPr>
              <a:t>Preparing your organization to provide emergency measures for your staff, their family and potentially clients</a:t>
            </a:r>
          </a:p>
          <a:p>
            <a:pPr marL="114291" indent="0">
              <a:buNone/>
            </a:pPr>
            <a:endParaRPr lang="en-US" sz="1600" dirty="0">
              <a:solidFill>
                <a:schemeClr val="tx1"/>
              </a:solidFill>
            </a:endParaRPr>
          </a:p>
        </p:txBody>
      </p:sp>
    </p:spTree>
    <p:extLst>
      <p:ext uri="{BB962C8B-B14F-4D97-AF65-F5344CB8AC3E}">
        <p14:creationId xmlns:p14="http://schemas.microsoft.com/office/powerpoint/2010/main" val="2086330871"/>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Woman receiving an injection in her upper arm, administered by another woman in a red vest." title="Woman Receiving Injection"/>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80013" y="3319080"/>
            <a:ext cx="3811588" cy="2536281"/>
          </a:xfrm>
          <a:prstGeom prst="rect">
            <a:avLst/>
          </a:prstGeom>
          <a:ln w="28575">
            <a:noFill/>
          </a:ln>
          <a:effectLst>
            <a:outerShdw blurRad="50800" dist="38100" dir="2700000" algn="tl" rotWithShape="0">
              <a:prstClr val="black">
                <a:alpha val="40000"/>
              </a:prstClr>
            </a:outerShdw>
          </a:effectLst>
        </p:spPr>
      </p:pic>
      <p:pic>
        <p:nvPicPr>
          <p:cNvPr id="4" name="Picture 3" descr="Woman receiving medication at a POD." title="Woman Receiving Medication"/>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2398" y="3319079"/>
            <a:ext cx="3811588" cy="2536282"/>
          </a:xfrm>
          <a:prstGeom prst="rect">
            <a:avLst/>
          </a:prstGeom>
        </p:spPr>
      </p:pic>
      <p:sp>
        <p:nvSpPr>
          <p:cNvPr id="6" name="Rectangle 5"/>
          <p:cNvSpPr/>
          <p:nvPr/>
        </p:nvSpPr>
        <p:spPr>
          <a:xfrm>
            <a:off x="518337" y="1201204"/>
            <a:ext cx="8288779" cy="2031325"/>
          </a:xfrm>
          <a:prstGeom prst="rect">
            <a:avLst/>
          </a:prstGeom>
        </p:spPr>
        <p:txBody>
          <a:bodyPr wrap="square">
            <a:spAutoFit/>
          </a:bodyPr>
          <a:lstStyle/>
          <a:p>
            <a:pPr marL="342900" indent="-342900">
              <a:lnSpc>
                <a:spcPct val="150000"/>
              </a:lnSpc>
              <a:buClr>
                <a:srgbClr val="0039A6"/>
              </a:buClr>
              <a:buFont typeface="Wingdings" panose="05000000000000000000" pitchFamily="2" charset="2"/>
              <a:buChar char="§"/>
            </a:pPr>
            <a:r>
              <a:rPr lang="en-US" sz="2800" dirty="0"/>
              <a:t>established in a </a:t>
            </a:r>
            <a:r>
              <a:rPr lang="en-US" sz="2800" b="1" dirty="0"/>
              <a:t>non-traditional</a:t>
            </a:r>
            <a:r>
              <a:rPr lang="en-US" sz="2800" dirty="0"/>
              <a:t> setting</a:t>
            </a:r>
          </a:p>
          <a:p>
            <a:pPr marL="342900" indent="-342900">
              <a:lnSpc>
                <a:spcPct val="150000"/>
              </a:lnSpc>
              <a:buClr>
                <a:srgbClr val="0039A6"/>
              </a:buClr>
              <a:buFont typeface="Wingdings" panose="05000000000000000000" pitchFamily="2" charset="2"/>
              <a:buChar char="§"/>
            </a:pPr>
            <a:r>
              <a:rPr lang="en-US" sz="2800" dirty="0"/>
              <a:t>where </a:t>
            </a:r>
            <a:r>
              <a:rPr lang="en-US" sz="2800" b="1" dirty="0"/>
              <a:t>healthy individuals</a:t>
            </a:r>
            <a:r>
              <a:rPr lang="en-US" sz="2800" dirty="0"/>
              <a:t> receive medications or vaccinations</a:t>
            </a:r>
          </a:p>
        </p:txBody>
      </p:sp>
      <p:sp>
        <p:nvSpPr>
          <p:cNvPr id="7" name="Title"/>
          <p:cNvSpPr>
            <a:spLocks noGrp="1"/>
          </p:cNvSpPr>
          <p:nvPr>
            <p:ph type="title"/>
          </p:nvPr>
        </p:nvSpPr>
        <p:spPr>
          <a:xfrm>
            <a:off x="457200" y="274639"/>
            <a:ext cx="8229600" cy="1143000"/>
          </a:xfrm>
        </p:spPr>
        <p:txBody>
          <a:bodyPr/>
          <a:lstStyle/>
          <a:p>
            <a:r>
              <a:rPr lang="en-US" sz="3200" dirty="0">
                <a:latin typeface="Myriad Pro"/>
              </a:rPr>
              <a:t>A POD is…                                                 </a:t>
            </a:r>
            <a:r>
              <a:rPr lang="en-US" sz="3200" dirty="0">
                <a:solidFill>
                  <a:schemeClr val="bg1"/>
                </a:solidFill>
                <a:latin typeface="Myriad Pro"/>
              </a:rPr>
              <a:t>2</a:t>
            </a:r>
            <a:endParaRPr lang="en-US" sz="3733" dirty="0">
              <a:solidFill>
                <a:schemeClr val="bg1"/>
              </a:solidFill>
              <a:latin typeface="+mj-lt"/>
            </a:endParaRPr>
          </a:p>
        </p:txBody>
      </p:sp>
    </p:spTree>
    <p:extLst>
      <p:ext uri="{BB962C8B-B14F-4D97-AF65-F5344CB8AC3E}">
        <p14:creationId xmlns:p14="http://schemas.microsoft.com/office/powerpoint/2010/main" val="3885139060"/>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age of hand blocking green spores that cause illness." title="Hand Blocking Spore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93315" y="3727982"/>
            <a:ext cx="4007486" cy="2674287"/>
          </a:xfrm>
          <a:prstGeom prst="rect">
            <a:avLst/>
          </a:prstGeom>
        </p:spPr>
      </p:pic>
      <p:sp>
        <p:nvSpPr>
          <p:cNvPr id="6" name="Rectangle 5"/>
          <p:cNvSpPr/>
          <p:nvPr/>
        </p:nvSpPr>
        <p:spPr>
          <a:xfrm>
            <a:off x="529913" y="1154904"/>
            <a:ext cx="8309288" cy="3323987"/>
          </a:xfrm>
          <a:prstGeom prst="rect">
            <a:avLst/>
          </a:prstGeom>
        </p:spPr>
        <p:txBody>
          <a:bodyPr wrap="square">
            <a:spAutoFit/>
          </a:bodyPr>
          <a:lstStyle/>
          <a:p>
            <a:pPr marL="342900" indent="-342900">
              <a:lnSpc>
                <a:spcPct val="150000"/>
              </a:lnSpc>
              <a:buClr>
                <a:srgbClr val="0039A6"/>
              </a:buClr>
              <a:buFont typeface="Wingdings" panose="05000000000000000000" pitchFamily="2" charset="2"/>
              <a:buChar char="§"/>
            </a:pPr>
            <a:r>
              <a:rPr lang="en-US" sz="2800" dirty="0"/>
              <a:t>established in a</a:t>
            </a:r>
            <a:r>
              <a:rPr lang="en-US" sz="2800" b="1" dirty="0"/>
              <a:t> non-traditional </a:t>
            </a:r>
            <a:r>
              <a:rPr lang="en-US" sz="2800" dirty="0"/>
              <a:t>setting</a:t>
            </a:r>
          </a:p>
          <a:p>
            <a:pPr marL="342900" indent="-342900">
              <a:lnSpc>
                <a:spcPct val="150000"/>
              </a:lnSpc>
              <a:buClr>
                <a:srgbClr val="0039A6"/>
              </a:buClr>
              <a:buFont typeface="Wingdings" panose="05000000000000000000" pitchFamily="2" charset="2"/>
              <a:buChar char="§"/>
            </a:pPr>
            <a:r>
              <a:rPr lang="en-US" sz="2800" dirty="0"/>
              <a:t>where </a:t>
            </a:r>
            <a:r>
              <a:rPr lang="en-US" sz="2800" b="1" dirty="0"/>
              <a:t>healthy individuals</a:t>
            </a:r>
            <a:r>
              <a:rPr lang="en-US" sz="2800" dirty="0"/>
              <a:t> receive medications or vaccinations</a:t>
            </a:r>
          </a:p>
          <a:p>
            <a:pPr marL="342900" indent="-342900">
              <a:lnSpc>
                <a:spcPct val="150000"/>
              </a:lnSpc>
              <a:buClr>
                <a:srgbClr val="0039A6"/>
              </a:buClr>
              <a:buFont typeface="Wingdings" panose="05000000000000000000" pitchFamily="2" charset="2"/>
              <a:buChar char="§"/>
            </a:pPr>
            <a:r>
              <a:rPr lang="en-US" sz="2800" dirty="0"/>
              <a:t>a place that </a:t>
            </a:r>
            <a:r>
              <a:rPr lang="en-US" sz="2800" b="1" dirty="0"/>
              <a:t>prevents</a:t>
            </a:r>
            <a:r>
              <a:rPr lang="en-US" sz="2800" dirty="0"/>
              <a:t> individuals from getting sick </a:t>
            </a:r>
          </a:p>
        </p:txBody>
      </p:sp>
      <p:sp>
        <p:nvSpPr>
          <p:cNvPr id="7" name="Title"/>
          <p:cNvSpPr>
            <a:spLocks noGrp="1"/>
          </p:cNvSpPr>
          <p:nvPr>
            <p:ph type="title"/>
          </p:nvPr>
        </p:nvSpPr>
        <p:spPr>
          <a:xfrm>
            <a:off x="457200" y="274639"/>
            <a:ext cx="8229600" cy="1143000"/>
          </a:xfrm>
        </p:spPr>
        <p:txBody>
          <a:bodyPr/>
          <a:lstStyle/>
          <a:p>
            <a:r>
              <a:rPr lang="en-US" sz="3200" dirty="0">
                <a:latin typeface="Myriad Pro"/>
              </a:rPr>
              <a:t>A POD is…                                                 </a:t>
            </a:r>
            <a:r>
              <a:rPr lang="en-US" sz="3200" dirty="0">
                <a:solidFill>
                  <a:schemeClr val="bg1"/>
                </a:solidFill>
                <a:latin typeface="Myriad Pro"/>
              </a:rPr>
              <a:t>3</a:t>
            </a:r>
            <a:endParaRPr lang="en-US" sz="3733" dirty="0">
              <a:solidFill>
                <a:schemeClr val="bg1"/>
              </a:solidFill>
              <a:latin typeface="+mj-lt"/>
            </a:endParaRPr>
          </a:p>
        </p:txBody>
      </p:sp>
    </p:spTree>
    <p:extLst>
      <p:ext uri="{BB962C8B-B14F-4D97-AF65-F5344CB8AC3E}">
        <p14:creationId xmlns:p14="http://schemas.microsoft.com/office/powerpoint/2010/main" val="1017220577"/>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ight Arrow 8"/>
          <p:cNvSpPr/>
          <p:nvPr/>
        </p:nvSpPr>
        <p:spPr>
          <a:xfrm rot="5400000">
            <a:off x="5413519" y="2899303"/>
            <a:ext cx="2076014" cy="4470547"/>
          </a:xfrm>
          <a:prstGeom prst="rightArrow">
            <a:avLst/>
          </a:prstGeom>
          <a:solidFill>
            <a:srgbClr val="FF0000"/>
          </a:solidFill>
          <a:effectLst>
            <a:reflection blurRad="6350" stA="52000" endA="300" endPos="35000" dir="5400000" sy="-100000" algn="bl" rotWithShape="0"/>
          </a:effectLst>
        </p:spPr>
        <p:style>
          <a:lnRef idx="2">
            <a:schemeClr val="accent6">
              <a:shade val="50000"/>
            </a:schemeClr>
          </a:lnRef>
          <a:fillRef idx="1">
            <a:schemeClr val="accent6"/>
          </a:fillRef>
          <a:effectRef idx="0">
            <a:schemeClr val="accent6"/>
          </a:effectRef>
          <a:fontRef idx="minor">
            <a:schemeClr val="lt1"/>
          </a:fontRef>
        </p:style>
        <p:txBody>
          <a:bodyPr vert="vert270" rtlCol="0" anchor="ctr"/>
          <a:lstStyle/>
          <a:p>
            <a:pPr algn="ctr"/>
            <a:endParaRPr lang="en-US" sz="2400" b="1" dirty="0"/>
          </a:p>
          <a:p>
            <a:pPr algn="ctr"/>
            <a:r>
              <a:rPr lang="en-US" sz="2400" b="1" dirty="0"/>
              <a:t>Survival Rate </a:t>
            </a:r>
            <a:r>
              <a:rPr lang="en-US" sz="2400" dirty="0"/>
              <a:t>(after showing symptoms)</a:t>
            </a:r>
          </a:p>
        </p:txBody>
      </p:sp>
      <p:sp>
        <p:nvSpPr>
          <p:cNvPr id="13" name="Right Arrow 12"/>
          <p:cNvSpPr/>
          <p:nvPr/>
        </p:nvSpPr>
        <p:spPr>
          <a:xfrm rot="16200000">
            <a:off x="1502068" y="2899302"/>
            <a:ext cx="2076014" cy="4470547"/>
          </a:xfrm>
          <a:prstGeom prst="rightArrow">
            <a:avLst/>
          </a:prstGeom>
          <a:effectLst>
            <a:reflection blurRad="6350" stA="52000" endA="300" endPos="35000" dir="5400000" sy="-100000" algn="bl" rotWithShape="0"/>
          </a:effectLst>
        </p:spPr>
        <p:style>
          <a:lnRef idx="2">
            <a:schemeClr val="accent6">
              <a:shade val="50000"/>
            </a:schemeClr>
          </a:lnRef>
          <a:fillRef idx="1">
            <a:schemeClr val="accent6"/>
          </a:fillRef>
          <a:effectRef idx="0">
            <a:schemeClr val="accent6"/>
          </a:effectRef>
          <a:fontRef idx="minor">
            <a:schemeClr val="lt1"/>
          </a:fontRef>
        </p:style>
        <p:txBody>
          <a:bodyPr vert="vert" rtlCol="0" anchor="ctr"/>
          <a:lstStyle/>
          <a:p>
            <a:pPr algn="ctr"/>
            <a:r>
              <a:rPr lang="en-US" sz="2400" b="1" dirty="0"/>
              <a:t>Survival Rate </a:t>
            </a:r>
            <a:r>
              <a:rPr lang="en-US" sz="2400" dirty="0"/>
              <a:t>(before symptoms)</a:t>
            </a:r>
          </a:p>
        </p:txBody>
      </p:sp>
      <p:sp>
        <p:nvSpPr>
          <p:cNvPr id="6" name="TextBox 5"/>
          <p:cNvSpPr txBox="1"/>
          <p:nvPr/>
        </p:nvSpPr>
        <p:spPr>
          <a:xfrm>
            <a:off x="304800" y="2983720"/>
            <a:ext cx="8382000" cy="584775"/>
          </a:xfrm>
          <a:prstGeom prst="rect">
            <a:avLst/>
          </a:prstGeom>
          <a:solidFill>
            <a:srgbClr val="0039A6"/>
          </a:solidFill>
        </p:spPr>
        <p:txBody>
          <a:bodyPr wrap="square" rtlCol="0">
            <a:spAutoFit/>
          </a:bodyPr>
          <a:lstStyle/>
          <a:p>
            <a:pPr algn="ctr"/>
            <a:r>
              <a:rPr lang="en-US" sz="3200" b="1" dirty="0">
                <a:solidFill>
                  <a:schemeClr val="bg1"/>
                </a:solidFill>
              </a:rPr>
              <a:t> Why Rush?</a:t>
            </a:r>
            <a:r>
              <a:rPr lang="en-US" sz="3200" b="1" dirty="0">
                <a:solidFill>
                  <a:srgbClr val="0039A6"/>
                </a:solidFill>
              </a:rPr>
              <a:t>-   </a:t>
            </a:r>
          </a:p>
        </p:txBody>
      </p:sp>
      <p:sp>
        <p:nvSpPr>
          <p:cNvPr id="3" name="TextBox 2"/>
          <p:cNvSpPr txBox="1"/>
          <p:nvPr/>
        </p:nvSpPr>
        <p:spPr>
          <a:xfrm>
            <a:off x="529542" y="1745642"/>
            <a:ext cx="8084916" cy="1107996"/>
          </a:xfrm>
          <a:prstGeom prst="rect">
            <a:avLst/>
          </a:prstGeom>
          <a:noFill/>
        </p:spPr>
        <p:txBody>
          <a:bodyPr wrap="square" rtlCol="0">
            <a:spAutoFit/>
          </a:bodyPr>
          <a:lstStyle/>
          <a:p>
            <a:pPr marL="342900" indent="-342900">
              <a:lnSpc>
                <a:spcPct val="150000"/>
              </a:lnSpc>
              <a:buClr>
                <a:srgbClr val="0039A6"/>
              </a:buClr>
              <a:buFont typeface="Wingdings" panose="05000000000000000000" pitchFamily="2" charset="2"/>
              <a:buChar char="§"/>
            </a:pPr>
            <a:r>
              <a:rPr lang="en-US" sz="2800" dirty="0"/>
              <a:t>To decrease number of those who get ill or die </a:t>
            </a:r>
          </a:p>
          <a:p>
            <a:pPr marL="342900" indent="-342900">
              <a:buClr>
                <a:srgbClr val="0039A6"/>
              </a:buClr>
              <a:buFont typeface="Wingdings" panose="05000000000000000000" pitchFamily="2" charset="2"/>
              <a:buChar char="§"/>
            </a:pPr>
            <a:endParaRPr lang="en-US" sz="2400" dirty="0"/>
          </a:p>
        </p:txBody>
      </p:sp>
      <p:sp>
        <p:nvSpPr>
          <p:cNvPr id="8" name="Title"/>
          <p:cNvSpPr>
            <a:spLocks noGrp="1"/>
          </p:cNvSpPr>
          <p:nvPr>
            <p:ph type="title"/>
          </p:nvPr>
        </p:nvSpPr>
        <p:spPr>
          <a:xfrm>
            <a:off x="457200" y="274639"/>
            <a:ext cx="8229600" cy="1143000"/>
          </a:xfrm>
        </p:spPr>
        <p:txBody>
          <a:bodyPr/>
          <a:lstStyle/>
          <a:p>
            <a:r>
              <a:rPr lang="en-US" sz="3200" dirty="0">
                <a:latin typeface="+mj-lt"/>
              </a:rPr>
              <a:t>Time is Critical</a:t>
            </a:r>
            <a:endParaRPr lang="en-US" sz="3733" dirty="0">
              <a:latin typeface="+mj-lt"/>
            </a:endParaRPr>
          </a:p>
        </p:txBody>
      </p:sp>
    </p:spTree>
    <p:extLst>
      <p:ext uri="{BB962C8B-B14F-4D97-AF65-F5344CB8AC3E}">
        <p14:creationId xmlns:p14="http://schemas.microsoft.com/office/powerpoint/2010/main" val="154547508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 calcmode="lin" valueType="num">
                                      <p:cBhvr additive="base">
                                        <p:cTn id="14" dur="500" fill="hold"/>
                                        <p:tgtEl>
                                          <p:spTgt spid="13"/>
                                        </p:tgtEl>
                                        <p:attrNameLst>
                                          <p:attrName>ppt_x</p:attrName>
                                        </p:attrNameLst>
                                      </p:cBhvr>
                                      <p:tavLst>
                                        <p:tav tm="0">
                                          <p:val>
                                            <p:strVal val="#ppt_x"/>
                                          </p:val>
                                        </p:tav>
                                        <p:tav tm="100000">
                                          <p:val>
                                            <p:strVal val="#ppt_x"/>
                                          </p:val>
                                        </p:tav>
                                      </p:tavLst>
                                    </p:anim>
                                    <p:anim calcmode="lin" valueType="num">
                                      <p:cBhvr additive="base">
                                        <p:cTn id="15"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 calcmode="lin" valueType="num">
                                      <p:cBhvr additive="base">
                                        <p:cTn id="20" dur="500" fill="hold"/>
                                        <p:tgtEl>
                                          <p:spTgt spid="9"/>
                                        </p:tgtEl>
                                        <p:attrNameLst>
                                          <p:attrName>ppt_x</p:attrName>
                                        </p:attrNameLst>
                                      </p:cBhvr>
                                      <p:tavLst>
                                        <p:tav tm="0">
                                          <p:val>
                                            <p:strVal val="#ppt_x"/>
                                          </p:val>
                                        </p:tav>
                                        <p:tav tm="100000">
                                          <p:val>
                                            <p:strVal val="#ppt_x"/>
                                          </p:val>
                                        </p:tav>
                                      </p:tavLst>
                                    </p:anim>
                                    <p:anim calcmode="lin" valueType="num">
                                      <p:cBhvr additive="base">
                                        <p:cTn id="21"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3" grpId="0" animBg="1"/>
      <p:bldP spid="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91053" y="1755195"/>
            <a:ext cx="4290141" cy="4154984"/>
          </a:xfrm>
          <a:prstGeom prst="rect">
            <a:avLst/>
          </a:prstGeom>
        </p:spPr>
        <p:txBody>
          <a:bodyPr wrap="square">
            <a:spAutoFit/>
          </a:bodyPr>
          <a:lstStyle/>
          <a:p>
            <a:pPr marL="342900" indent="-342900">
              <a:spcBef>
                <a:spcPts val="600"/>
              </a:spcBef>
              <a:spcAft>
                <a:spcPts val="600"/>
              </a:spcAft>
              <a:buClr>
                <a:srgbClr val="0039A6"/>
              </a:buClr>
              <a:buFont typeface="Wingdings" panose="05000000000000000000" pitchFamily="2" charset="2"/>
              <a:buChar char="§"/>
            </a:pPr>
            <a:r>
              <a:rPr lang="en-US" sz="2800" dirty="0"/>
              <a:t>Organization dispenses to their own population</a:t>
            </a:r>
          </a:p>
          <a:p>
            <a:pPr marL="342900" indent="-342900">
              <a:spcBef>
                <a:spcPts val="600"/>
              </a:spcBef>
              <a:spcAft>
                <a:spcPts val="600"/>
              </a:spcAft>
              <a:buClr>
                <a:srgbClr val="0039A6"/>
              </a:buClr>
              <a:buFont typeface="Wingdings" panose="05000000000000000000" pitchFamily="2" charset="2"/>
              <a:buChar char="§"/>
            </a:pPr>
            <a:r>
              <a:rPr lang="en-US" sz="2800" dirty="0"/>
              <a:t>Not open for the public</a:t>
            </a:r>
          </a:p>
          <a:p>
            <a:pPr marL="342900" indent="-342900">
              <a:spcBef>
                <a:spcPts val="600"/>
              </a:spcBef>
              <a:spcAft>
                <a:spcPts val="600"/>
              </a:spcAft>
              <a:buClr>
                <a:srgbClr val="0039A6"/>
              </a:buClr>
              <a:buFont typeface="Wingdings" panose="05000000000000000000" pitchFamily="2" charset="2"/>
              <a:buChar char="§"/>
            </a:pPr>
            <a:r>
              <a:rPr lang="en-US" sz="2800" dirty="0"/>
              <a:t>Partners with LPH to develop scope and plan</a:t>
            </a:r>
          </a:p>
          <a:p>
            <a:pPr marL="342900" indent="-342900">
              <a:spcBef>
                <a:spcPts val="600"/>
              </a:spcBef>
              <a:spcAft>
                <a:spcPts val="600"/>
              </a:spcAft>
              <a:buClr>
                <a:srgbClr val="0039A6"/>
              </a:buClr>
              <a:buFont typeface="Wingdings" panose="05000000000000000000" pitchFamily="2" charset="2"/>
              <a:buChar char="§"/>
            </a:pPr>
            <a:r>
              <a:rPr lang="en-US" sz="2800" dirty="0"/>
              <a:t>Organization staffs CPOD internally</a:t>
            </a:r>
          </a:p>
          <a:p>
            <a:pPr marL="342900" indent="-342900">
              <a:spcBef>
                <a:spcPts val="600"/>
              </a:spcBef>
              <a:spcAft>
                <a:spcPts val="600"/>
              </a:spcAft>
              <a:buClr>
                <a:srgbClr val="0039A6"/>
              </a:buClr>
              <a:buFont typeface="Wingdings" panose="05000000000000000000" pitchFamily="2" charset="2"/>
              <a:buChar char="§"/>
            </a:pPr>
            <a:r>
              <a:rPr lang="en-US" sz="2800" dirty="0"/>
              <a:t>MCM are free</a:t>
            </a:r>
          </a:p>
        </p:txBody>
      </p:sp>
      <p:sp>
        <p:nvSpPr>
          <p:cNvPr id="16" name="Title"/>
          <p:cNvSpPr>
            <a:spLocks noGrp="1"/>
          </p:cNvSpPr>
          <p:nvPr>
            <p:ph type="title"/>
          </p:nvPr>
        </p:nvSpPr>
        <p:spPr>
          <a:xfrm>
            <a:off x="618196" y="263114"/>
            <a:ext cx="8229600" cy="1143000"/>
          </a:xfrm>
        </p:spPr>
        <p:txBody>
          <a:bodyPr/>
          <a:lstStyle/>
          <a:p>
            <a:r>
              <a:rPr lang="en-US" sz="3200" dirty="0">
                <a:latin typeface="+mj-lt"/>
              </a:rPr>
              <a:t>Closed PODs</a:t>
            </a:r>
            <a:endParaRPr lang="en-US" sz="3733" dirty="0">
              <a:latin typeface="+mj-lt"/>
            </a:endParaRPr>
          </a:p>
        </p:txBody>
      </p:sp>
      <p:pic>
        <p:nvPicPr>
          <p:cNvPr id="3" name="Picture 2">
            <a:extLst>
              <a:ext uri="{FF2B5EF4-FFF2-40B4-BE49-F238E27FC236}">
                <a16:creationId xmlns:a16="http://schemas.microsoft.com/office/drawing/2014/main" id="{AE946E92-D25F-4C5D-A6E9-C15245C415EF}"/>
              </a:ext>
            </a:extLst>
          </p:cNvPr>
          <p:cNvPicPr>
            <a:picLocks noChangeAspect="1"/>
          </p:cNvPicPr>
          <p:nvPr/>
        </p:nvPicPr>
        <p:blipFill>
          <a:blip r:embed="rId3"/>
          <a:stretch>
            <a:fillRect/>
          </a:stretch>
        </p:blipFill>
        <p:spPr>
          <a:xfrm>
            <a:off x="5611965" y="1406114"/>
            <a:ext cx="2840982" cy="1469263"/>
          </a:xfrm>
          <a:prstGeom prst="rect">
            <a:avLst/>
          </a:prstGeom>
        </p:spPr>
      </p:pic>
    </p:spTree>
    <p:extLst>
      <p:ext uri="{BB962C8B-B14F-4D97-AF65-F5344CB8AC3E}">
        <p14:creationId xmlns:p14="http://schemas.microsoft.com/office/powerpoint/2010/main" val="3761453786"/>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Female dispenser smiling in front of a row of pill bottles." title="Dispense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41677" y="3444368"/>
            <a:ext cx="5260646" cy="2959113"/>
          </a:xfrm>
          <a:prstGeom prst="rect">
            <a:avLst/>
          </a:prstGeom>
        </p:spPr>
      </p:pic>
      <p:sp>
        <p:nvSpPr>
          <p:cNvPr id="4" name="TextBox 3"/>
          <p:cNvSpPr txBox="1"/>
          <p:nvPr/>
        </p:nvSpPr>
        <p:spPr>
          <a:xfrm>
            <a:off x="457200" y="1477531"/>
            <a:ext cx="8229600" cy="2617896"/>
          </a:xfrm>
          <a:prstGeom prst="rect">
            <a:avLst/>
          </a:prstGeom>
          <a:noFill/>
        </p:spPr>
        <p:txBody>
          <a:bodyPr wrap="square" rtlCol="0">
            <a:spAutoFit/>
          </a:bodyPr>
          <a:lstStyle/>
          <a:p>
            <a:pPr marL="342900" indent="-342900">
              <a:spcBef>
                <a:spcPts val="1200"/>
              </a:spcBef>
              <a:spcAft>
                <a:spcPts val="600"/>
              </a:spcAft>
              <a:buClr>
                <a:srgbClr val="005DAA"/>
              </a:buClr>
              <a:buFont typeface="Arial" panose="020B0604020202020204" pitchFamily="34" charset="0"/>
              <a:buChar char="•"/>
            </a:pPr>
            <a:r>
              <a:rPr lang="en-US" sz="2800" dirty="0"/>
              <a:t>CPOD staff come from within the organization</a:t>
            </a:r>
          </a:p>
          <a:p>
            <a:pPr marL="342900" indent="-342900">
              <a:spcBef>
                <a:spcPts val="1200"/>
              </a:spcBef>
              <a:spcAft>
                <a:spcPts val="600"/>
              </a:spcAft>
              <a:buClr>
                <a:srgbClr val="005DAA"/>
              </a:buClr>
              <a:buFont typeface="Arial" panose="020B0604020202020204" pitchFamily="34" charset="0"/>
              <a:buChar char="•"/>
            </a:pPr>
            <a:r>
              <a:rPr lang="en-US" sz="2800" dirty="0"/>
              <a:t>Efficient operation requires proper training</a:t>
            </a:r>
          </a:p>
          <a:p>
            <a:pPr marL="342900" indent="-342900">
              <a:spcBef>
                <a:spcPts val="1200"/>
              </a:spcBef>
              <a:spcAft>
                <a:spcPts val="600"/>
              </a:spcAft>
              <a:buClr>
                <a:srgbClr val="005DAA"/>
              </a:buClr>
              <a:buFont typeface="Arial" panose="020B0604020202020204" pitchFamily="34" charset="0"/>
              <a:buChar char="•"/>
            </a:pPr>
            <a:r>
              <a:rPr lang="en-US" sz="2800" dirty="0"/>
              <a:t>Technical support will be provided by LPH</a:t>
            </a:r>
          </a:p>
          <a:p>
            <a:pPr marL="800100" lvl="1" indent="-342900">
              <a:lnSpc>
                <a:spcPct val="150000"/>
              </a:lnSpc>
              <a:spcBef>
                <a:spcPts val="1000"/>
              </a:spcBef>
              <a:buClr>
                <a:srgbClr val="005DAA"/>
              </a:buClr>
              <a:buFont typeface="Wingdings" panose="05000000000000000000" pitchFamily="2" charset="2"/>
              <a:buChar char="§"/>
            </a:pPr>
            <a:endParaRPr lang="en-US" sz="2800" dirty="0"/>
          </a:p>
        </p:txBody>
      </p:sp>
      <p:sp>
        <p:nvSpPr>
          <p:cNvPr id="7" name="Title"/>
          <p:cNvSpPr>
            <a:spLocks noGrp="1"/>
          </p:cNvSpPr>
          <p:nvPr>
            <p:ph type="title"/>
          </p:nvPr>
        </p:nvSpPr>
        <p:spPr>
          <a:xfrm>
            <a:off x="457200" y="274639"/>
            <a:ext cx="8229600" cy="1143000"/>
          </a:xfrm>
        </p:spPr>
        <p:txBody>
          <a:bodyPr/>
          <a:lstStyle/>
          <a:p>
            <a:r>
              <a:rPr lang="en-US" sz="3200" dirty="0">
                <a:latin typeface="+mj-lt"/>
              </a:rPr>
              <a:t>CPOD Operations Depend on You!</a:t>
            </a:r>
            <a:endParaRPr lang="en-US" sz="3733" dirty="0">
              <a:latin typeface="+mj-lt"/>
            </a:endParaRPr>
          </a:p>
        </p:txBody>
      </p:sp>
    </p:spTree>
    <p:extLst>
      <p:ext uri="{BB962C8B-B14F-4D97-AF65-F5344CB8AC3E}">
        <p14:creationId xmlns:p14="http://schemas.microsoft.com/office/powerpoint/2010/main" val="186500889"/>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tart LIne in Yellow on pavement. Gray tennis shoes with yellow shoe laces standing at start line." title="Start line Imag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49824" y="2174833"/>
            <a:ext cx="3383048" cy="2253150"/>
          </a:xfrm>
          <a:prstGeom prst="rect">
            <a:avLst/>
          </a:prstGeom>
        </p:spPr>
      </p:pic>
      <p:sp>
        <p:nvSpPr>
          <p:cNvPr id="3" name="Text Placeholder 2"/>
          <p:cNvSpPr>
            <a:spLocks noGrp="1"/>
          </p:cNvSpPr>
          <p:nvPr>
            <p:ph type="body" sz="quarter" idx="10"/>
          </p:nvPr>
        </p:nvSpPr>
        <p:spPr>
          <a:xfrm>
            <a:off x="457200" y="1545167"/>
            <a:ext cx="4992624" cy="4455584"/>
          </a:xfrm>
        </p:spPr>
        <p:txBody>
          <a:bodyPr>
            <a:normAutofit/>
          </a:bodyPr>
          <a:lstStyle/>
          <a:p>
            <a:pPr>
              <a:lnSpc>
                <a:spcPct val="150000"/>
              </a:lnSpc>
              <a:buClr>
                <a:srgbClr val="0039A6"/>
              </a:buClr>
            </a:pPr>
            <a:r>
              <a:rPr lang="en-US" sz="2800" dirty="0"/>
              <a:t>Receive activation notification </a:t>
            </a:r>
          </a:p>
          <a:p>
            <a:pPr>
              <a:lnSpc>
                <a:spcPct val="150000"/>
              </a:lnSpc>
              <a:buClr>
                <a:srgbClr val="0039A6"/>
              </a:buClr>
            </a:pPr>
            <a:r>
              <a:rPr lang="en-US" sz="2800" dirty="0"/>
              <a:t>Check-in at CPOD location</a:t>
            </a:r>
          </a:p>
          <a:p>
            <a:pPr>
              <a:lnSpc>
                <a:spcPct val="150000"/>
              </a:lnSpc>
              <a:buClr>
                <a:srgbClr val="0039A6"/>
              </a:buClr>
            </a:pPr>
            <a:r>
              <a:rPr lang="en-US" sz="2800" dirty="0"/>
              <a:t>Receive just-in-time-training</a:t>
            </a:r>
          </a:p>
          <a:p>
            <a:pPr>
              <a:lnSpc>
                <a:spcPct val="150000"/>
              </a:lnSpc>
              <a:buClr>
                <a:srgbClr val="0039A6"/>
              </a:buClr>
            </a:pPr>
            <a:r>
              <a:rPr lang="en-US" sz="2800" dirty="0"/>
              <a:t>Perform work assignment</a:t>
            </a:r>
          </a:p>
          <a:p>
            <a:pPr>
              <a:lnSpc>
                <a:spcPct val="150000"/>
              </a:lnSpc>
              <a:buClr>
                <a:srgbClr val="0039A6"/>
              </a:buClr>
            </a:pPr>
            <a:r>
              <a:rPr lang="en-US" sz="2800" dirty="0"/>
              <a:t>Check-out of CPOD</a:t>
            </a:r>
          </a:p>
          <a:p>
            <a:pPr marL="457200" lvl="1" indent="0">
              <a:buNone/>
            </a:pPr>
            <a:endParaRPr lang="en-US" sz="2800" dirty="0"/>
          </a:p>
        </p:txBody>
      </p:sp>
      <p:sp>
        <p:nvSpPr>
          <p:cNvPr id="2" name="Title 1"/>
          <p:cNvSpPr>
            <a:spLocks noGrp="1"/>
          </p:cNvSpPr>
          <p:nvPr>
            <p:ph type="title"/>
          </p:nvPr>
        </p:nvSpPr>
        <p:spPr>
          <a:xfrm>
            <a:off x="691053" y="543101"/>
            <a:ext cx="8229600" cy="583025"/>
          </a:xfrm>
        </p:spPr>
        <p:txBody>
          <a:bodyPr>
            <a:normAutofit/>
          </a:bodyPr>
          <a:lstStyle/>
          <a:p>
            <a:r>
              <a:rPr lang="en-US" sz="3200" dirty="0">
                <a:latin typeface="+mj-lt"/>
              </a:rPr>
              <a:t>CPOD Staff Activation and Orientation</a:t>
            </a:r>
          </a:p>
        </p:txBody>
      </p:sp>
    </p:spTree>
    <p:extLst>
      <p:ext uri="{BB962C8B-B14F-4D97-AF65-F5344CB8AC3E}">
        <p14:creationId xmlns:p14="http://schemas.microsoft.com/office/powerpoint/2010/main" val="2746127773"/>
      </p:ext>
    </p:extLst>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Megaphone icon" title="Megaphone icon"/>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37894" y="112110"/>
            <a:ext cx="1305529" cy="1305529"/>
          </a:xfrm>
          <a:prstGeom prst="rect">
            <a:avLst/>
          </a:prstGeom>
        </p:spPr>
      </p:pic>
      <p:sp>
        <p:nvSpPr>
          <p:cNvPr id="4" name="Rectangle 3"/>
          <p:cNvSpPr/>
          <p:nvPr/>
        </p:nvSpPr>
        <p:spPr>
          <a:xfrm>
            <a:off x="4129733" y="1865471"/>
            <a:ext cx="4524677" cy="4201150"/>
          </a:xfrm>
          <a:prstGeom prst="rect">
            <a:avLst/>
          </a:prstGeom>
        </p:spPr>
        <p:txBody>
          <a:bodyPr wrap="square">
            <a:spAutoFit/>
          </a:bodyPr>
          <a:lstStyle/>
          <a:p>
            <a:pPr marL="342900" indent="-342900">
              <a:spcBef>
                <a:spcPts val="1200"/>
              </a:spcBef>
              <a:spcAft>
                <a:spcPts val="600"/>
              </a:spcAft>
              <a:buClr>
                <a:srgbClr val="0039A6"/>
              </a:buClr>
              <a:buFont typeface="Wingdings" panose="05000000000000000000" pitchFamily="2" charset="2"/>
              <a:buChar char="§"/>
            </a:pPr>
            <a:r>
              <a:rPr lang="en-US" sz="2400" b="1" dirty="0"/>
              <a:t>What to bring</a:t>
            </a:r>
          </a:p>
          <a:p>
            <a:pPr marL="800100" lvl="1" indent="-342900">
              <a:spcBef>
                <a:spcPts val="1200"/>
              </a:spcBef>
              <a:spcAft>
                <a:spcPts val="600"/>
              </a:spcAft>
              <a:buFont typeface="Arial" panose="020B0604020202020204" pitchFamily="34" charset="0"/>
              <a:buChar char="•"/>
            </a:pPr>
            <a:r>
              <a:rPr lang="en-US" sz="2400" dirty="0">
                <a:solidFill>
                  <a:srgbClr val="000000"/>
                </a:solidFill>
              </a:rPr>
              <a:t>Photo ID or Badge</a:t>
            </a:r>
            <a:endParaRPr lang="en-US" sz="2400" b="1" dirty="0"/>
          </a:p>
          <a:p>
            <a:pPr marL="685800" lvl="1" indent="-228600">
              <a:spcBef>
                <a:spcPts val="1200"/>
              </a:spcBef>
              <a:spcAft>
                <a:spcPts val="600"/>
              </a:spcAft>
              <a:buClr>
                <a:srgbClr val="532E63"/>
              </a:buClr>
              <a:buFont typeface="Arial" panose="020B0604020202020204" pitchFamily="34" charset="0"/>
              <a:buChar char="•"/>
            </a:pPr>
            <a:r>
              <a:rPr lang="en-US" sz="2400" dirty="0">
                <a:solidFill>
                  <a:srgbClr val="000000"/>
                </a:solidFill>
              </a:rPr>
              <a:t>Wear comfortable clothes and shoes</a:t>
            </a:r>
          </a:p>
          <a:p>
            <a:pPr marL="342900" indent="-342900">
              <a:spcBef>
                <a:spcPts val="1200"/>
              </a:spcBef>
              <a:spcAft>
                <a:spcPts val="600"/>
              </a:spcAft>
              <a:buClr>
                <a:srgbClr val="0039A6"/>
              </a:buClr>
              <a:buFont typeface="Wingdings" panose="05000000000000000000" pitchFamily="2" charset="2"/>
              <a:buChar char="§"/>
            </a:pPr>
            <a:r>
              <a:rPr lang="en-US" sz="2400" b="1" dirty="0"/>
              <a:t>Length of time</a:t>
            </a:r>
          </a:p>
          <a:p>
            <a:pPr marL="800100" lvl="1" indent="-342900">
              <a:spcBef>
                <a:spcPts val="1200"/>
              </a:spcBef>
              <a:spcAft>
                <a:spcPts val="600"/>
              </a:spcAft>
              <a:buFont typeface="Arial" panose="020B0604020202020204" pitchFamily="34" charset="0"/>
              <a:buChar char="•"/>
            </a:pPr>
            <a:r>
              <a:rPr lang="en-US" sz="2400" dirty="0">
                <a:solidFill>
                  <a:srgbClr val="000000"/>
                </a:solidFill>
              </a:rPr>
              <a:t>Duration of CPOD operations </a:t>
            </a:r>
          </a:p>
          <a:p>
            <a:pPr marL="800100" lvl="1" indent="-342900">
              <a:spcBef>
                <a:spcPts val="1200"/>
              </a:spcBef>
              <a:spcAft>
                <a:spcPts val="600"/>
              </a:spcAft>
              <a:buFont typeface="Arial" panose="020B0604020202020204" pitchFamily="34" charset="0"/>
              <a:buChar char="•"/>
            </a:pPr>
            <a:r>
              <a:rPr lang="en-US" sz="2400" dirty="0">
                <a:solidFill>
                  <a:srgbClr val="000000"/>
                </a:solidFill>
              </a:rPr>
              <a:t>8, 10, 12 hour shifts</a:t>
            </a:r>
            <a:endParaRPr lang="en-US" sz="2400" b="1" dirty="0"/>
          </a:p>
        </p:txBody>
      </p:sp>
      <p:sp>
        <p:nvSpPr>
          <p:cNvPr id="3" name="Text Placeholder 2"/>
          <p:cNvSpPr>
            <a:spLocks noGrp="1"/>
          </p:cNvSpPr>
          <p:nvPr>
            <p:ph type="body" sz="quarter" idx="10"/>
          </p:nvPr>
        </p:nvSpPr>
        <p:spPr>
          <a:xfrm>
            <a:off x="921645" y="1867848"/>
            <a:ext cx="4101152" cy="5075552"/>
          </a:xfrm>
        </p:spPr>
        <p:txBody>
          <a:bodyPr>
            <a:noAutofit/>
          </a:bodyPr>
          <a:lstStyle/>
          <a:p>
            <a:pPr>
              <a:lnSpc>
                <a:spcPct val="100000"/>
              </a:lnSpc>
              <a:spcBef>
                <a:spcPts val="1200"/>
              </a:spcBef>
              <a:spcAft>
                <a:spcPts val="600"/>
              </a:spcAft>
            </a:pPr>
            <a:r>
              <a:rPr lang="en-US" sz="2400" b="1" dirty="0"/>
              <a:t>Where to go </a:t>
            </a:r>
          </a:p>
          <a:p>
            <a:pPr lvl="1">
              <a:lnSpc>
                <a:spcPct val="100000"/>
              </a:lnSpc>
              <a:spcBef>
                <a:spcPts val="1200"/>
              </a:spcBef>
            </a:pPr>
            <a:r>
              <a:rPr lang="en-US" sz="2400" dirty="0"/>
              <a:t>Facility </a:t>
            </a:r>
            <a:endParaRPr lang="en-US" sz="2400" b="1" dirty="0"/>
          </a:p>
          <a:p>
            <a:pPr lvl="1">
              <a:lnSpc>
                <a:spcPct val="100000"/>
              </a:lnSpc>
              <a:spcBef>
                <a:spcPts val="1200"/>
              </a:spcBef>
            </a:pPr>
            <a:r>
              <a:rPr lang="en-US" sz="2400" dirty="0"/>
              <a:t>Room </a:t>
            </a:r>
            <a:endParaRPr lang="en-US" sz="2400" b="1" dirty="0"/>
          </a:p>
          <a:p>
            <a:pPr>
              <a:lnSpc>
                <a:spcPct val="100000"/>
              </a:lnSpc>
              <a:spcBef>
                <a:spcPts val="1200"/>
              </a:spcBef>
              <a:spcAft>
                <a:spcPts val="600"/>
              </a:spcAft>
            </a:pPr>
            <a:endParaRPr lang="en-US" sz="2400" b="1" dirty="0"/>
          </a:p>
          <a:p>
            <a:pPr>
              <a:lnSpc>
                <a:spcPct val="100000"/>
              </a:lnSpc>
              <a:spcBef>
                <a:spcPts val="1200"/>
              </a:spcBef>
              <a:spcAft>
                <a:spcPts val="600"/>
              </a:spcAft>
            </a:pPr>
            <a:r>
              <a:rPr lang="en-US" sz="2400" b="1" dirty="0"/>
              <a:t>When to report</a:t>
            </a:r>
          </a:p>
          <a:p>
            <a:pPr lvl="1">
              <a:lnSpc>
                <a:spcPct val="100000"/>
              </a:lnSpc>
              <a:spcBef>
                <a:spcPts val="1200"/>
              </a:spcBef>
              <a:spcAft>
                <a:spcPts val="600"/>
              </a:spcAft>
            </a:pPr>
            <a:r>
              <a:rPr lang="en-US" sz="2400" dirty="0"/>
              <a:t>Immediate </a:t>
            </a:r>
            <a:endParaRPr lang="en-US" sz="2400" b="1" dirty="0"/>
          </a:p>
          <a:p>
            <a:pPr lvl="1">
              <a:lnSpc>
                <a:spcPct val="100000"/>
              </a:lnSpc>
              <a:spcBef>
                <a:spcPts val="1200"/>
              </a:spcBef>
              <a:spcAft>
                <a:spcPts val="600"/>
              </a:spcAft>
            </a:pPr>
            <a:r>
              <a:rPr lang="en-US" sz="2400" dirty="0"/>
              <a:t>Standby </a:t>
            </a:r>
            <a:endParaRPr lang="en-US" sz="2400" b="1" dirty="0"/>
          </a:p>
        </p:txBody>
      </p:sp>
      <p:sp>
        <p:nvSpPr>
          <p:cNvPr id="2" name="Title 1"/>
          <p:cNvSpPr>
            <a:spLocks noGrp="1"/>
          </p:cNvSpPr>
          <p:nvPr>
            <p:ph type="title"/>
          </p:nvPr>
        </p:nvSpPr>
        <p:spPr>
          <a:xfrm>
            <a:off x="638818" y="559942"/>
            <a:ext cx="8229600" cy="711873"/>
          </a:xfrm>
        </p:spPr>
        <p:txBody>
          <a:bodyPr>
            <a:normAutofit/>
          </a:bodyPr>
          <a:lstStyle/>
          <a:p>
            <a:r>
              <a:rPr lang="en-US" sz="3200" dirty="0">
                <a:latin typeface="+mj-lt"/>
              </a:rPr>
              <a:t>Notification of CPOD Staff</a:t>
            </a:r>
          </a:p>
        </p:txBody>
      </p:sp>
    </p:spTree>
    <p:extLst>
      <p:ext uri="{BB962C8B-B14F-4D97-AF65-F5344CB8AC3E}">
        <p14:creationId xmlns:p14="http://schemas.microsoft.com/office/powerpoint/2010/main" val="3190739605"/>
      </p:ext>
    </p:extLst>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hecklis on clipboard with Blue Background " title="Checklist with Blue Background "/>
          <p:cNvPicPr>
            <a:picLocks noChangeAspect="1"/>
          </p:cNvPicPr>
          <p:nvPr/>
        </p:nvPicPr>
        <p:blipFill rotWithShape="1">
          <a:blip r:embed="rId3">
            <a:extLst>
              <a:ext uri="{28A0092B-C50C-407E-A947-70E740481C1C}">
                <a14:useLocalDpi xmlns:a14="http://schemas.microsoft.com/office/drawing/2010/main" val="0"/>
              </a:ext>
            </a:extLst>
          </a:blip>
          <a:srcRect l="12628" t="7348" r="15552" b="6128"/>
          <a:stretch/>
        </p:blipFill>
        <p:spPr>
          <a:xfrm rot="295450">
            <a:off x="6381346" y="534689"/>
            <a:ext cx="1975702" cy="2380175"/>
          </a:xfrm>
          <a:prstGeom prst="rect">
            <a:avLst/>
          </a:prstGeom>
        </p:spPr>
      </p:pic>
      <p:sp>
        <p:nvSpPr>
          <p:cNvPr id="3" name="Text Placeholder 2"/>
          <p:cNvSpPr>
            <a:spLocks noGrp="1"/>
          </p:cNvSpPr>
          <p:nvPr>
            <p:ph type="body" sz="quarter" idx="10"/>
          </p:nvPr>
        </p:nvSpPr>
        <p:spPr>
          <a:xfrm>
            <a:off x="493628" y="1712068"/>
            <a:ext cx="7826991" cy="3949430"/>
          </a:xfrm>
        </p:spPr>
        <p:txBody>
          <a:bodyPr>
            <a:noAutofit/>
          </a:bodyPr>
          <a:lstStyle/>
          <a:p>
            <a:pPr>
              <a:lnSpc>
                <a:spcPct val="100000"/>
              </a:lnSpc>
              <a:spcBef>
                <a:spcPts val="1200"/>
              </a:spcBef>
              <a:spcAft>
                <a:spcPts val="1200"/>
              </a:spcAft>
            </a:pPr>
            <a:endParaRPr lang="en-US" sz="2800" dirty="0"/>
          </a:p>
          <a:p>
            <a:pPr>
              <a:lnSpc>
                <a:spcPct val="100000"/>
              </a:lnSpc>
              <a:spcBef>
                <a:spcPts val="1200"/>
              </a:spcBef>
              <a:spcAft>
                <a:spcPts val="1200"/>
              </a:spcAft>
            </a:pPr>
            <a:r>
              <a:rPr lang="en-US" sz="2800" dirty="0"/>
              <a:t>Report to sign-in area</a:t>
            </a:r>
          </a:p>
          <a:p>
            <a:pPr>
              <a:lnSpc>
                <a:spcPct val="100000"/>
              </a:lnSpc>
              <a:spcBef>
                <a:spcPts val="1200"/>
              </a:spcBef>
              <a:spcAft>
                <a:spcPts val="1200"/>
              </a:spcAft>
            </a:pPr>
            <a:r>
              <a:rPr lang="en-US" sz="2800" dirty="0"/>
              <a:t>Obtain work assignment with Job Action  Sheet</a:t>
            </a:r>
          </a:p>
          <a:p>
            <a:pPr>
              <a:lnSpc>
                <a:spcPct val="100000"/>
              </a:lnSpc>
              <a:spcBef>
                <a:spcPts val="1200"/>
              </a:spcBef>
              <a:spcAft>
                <a:spcPts val="1200"/>
              </a:spcAft>
            </a:pPr>
            <a:r>
              <a:rPr lang="en-US" sz="2800" dirty="0"/>
              <a:t>Participate in CPOD general briefing</a:t>
            </a:r>
          </a:p>
          <a:p>
            <a:pPr>
              <a:lnSpc>
                <a:spcPct val="100000"/>
              </a:lnSpc>
              <a:spcBef>
                <a:spcPts val="1200"/>
              </a:spcBef>
              <a:spcAft>
                <a:spcPts val="1200"/>
              </a:spcAft>
            </a:pPr>
            <a:r>
              <a:rPr lang="en-US" sz="2800" dirty="0"/>
              <a:t>Receive MCMs</a:t>
            </a:r>
          </a:p>
        </p:txBody>
      </p:sp>
      <p:sp>
        <p:nvSpPr>
          <p:cNvPr id="2" name="Title 1"/>
          <p:cNvSpPr>
            <a:spLocks noGrp="1"/>
          </p:cNvSpPr>
          <p:nvPr>
            <p:ph type="title"/>
          </p:nvPr>
        </p:nvSpPr>
        <p:spPr>
          <a:xfrm>
            <a:off x="691053" y="491985"/>
            <a:ext cx="8229600" cy="736703"/>
          </a:xfrm>
        </p:spPr>
        <p:txBody>
          <a:bodyPr>
            <a:normAutofit/>
          </a:bodyPr>
          <a:lstStyle/>
          <a:p>
            <a:r>
              <a:rPr lang="en-US" sz="3200" dirty="0">
                <a:latin typeface="+mj-lt"/>
              </a:rPr>
              <a:t>Check-in Procedures</a:t>
            </a:r>
          </a:p>
        </p:txBody>
      </p:sp>
    </p:spTree>
    <p:extLst>
      <p:ext uri="{BB962C8B-B14F-4D97-AF65-F5344CB8AC3E}">
        <p14:creationId xmlns:p14="http://schemas.microsoft.com/office/powerpoint/2010/main" val="3870460553"/>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457200" y="1965791"/>
            <a:ext cx="8229600" cy="4455584"/>
          </a:xfrm>
        </p:spPr>
        <p:txBody>
          <a:bodyPr>
            <a:normAutofit/>
          </a:bodyPr>
          <a:lstStyle/>
          <a:p>
            <a:pPr marL="0" indent="0">
              <a:lnSpc>
                <a:spcPct val="100000"/>
              </a:lnSpc>
              <a:spcBef>
                <a:spcPts val="1200"/>
              </a:spcBef>
              <a:spcAft>
                <a:spcPts val="1200"/>
              </a:spcAft>
              <a:buNone/>
            </a:pPr>
            <a:r>
              <a:rPr lang="en-US" sz="2800" b="1" dirty="0"/>
              <a:t>Just-in-Time Training is about the job you are about to start</a:t>
            </a:r>
          </a:p>
          <a:p>
            <a:pPr lvl="1">
              <a:lnSpc>
                <a:spcPct val="100000"/>
              </a:lnSpc>
              <a:spcBef>
                <a:spcPts val="1200"/>
              </a:spcBef>
              <a:spcAft>
                <a:spcPts val="1200"/>
              </a:spcAft>
              <a:buClr>
                <a:srgbClr val="0039A6"/>
              </a:buClr>
              <a:buFont typeface="Wingdings" panose="05000000000000000000" pitchFamily="2" charset="2"/>
              <a:buChar char="§"/>
            </a:pPr>
            <a:r>
              <a:rPr lang="en-US" sz="2800" dirty="0"/>
              <a:t>Delivered before your shift</a:t>
            </a:r>
          </a:p>
          <a:p>
            <a:pPr lvl="1">
              <a:lnSpc>
                <a:spcPct val="100000"/>
              </a:lnSpc>
              <a:spcBef>
                <a:spcPts val="1200"/>
              </a:spcBef>
              <a:spcAft>
                <a:spcPts val="1200"/>
              </a:spcAft>
              <a:buClr>
                <a:srgbClr val="0039A6"/>
              </a:buClr>
              <a:buFont typeface="Wingdings" panose="05000000000000000000" pitchFamily="2" charset="2"/>
              <a:buChar char="§"/>
            </a:pPr>
            <a:r>
              <a:rPr lang="en-US" sz="2800" dirty="0"/>
              <a:t>Outlines the CPOD process - stations</a:t>
            </a:r>
          </a:p>
          <a:p>
            <a:pPr lvl="1">
              <a:lnSpc>
                <a:spcPct val="100000"/>
              </a:lnSpc>
              <a:spcBef>
                <a:spcPts val="1200"/>
              </a:spcBef>
              <a:spcAft>
                <a:spcPts val="1200"/>
              </a:spcAft>
              <a:buClr>
                <a:srgbClr val="0039A6"/>
              </a:buClr>
              <a:buFont typeface="Wingdings" panose="05000000000000000000" pitchFamily="2" charset="2"/>
              <a:buChar char="§"/>
            </a:pPr>
            <a:r>
              <a:rPr lang="en-US" sz="2800" dirty="0"/>
              <a:t>Identifies resources – materials, equipment and supplies</a:t>
            </a:r>
          </a:p>
          <a:p>
            <a:pPr lvl="1"/>
            <a:endParaRPr lang="en-US" sz="2800" dirty="0"/>
          </a:p>
        </p:txBody>
      </p:sp>
      <p:sp>
        <p:nvSpPr>
          <p:cNvPr id="2" name="Title 1"/>
          <p:cNvSpPr>
            <a:spLocks noGrp="1"/>
          </p:cNvSpPr>
          <p:nvPr>
            <p:ph type="title"/>
          </p:nvPr>
        </p:nvSpPr>
        <p:spPr>
          <a:xfrm>
            <a:off x="691053" y="437079"/>
            <a:ext cx="8229600" cy="795069"/>
          </a:xfrm>
        </p:spPr>
        <p:txBody>
          <a:bodyPr>
            <a:normAutofit/>
          </a:bodyPr>
          <a:lstStyle/>
          <a:p>
            <a:r>
              <a:rPr lang="en-US" sz="3200" dirty="0">
                <a:latin typeface="+mj-lt"/>
              </a:rPr>
              <a:t>Training of CPOD Staff</a:t>
            </a:r>
          </a:p>
        </p:txBody>
      </p:sp>
    </p:spTree>
    <p:extLst>
      <p:ext uri="{BB962C8B-B14F-4D97-AF65-F5344CB8AC3E}">
        <p14:creationId xmlns:p14="http://schemas.microsoft.com/office/powerpoint/2010/main" val="686466146"/>
      </p:ext>
    </p:extLst>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350520" y="1663668"/>
            <a:ext cx="8793480" cy="4980324"/>
          </a:xfrm>
        </p:spPr>
        <p:txBody>
          <a:bodyPr>
            <a:noAutofit/>
          </a:bodyPr>
          <a:lstStyle/>
          <a:p>
            <a:pPr>
              <a:lnSpc>
                <a:spcPct val="100000"/>
              </a:lnSpc>
              <a:spcBef>
                <a:spcPts val="1200"/>
              </a:spcBef>
              <a:spcAft>
                <a:spcPts val="600"/>
              </a:spcAft>
              <a:buClr>
                <a:srgbClr val="0039A6"/>
              </a:buClr>
            </a:pPr>
            <a:r>
              <a:rPr lang="en-US" sz="2700" dirty="0"/>
              <a:t>Training on your assigned </a:t>
            </a:r>
            <a:br>
              <a:rPr lang="en-US" sz="2700" dirty="0"/>
            </a:br>
            <a:r>
              <a:rPr lang="en-US" sz="2700" dirty="0"/>
              <a:t>work areas/tasks</a:t>
            </a:r>
          </a:p>
          <a:p>
            <a:pPr lvl="1">
              <a:lnSpc>
                <a:spcPct val="100000"/>
              </a:lnSpc>
              <a:spcBef>
                <a:spcPts val="1200"/>
              </a:spcBef>
              <a:spcAft>
                <a:spcPts val="600"/>
              </a:spcAft>
              <a:buClr>
                <a:srgbClr val="0039A6"/>
              </a:buClr>
              <a:buFont typeface="Wingdings" panose="05000000000000000000" pitchFamily="2" charset="2"/>
              <a:buChar char="§"/>
            </a:pPr>
            <a:r>
              <a:rPr lang="en-US" sz="2700" dirty="0"/>
              <a:t>Job Action Sheets </a:t>
            </a:r>
          </a:p>
          <a:p>
            <a:pPr>
              <a:lnSpc>
                <a:spcPct val="100000"/>
              </a:lnSpc>
              <a:spcBef>
                <a:spcPts val="1200"/>
              </a:spcBef>
              <a:spcAft>
                <a:spcPts val="600"/>
              </a:spcAft>
              <a:buClr>
                <a:srgbClr val="0039A6"/>
              </a:buClr>
            </a:pPr>
            <a:endParaRPr lang="en-US" sz="2700" dirty="0"/>
          </a:p>
          <a:p>
            <a:pPr>
              <a:lnSpc>
                <a:spcPct val="100000"/>
              </a:lnSpc>
              <a:spcBef>
                <a:spcPts val="1200"/>
              </a:spcBef>
              <a:spcAft>
                <a:spcPts val="600"/>
              </a:spcAft>
              <a:buClr>
                <a:srgbClr val="0039A6"/>
              </a:buClr>
            </a:pPr>
            <a:r>
              <a:rPr lang="en-US" sz="2700" dirty="0"/>
              <a:t>Identifies leadership structure or</a:t>
            </a:r>
            <a:r>
              <a:rPr lang="en-US" sz="2700" b="1" dirty="0"/>
              <a:t> </a:t>
            </a:r>
            <a:r>
              <a:rPr lang="en-US" sz="2700" b="1" u="sng" dirty="0"/>
              <a:t>chain of command</a:t>
            </a:r>
          </a:p>
          <a:p>
            <a:pPr lvl="1">
              <a:lnSpc>
                <a:spcPct val="100000"/>
              </a:lnSpc>
              <a:spcBef>
                <a:spcPts val="1200"/>
              </a:spcBef>
              <a:spcAft>
                <a:spcPts val="600"/>
              </a:spcAft>
              <a:buClr>
                <a:srgbClr val="0039A6"/>
              </a:buClr>
              <a:buFont typeface="Wingdings" panose="05000000000000000000" pitchFamily="2" charset="2"/>
              <a:buChar char="§"/>
            </a:pPr>
            <a:r>
              <a:rPr lang="en-US" sz="2700" dirty="0"/>
              <a:t>Who to report to</a:t>
            </a:r>
          </a:p>
          <a:p>
            <a:pPr lvl="1">
              <a:lnSpc>
                <a:spcPct val="100000"/>
              </a:lnSpc>
              <a:spcBef>
                <a:spcPts val="1200"/>
              </a:spcBef>
              <a:spcAft>
                <a:spcPts val="600"/>
              </a:spcAft>
              <a:buClr>
                <a:srgbClr val="0039A6"/>
              </a:buClr>
              <a:buFont typeface="Wingdings" panose="05000000000000000000" pitchFamily="2" charset="2"/>
              <a:buChar char="§"/>
            </a:pPr>
            <a:r>
              <a:rPr lang="en-US" sz="2700" dirty="0"/>
              <a:t>Who may report to you (if applicable)</a:t>
            </a:r>
          </a:p>
        </p:txBody>
      </p:sp>
      <p:sp>
        <p:nvSpPr>
          <p:cNvPr id="2" name="Title 1"/>
          <p:cNvSpPr>
            <a:spLocks noGrp="1"/>
          </p:cNvSpPr>
          <p:nvPr>
            <p:ph type="title"/>
          </p:nvPr>
        </p:nvSpPr>
        <p:spPr>
          <a:xfrm>
            <a:off x="691053" y="466262"/>
            <a:ext cx="8229600" cy="736703"/>
          </a:xfrm>
        </p:spPr>
        <p:txBody>
          <a:bodyPr>
            <a:normAutofit/>
          </a:bodyPr>
          <a:lstStyle/>
          <a:p>
            <a:r>
              <a:rPr lang="en-US" sz="3200" dirty="0">
                <a:latin typeface="+mj-lt"/>
              </a:rPr>
              <a:t>Training of CPOD Staff (Cont.)</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91846" y="1338879"/>
            <a:ext cx="3434253" cy="2579375"/>
          </a:xfrm>
          <a:prstGeom prst="rect">
            <a:avLst/>
          </a:prstGeom>
        </p:spPr>
      </p:pic>
    </p:spTree>
    <p:extLst>
      <p:ext uri="{BB962C8B-B14F-4D97-AF65-F5344CB8AC3E}">
        <p14:creationId xmlns:p14="http://schemas.microsoft.com/office/powerpoint/2010/main" val="2655526773"/>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body" sz="quarter" idx="10"/>
          </p:nvPr>
        </p:nvSpPr>
        <p:spPr>
          <a:xfrm>
            <a:off x="594360" y="1545167"/>
            <a:ext cx="7955280" cy="2523913"/>
          </a:xfrm>
        </p:spPr>
        <p:txBody>
          <a:bodyPr>
            <a:normAutofit lnSpcReduction="10000"/>
          </a:bodyPr>
          <a:lstStyle/>
          <a:p>
            <a:pPr marL="0" indent="0" algn="ctr">
              <a:lnSpc>
                <a:spcPct val="150000"/>
              </a:lnSpc>
              <a:spcBef>
                <a:spcPts val="600"/>
              </a:spcBef>
              <a:buNone/>
            </a:pPr>
            <a:r>
              <a:rPr lang="en-US" sz="2800" dirty="0"/>
              <a:t>To provide background information and context for roles in providing medical countermeasures (MCMs) through Closed Point of Dispensing (CPOD) sites during an emergency.</a:t>
            </a:r>
          </a:p>
        </p:txBody>
      </p:sp>
      <p:pic>
        <p:nvPicPr>
          <p:cNvPr id="2" name="Picture 1" descr="Group of people connected in a network of relationships." title="Network"/>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99063" y="4377418"/>
            <a:ext cx="2092054" cy="2092054"/>
          </a:xfrm>
          <a:prstGeom prst="rect">
            <a:avLst/>
          </a:prstGeom>
        </p:spPr>
      </p:pic>
      <p:sp>
        <p:nvSpPr>
          <p:cNvPr id="16" name="Purpose"/>
          <p:cNvSpPr>
            <a:spLocks noGrp="1"/>
          </p:cNvSpPr>
          <p:nvPr>
            <p:ph type="title"/>
          </p:nvPr>
        </p:nvSpPr>
        <p:spPr/>
        <p:txBody>
          <a:bodyPr/>
          <a:lstStyle/>
          <a:p>
            <a:r>
              <a:rPr lang="en-US" sz="3200" dirty="0">
                <a:latin typeface="+mj-lt"/>
              </a:rPr>
              <a:t>Purpose</a:t>
            </a:r>
            <a:endParaRPr lang="en-US" sz="3733" dirty="0">
              <a:latin typeface="+mj-lt"/>
            </a:endParaRPr>
          </a:p>
        </p:txBody>
      </p:sp>
    </p:spTree>
    <p:extLst>
      <p:ext uri="{BB962C8B-B14F-4D97-AF65-F5344CB8AC3E}">
        <p14:creationId xmlns:p14="http://schemas.microsoft.com/office/powerpoint/2010/main" val="565934178"/>
      </p:ext>
    </p:extLst>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mage of hand inserting time sheet into clock out machine&#10;" title="Clock Out"/>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3770">
            <a:off x="6108047" y="2556526"/>
            <a:ext cx="2450737" cy="2450737"/>
          </a:xfrm>
          <a:prstGeom prst="rect">
            <a:avLst/>
          </a:prstGeom>
          <a:ln w="19050">
            <a:solidFill>
              <a:schemeClr val="tx1"/>
            </a:solidFill>
          </a:ln>
        </p:spPr>
      </p:pic>
      <p:sp>
        <p:nvSpPr>
          <p:cNvPr id="3" name="Text Placeholder 2"/>
          <p:cNvSpPr>
            <a:spLocks noGrp="1"/>
          </p:cNvSpPr>
          <p:nvPr>
            <p:ph type="body" sz="quarter" idx="10"/>
          </p:nvPr>
        </p:nvSpPr>
        <p:spPr>
          <a:xfrm>
            <a:off x="691053" y="1712068"/>
            <a:ext cx="5102352" cy="4511627"/>
          </a:xfrm>
        </p:spPr>
        <p:txBody>
          <a:bodyPr>
            <a:noAutofit/>
          </a:bodyPr>
          <a:lstStyle/>
          <a:p>
            <a:pPr>
              <a:lnSpc>
                <a:spcPct val="100000"/>
              </a:lnSpc>
            </a:pPr>
            <a:r>
              <a:rPr lang="en-US" sz="2800" dirty="0"/>
              <a:t>Just-in-time training for next shift </a:t>
            </a:r>
          </a:p>
          <a:p>
            <a:pPr>
              <a:lnSpc>
                <a:spcPct val="100000"/>
              </a:lnSpc>
            </a:pPr>
            <a:r>
              <a:rPr lang="en-US" sz="2800" dirty="0"/>
              <a:t>Restocking workstation (as needed)</a:t>
            </a:r>
          </a:p>
          <a:p>
            <a:pPr>
              <a:lnSpc>
                <a:spcPct val="100000"/>
              </a:lnSpc>
            </a:pPr>
            <a:r>
              <a:rPr lang="en-US" sz="2800" dirty="0"/>
              <a:t>Reporting requirements fulfilled (if any)</a:t>
            </a:r>
          </a:p>
          <a:p>
            <a:pPr>
              <a:lnSpc>
                <a:spcPct val="100000"/>
              </a:lnSpc>
            </a:pPr>
            <a:r>
              <a:rPr lang="en-US" sz="2800" dirty="0"/>
              <a:t>Debriefing</a:t>
            </a:r>
          </a:p>
          <a:p>
            <a:pPr>
              <a:lnSpc>
                <a:spcPct val="150000"/>
              </a:lnSpc>
            </a:pPr>
            <a:r>
              <a:rPr lang="en-US" sz="2800" dirty="0"/>
              <a:t>Sign out</a:t>
            </a:r>
          </a:p>
        </p:txBody>
      </p:sp>
      <p:sp>
        <p:nvSpPr>
          <p:cNvPr id="2" name="Title 1"/>
          <p:cNvSpPr>
            <a:spLocks noGrp="1"/>
          </p:cNvSpPr>
          <p:nvPr>
            <p:ph type="title"/>
          </p:nvPr>
        </p:nvSpPr>
        <p:spPr>
          <a:xfrm>
            <a:off x="691053" y="456535"/>
            <a:ext cx="8229600" cy="756158"/>
          </a:xfrm>
        </p:spPr>
        <p:txBody>
          <a:bodyPr>
            <a:normAutofit/>
          </a:bodyPr>
          <a:lstStyle/>
          <a:p>
            <a:r>
              <a:rPr lang="en-US" sz="3200" dirty="0">
                <a:latin typeface="+mj-lt"/>
              </a:rPr>
              <a:t>Checkout Procedures </a:t>
            </a:r>
          </a:p>
        </p:txBody>
      </p:sp>
    </p:spTree>
    <p:extLst>
      <p:ext uri="{BB962C8B-B14F-4D97-AF65-F5344CB8AC3E}">
        <p14:creationId xmlns:p14="http://schemas.microsoft.com/office/powerpoint/2010/main" val="447360411"/>
      </p:ext>
    </p:extLst>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457201" y="1472471"/>
            <a:ext cx="8229599" cy="4855633"/>
          </a:xfrm>
        </p:spPr>
        <p:txBody>
          <a:bodyPr>
            <a:noAutofit/>
          </a:bodyPr>
          <a:lstStyle/>
          <a:p>
            <a:pPr>
              <a:lnSpc>
                <a:spcPct val="100000"/>
              </a:lnSpc>
              <a:spcBef>
                <a:spcPts val="800"/>
              </a:spcBef>
              <a:spcAft>
                <a:spcPts val="300"/>
              </a:spcAft>
              <a:buClr>
                <a:srgbClr val="0039A6"/>
              </a:buClr>
            </a:pPr>
            <a:r>
              <a:rPr lang="en-US" sz="2400" dirty="0"/>
              <a:t>PODs are activated in response to a public health threat. </a:t>
            </a:r>
          </a:p>
          <a:p>
            <a:pPr>
              <a:lnSpc>
                <a:spcPct val="100000"/>
              </a:lnSpc>
              <a:spcBef>
                <a:spcPts val="800"/>
              </a:spcBef>
              <a:spcAft>
                <a:spcPts val="300"/>
              </a:spcAft>
              <a:buClr>
                <a:srgbClr val="0039A6"/>
              </a:buClr>
            </a:pPr>
            <a:r>
              <a:rPr lang="en-US" sz="2400" dirty="0"/>
              <a:t>PODs are pre-identified locations where people receive MCMs to minimize the threat effects.</a:t>
            </a:r>
          </a:p>
          <a:p>
            <a:pPr>
              <a:lnSpc>
                <a:spcPct val="100000"/>
              </a:lnSpc>
              <a:spcBef>
                <a:spcPts val="800"/>
              </a:spcBef>
              <a:spcAft>
                <a:spcPts val="300"/>
              </a:spcAft>
              <a:buClr>
                <a:srgbClr val="0039A6"/>
              </a:buClr>
            </a:pPr>
            <a:r>
              <a:rPr lang="en-US" sz="2400" dirty="0"/>
              <a:t>PODs provide MCM quickly to threats with potentially high illness or death rates.</a:t>
            </a:r>
          </a:p>
          <a:p>
            <a:pPr>
              <a:lnSpc>
                <a:spcPct val="100000"/>
              </a:lnSpc>
              <a:spcBef>
                <a:spcPts val="800"/>
              </a:spcBef>
              <a:spcAft>
                <a:spcPts val="300"/>
              </a:spcAft>
              <a:buClr>
                <a:srgbClr val="0039A6"/>
              </a:buClr>
            </a:pPr>
            <a:r>
              <a:rPr lang="en-US" sz="2400" dirty="0"/>
              <a:t>CPODs service a specific population and are closed to the public.</a:t>
            </a:r>
          </a:p>
          <a:p>
            <a:pPr>
              <a:lnSpc>
                <a:spcPct val="100000"/>
              </a:lnSpc>
              <a:spcBef>
                <a:spcPts val="800"/>
              </a:spcBef>
              <a:spcAft>
                <a:spcPts val="300"/>
              </a:spcAft>
              <a:buClr>
                <a:srgbClr val="0039A6"/>
              </a:buClr>
            </a:pPr>
            <a:r>
              <a:rPr lang="en-US" sz="2400" dirty="0"/>
              <a:t>POD staff gets activated and trained to work at a POD site.</a:t>
            </a:r>
          </a:p>
        </p:txBody>
      </p:sp>
      <p:sp>
        <p:nvSpPr>
          <p:cNvPr id="2" name="Title 1"/>
          <p:cNvSpPr>
            <a:spLocks noGrp="1"/>
          </p:cNvSpPr>
          <p:nvPr>
            <p:ph type="title"/>
          </p:nvPr>
        </p:nvSpPr>
        <p:spPr>
          <a:xfrm>
            <a:off x="457200" y="594713"/>
            <a:ext cx="8229600" cy="598488"/>
          </a:xfrm>
        </p:spPr>
        <p:txBody>
          <a:bodyPr>
            <a:normAutofit/>
          </a:bodyPr>
          <a:lstStyle/>
          <a:p>
            <a:r>
              <a:rPr lang="en-US" sz="3200" dirty="0">
                <a:latin typeface="+mj-lt"/>
              </a:rPr>
              <a:t>Thus Far……</a:t>
            </a:r>
          </a:p>
        </p:txBody>
      </p:sp>
    </p:spTree>
    <p:extLst>
      <p:ext uri="{BB962C8B-B14F-4D97-AF65-F5344CB8AC3E}">
        <p14:creationId xmlns:p14="http://schemas.microsoft.com/office/powerpoint/2010/main" val="3766429168"/>
      </p:ext>
    </p:extLst>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9B789048-32EE-491B-8CBF-558344FDB2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3987"/>
            <a:ext cx="6486864" cy="6861987"/>
          </a:xfrm>
          <a:prstGeom prst="rect">
            <a:avLst/>
          </a:prstGeom>
          <a:gradFill>
            <a:gsLst>
              <a:gs pos="0">
                <a:schemeClr val="accent1">
                  <a:lumMod val="100000"/>
                  <a:alpha val="72000"/>
                </a:schemeClr>
              </a:gs>
              <a:gs pos="25000">
                <a:schemeClr val="accent1">
                  <a:alpha val="55000"/>
                </a:schemeClr>
              </a:gs>
              <a:gs pos="94000">
                <a:schemeClr val="bg2">
                  <a:lumMod val="75000"/>
                  <a:alpha val="90000"/>
                </a:schemeClr>
              </a:gs>
              <a:gs pos="100000">
                <a:schemeClr val="bg2">
                  <a:lumMod val="75000"/>
                  <a:alpha val="90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22" name="Picture 21">
            <a:extLst>
              <a:ext uri="{FF2B5EF4-FFF2-40B4-BE49-F238E27FC236}">
                <a16:creationId xmlns:a16="http://schemas.microsoft.com/office/drawing/2014/main" id="{EDD2F41E-8948-4BFB-A2A3-CA8BA8ED97B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l="25043"/>
          <a:stretch/>
        </p:blipFill>
        <p:spPr>
          <a:xfrm flipH="1">
            <a:off x="0" y="-3987"/>
            <a:ext cx="9143999" cy="6861987"/>
          </a:xfrm>
          <a:prstGeom prst="rect">
            <a:avLst/>
          </a:prstGeom>
        </p:spPr>
      </p:pic>
      <p:sp>
        <p:nvSpPr>
          <p:cNvPr id="2" name="Title 1">
            <a:extLst>
              <a:ext uri="{FF2B5EF4-FFF2-40B4-BE49-F238E27FC236}">
                <a16:creationId xmlns:a16="http://schemas.microsoft.com/office/drawing/2014/main" id="{D1D87803-AD2F-4268-9384-7401D67B7E69}"/>
              </a:ext>
            </a:extLst>
          </p:cNvPr>
          <p:cNvSpPr>
            <a:spLocks noGrp="1"/>
          </p:cNvSpPr>
          <p:nvPr>
            <p:ph type="title"/>
          </p:nvPr>
        </p:nvSpPr>
        <p:spPr>
          <a:xfrm>
            <a:off x="5103514" y="622301"/>
            <a:ext cx="3361108" cy="2091202"/>
          </a:xfrm>
        </p:spPr>
        <p:txBody>
          <a:bodyPr vert="horz" lIns="91440" tIns="45720" rIns="91440" bIns="45720" rtlCol="0" anchor="t">
            <a:noAutofit/>
          </a:bodyPr>
          <a:lstStyle/>
          <a:p>
            <a:pPr defTabSz="685800">
              <a:lnSpc>
                <a:spcPct val="90000"/>
              </a:lnSpc>
            </a:pPr>
            <a:r>
              <a:rPr lang="en-US" sz="4000" kern="1200" dirty="0">
                <a:solidFill>
                  <a:srgbClr val="0070C0"/>
                </a:solidFill>
                <a:latin typeface="+mj-lt"/>
                <a:ea typeface="+mj-ea"/>
                <a:cs typeface="+mj-cs"/>
              </a:rPr>
              <a:t>CPOD </a:t>
            </a:r>
            <a:br>
              <a:rPr lang="en-US" sz="4000" kern="1200" dirty="0">
                <a:solidFill>
                  <a:srgbClr val="0070C0"/>
                </a:solidFill>
                <a:latin typeface="+mj-lt"/>
                <a:ea typeface="+mj-ea"/>
                <a:cs typeface="+mj-cs"/>
              </a:rPr>
            </a:br>
            <a:r>
              <a:rPr lang="en-US" sz="4000" kern="1200" dirty="0">
                <a:solidFill>
                  <a:srgbClr val="0070C0"/>
                </a:solidFill>
                <a:latin typeface="+mj-lt"/>
                <a:ea typeface="+mj-ea"/>
                <a:cs typeface="+mj-cs"/>
              </a:rPr>
              <a:t>Functions Overview</a:t>
            </a:r>
          </a:p>
        </p:txBody>
      </p:sp>
      <p:sp>
        <p:nvSpPr>
          <p:cNvPr id="24" name="Freeform 67">
            <a:extLst>
              <a:ext uri="{FF2B5EF4-FFF2-40B4-BE49-F238E27FC236}">
                <a16:creationId xmlns:a16="http://schemas.microsoft.com/office/drawing/2014/main" id="{07500BEA-8A07-45E9-9219-40FBEECD558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316" y="4160567"/>
            <a:ext cx="3244015" cy="2706536"/>
          </a:xfrm>
          <a:custGeom>
            <a:avLst/>
            <a:gdLst>
              <a:gd name="connsiteX0" fmla="*/ 1465277 w 3242130"/>
              <a:gd name="connsiteY0" fmla="*/ 0 h 2704964"/>
              <a:gd name="connsiteX1" fmla="*/ 3242130 w 3242130"/>
              <a:gd name="connsiteY1" fmla="*/ 1776853 h 2704964"/>
              <a:gd name="connsiteX2" fmla="*/ 3027674 w 3242130"/>
              <a:gd name="connsiteY2" fmla="*/ 2623807 h 2704964"/>
              <a:gd name="connsiteX3" fmla="*/ 2978369 w 3242130"/>
              <a:gd name="connsiteY3" fmla="*/ 2704964 h 2704964"/>
              <a:gd name="connsiteX4" fmla="*/ 0 w 3242130"/>
              <a:gd name="connsiteY4" fmla="*/ 2704964 h 2704964"/>
              <a:gd name="connsiteX5" fmla="*/ 0 w 3242130"/>
              <a:gd name="connsiteY5" fmla="*/ 772542 h 2704964"/>
              <a:gd name="connsiteX6" fmla="*/ 94171 w 3242130"/>
              <a:gd name="connsiteY6" fmla="*/ 646610 h 2704964"/>
              <a:gd name="connsiteX7" fmla="*/ 1465277 w 3242130"/>
              <a:gd name="connsiteY7" fmla="*/ 0 h 2704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42130" h="2704964">
                <a:moveTo>
                  <a:pt x="1465277" y="0"/>
                </a:moveTo>
                <a:cubicBezTo>
                  <a:pt x="2446606" y="0"/>
                  <a:pt x="3242130" y="795524"/>
                  <a:pt x="3242130" y="1776853"/>
                </a:cubicBezTo>
                <a:cubicBezTo>
                  <a:pt x="3242130" y="2083519"/>
                  <a:pt x="3164442" y="2372039"/>
                  <a:pt x="3027674" y="2623807"/>
                </a:cubicBezTo>
                <a:lnTo>
                  <a:pt x="2978369" y="2704964"/>
                </a:lnTo>
                <a:lnTo>
                  <a:pt x="0" y="2704964"/>
                </a:lnTo>
                <a:lnTo>
                  <a:pt x="0" y="772542"/>
                </a:lnTo>
                <a:lnTo>
                  <a:pt x="94171" y="646610"/>
                </a:lnTo>
                <a:cubicBezTo>
                  <a:pt x="420072" y="251709"/>
                  <a:pt x="913280" y="0"/>
                  <a:pt x="1465277" y="0"/>
                </a:cubicBezTo>
                <a:close/>
              </a:path>
            </a:pathLst>
          </a:custGeom>
          <a:solidFill>
            <a:srgbClr val="FFFFFF"/>
          </a:solidFill>
          <a:ln>
            <a:gradFill>
              <a:gsLst>
                <a:gs pos="0">
                  <a:schemeClr val="accent1">
                    <a:lumMod val="40000"/>
                    <a:lumOff val="60000"/>
                  </a:schemeClr>
                </a:gs>
                <a:gs pos="23000">
                  <a:schemeClr val="accent1">
                    <a:lumMod val="45000"/>
                    <a:lumOff val="55000"/>
                  </a:schemeClr>
                </a:gs>
                <a:gs pos="83000">
                  <a:schemeClr val="bg2">
                    <a:lumMod val="75000"/>
                  </a:schemeClr>
                </a:gs>
                <a:gs pos="100000">
                  <a:schemeClr val="bg2">
                    <a:lumMod val="7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a:p>
        </p:txBody>
      </p:sp>
      <p:sp>
        <p:nvSpPr>
          <p:cNvPr id="26" name="Oval 25">
            <a:extLst>
              <a:ext uri="{FF2B5EF4-FFF2-40B4-BE49-F238E27FC236}">
                <a16:creationId xmlns:a16="http://schemas.microsoft.com/office/drawing/2014/main" id="{F006ACBB-A8A7-4C1B-9832-A4BFEDD2E9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66809" y="2827861"/>
            <a:ext cx="2867005" cy="2867005"/>
          </a:xfrm>
          <a:prstGeom prst="ellipse">
            <a:avLst/>
          </a:prstGeom>
          <a:solidFill>
            <a:srgbClr val="FFFFFF"/>
          </a:solidFill>
          <a:ln>
            <a:gradFill>
              <a:gsLst>
                <a:gs pos="0">
                  <a:schemeClr val="accent1">
                    <a:lumMod val="40000"/>
                    <a:lumOff val="60000"/>
                  </a:schemeClr>
                </a:gs>
                <a:gs pos="23000">
                  <a:schemeClr val="accent1">
                    <a:lumMod val="45000"/>
                    <a:lumOff val="55000"/>
                  </a:schemeClr>
                </a:gs>
                <a:gs pos="83000">
                  <a:schemeClr val="bg2">
                    <a:lumMod val="75000"/>
                  </a:schemeClr>
                </a:gs>
                <a:gs pos="100000">
                  <a:schemeClr val="bg2">
                    <a:lumMod val="7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8" name="Freeform 65">
            <a:extLst>
              <a:ext uri="{FF2B5EF4-FFF2-40B4-BE49-F238E27FC236}">
                <a16:creationId xmlns:a16="http://schemas.microsoft.com/office/drawing/2014/main" id="{46664683-CA82-4BDA-BCF2-5814580741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987"/>
            <a:ext cx="4093299" cy="3467921"/>
          </a:xfrm>
          <a:custGeom>
            <a:avLst/>
            <a:gdLst>
              <a:gd name="connsiteX0" fmla="*/ 0 w 4090921"/>
              <a:gd name="connsiteY0" fmla="*/ 0 h 3465906"/>
              <a:gd name="connsiteX1" fmla="*/ 3746474 w 4090921"/>
              <a:gd name="connsiteY1" fmla="*/ 0 h 3465906"/>
              <a:gd name="connsiteX2" fmla="*/ 3817144 w 4090921"/>
              <a:gd name="connsiteY2" fmla="*/ 116327 h 3465906"/>
              <a:gd name="connsiteX3" fmla="*/ 4090921 w 4090921"/>
              <a:gd name="connsiteY3" fmla="*/ 1197557 h 3465906"/>
              <a:gd name="connsiteX4" fmla="*/ 1822572 w 4090921"/>
              <a:gd name="connsiteY4" fmla="*/ 3465906 h 3465906"/>
              <a:gd name="connsiteX5" fmla="*/ 72204 w 4090921"/>
              <a:gd name="connsiteY5" fmla="*/ 2640438 h 3465906"/>
              <a:gd name="connsiteX6" fmla="*/ 0 w 4090921"/>
              <a:gd name="connsiteY6" fmla="*/ 2543882 h 3465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90921" h="3465906">
                <a:moveTo>
                  <a:pt x="0" y="0"/>
                </a:moveTo>
                <a:lnTo>
                  <a:pt x="3746474" y="0"/>
                </a:lnTo>
                <a:lnTo>
                  <a:pt x="3817144" y="116327"/>
                </a:lnTo>
                <a:cubicBezTo>
                  <a:pt x="3991744" y="437737"/>
                  <a:pt x="4090921" y="806065"/>
                  <a:pt x="4090921" y="1197557"/>
                </a:cubicBezTo>
                <a:cubicBezTo>
                  <a:pt x="4090921" y="2450332"/>
                  <a:pt x="3075348" y="3465906"/>
                  <a:pt x="1822572" y="3465906"/>
                </a:cubicBezTo>
                <a:cubicBezTo>
                  <a:pt x="1117886" y="3465906"/>
                  <a:pt x="488252" y="3144572"/>
                  <a:pt x="72204" y="2640438"/>
                </a:cubicBezTo>
                <a:lnTo>
                  <a:pt x="0" y="2543882"/>
                </a:lnTo>
                <a:close/>
              </a:path>
            </a:pathLst>
          </a:custGeom>
          <a:solidFill>
            <a:srgbClr val="FFFFFF"/>
          </a:solidFill>
          <a:ln>
            <a:gradFill>
              <a:gsLst>
                <a:gs pos="0">
                  <a:schemeClr val="accent1">
                    <a:lumMod val="40000"/>
                    <a:lumOff val="60000"/>
                  </a:schemeClr>
                </a:gs>
                <a:gs pos="23000">
                  <a:schemeClr val="accent1">
                    <a:lumMod val="45000"/>
                    <a:lumOff val="55000"/>
                  </a:schemeClr>
                </a:gs>
                <a:gs pos="83000">
                  <a:schemeClr val="bg2">
                    <a:lumMod val="75000"/>
                  </a:schemeClr>
                </a:gs>
                <a:gs pos="100000">
                  <a:schemeClr val="bg2">
                    <a:lumMod val="7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a:p>
        </p:txBody>
      </p:sp>
      <p:pic>
        <p:nvPicPr>
          <p:cNvPr id="8" name="Picture 7">
            <a:extLst>
              <a:ext uri="{FF2B5EF4-FFF2-40B4-BE49-F238E27FC236}">
                <a16:creationId xmlns:a16="http://schemas.microsoft.com/office/drawing/2014/main" id="{8B9BB1B1-1B69-4F26-BB18-D548557BE2BC}"/>
              </a:ext>
            </a:extLst>
          </p:cNvPr>
          <p:cNvPicPr>
            <a:picLocks noChangeAspect="1"/>
          </p:cNvPicPr>
          <p:nvPr/>
        </p:nvPicPr>
        <p:blipFill rotWithShape="1">
          <a:blip r:embed="rId4">
            <a:alphaModFix/>
          </a:blip>
          <a:srcRect l="18337" r="1159"/>
          <a:stretch/>
        </p:blipFill>
        <p:spPr>
          <a:xfrm>
            <a:off x="-5316" y="4314758"/>
            <a:ext cx="3085236" cy="2548558"/>
          </a:xfrm>
          <a:custGeom>
            <a:avLst/>
            <a:gdLst>
              <a:gd name="connsiteX0" fmla="*/ 1464476 w 3083442"/>
              <a:gd name="connsiteY0" fmla="*/ 0 h 2547077"/>
              <a:gd name="connsiteX1" fmla="*/ 3083442 w 3083442"/>
              <a:gd name="connsiteY1" fmla="*/ 1618966 h 2547077"/>
              <a:gd name="connsiteX2" fmla="*/ 2806948 w 3083442"/>
              <a:gd name="connsiteY2" fmla="*/ 2524145 h 2547077"/>
              <a:gd name="connsiteX3" fmla="*/ 2789800 w 3083442"/>
              <a:gd name="connsiteY3" fmla="*/ 2547077 h 2547077"/>
              <a:gd name="connsiteX4" fmla="*/ 139152 w 3083442"/>
              <a:gd name="connsiteY4" fmla="*/ 2547077 h 2547077"/>
              <a:gd name="connsiteX5" fmla="*/ 122004 w 3083442"/>
              <a:gd name="connsiteY5" fmla="*/ 2524145 h 2547077"/>
              <a:gd name="connsiteX6" fmla="*/ 40911 w 3083442"/>
              <a:gd name="connsiteY6" fmla="*/ 2390661 h 2547077"/>
              <a:gd name="connsiteX7" fmla="*/ 0 w 3083442"/>
              <a:gd name="connsiteY7" fmla="*/ 2305737 h 2547077"/>
              <a:gd name="connsiteX8" fmla="*/ 0 w 3083442"/>
              <a:gd name="connsiteY8" fmla="*/ 932195 h 2547077"/>
              <a:gd name="connsiteX9" fmla="*/ 40911 w 3083442"/>
              <a:gd name="connsiteY9" fmla="*/ 847271 h 2547077"/>
              <a:gd name="connsiteX10" fmla="*/ 1464476 w 3083442"/>
              <a:gd name="connsiteY10" fmla="*/ 0 h 2547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083442" h="2547077">
                <a:moveTo>
                  <a:pt x="1464476" y="0"/>
                </a:moveTo>
                <a:cubicBezTo>
                  <a:pt x="2358607" y="0"/>
                  <a:pt x="3083442" y="724836"/>
                  <a:pt x="3083442" y="1618966"/>
                </a:cubicBezTo>
                <a:cubicBezTo>
                  <a:pt x="3083442" y="1954265"/>
                  <a:pt x="2981512" y="2265757"/>
                  <a:pt x="2806948" y="2524145"/>
                </a:cubicBezTo>
                <a:lnTo>
                  <a:pt x="2789800" y="2547077"/>
                </a:lnTo>
                <a:lnTo>
                  <a:pt x="139152" y="2547077"/>
                </a:lnTo>
                <a:lnTo>
                  <a:pt x="122004" y="2524145"/>
                </a:lnTo>
                <a:cubicBezTo>
                  <a:pt x="92910" y="2481081"/>
                  <a:pt x="65834" y="2436541"/>
                  <a:pt x="40911" y="2390661"/>
                </a:cubicBezTo>
                <a:lnTo>
                  <a:pt x="0" y="2305737"/>
                </a:lnTo>
                <a:lnTo>
                  <a:pt x="0" y="932195"/>
                </a:lnTo>
                <a:lnTo>
                  <a:pt x="40911" y="847271"/>
                </a:lnTo>
                <a:cubicBezTo>
                  <a:pt x="315065" y="342598"/>
                  <a:pt x="849762" y="0"/>
                  <a:pt x="1464476" y="0"/>
                </a:cubicBezTo>
                <a:close/>
              </a:path>
            </a:pathLst>
          </a:custGeom>
          <a:effectLst>
            <a:softEdge rad="0"/>
          </a:effectLst>
        </p:spPr>
      </p:pic>
      <p:pic>
        <p:nvPicPr>
          <p:cNvPr id="10" name="Picture 9">
            <a:extLst>
              <a:ext uri="{FF2B5EF4-FFF2-40B4-BE49-F238E27FC236}">
                <a16:creationId xmlns:a16="http://schemas.microsoft.com/office/drawing/2014/main" id="{043C75A5-3758-4D7D-8D98-96EBC00DDC2B}"/>
              </a:ext>
            </a:extLst>
          </p:cNvPr>
          <p:cNvPicPr>
            <a:picLocks noChangeAspect="1"/>
          </p:cNvPicPr>
          <p:nvPr/>
        </p:nvPicPr>
        <p:blipFill rotWithShape="1">
          <a:blip r:embed="rId5">
            <a:alphaModFix/>
          </a:blip>
          <a:srcRect l="26375" r="3125"/>
          <a:stretch/>
        </p:blipFill>
        <p:spPr>
          <a:xfrm>
            <a:off x="3484383" y="2992428"/>
            <a:ext cx="2556888" cy="2556888"/>
          </a:xfrm>
          <a:custGeom>
            <a:avLst/>
            <a:gdLst>
              <a:gd name="connsiteX0" fmla="*/ 3028805 w 6057610"/>
              <a:gd name="connsiteY0" fmla="*/ 0 h 6057610"/>
              <a:gd name="connsiteX1" fmla="*/ 6057610 w 6057610"/>
              <a:gd name="connsiteY1" fmla="*/ 3028805 h 6057610"/>
              <a:gd name="connsiteX2" fmla="*/ 3028805 w 6057610"/>
              <a:gd name="connsiteY2" fmla="*/ 6057610 h 6057610"/>
              <a:gd name="connsiteX3" fmla="*/ 0 w 6057610"/>
              <a:gd name="connsiteY3" fmla="*/ 3028805 h 6057610"/>
              <a:gd name="connsiteX4" fmla="*/ 3028805 w 6057610"/>
              <a:gd name="connsiteY4" fmla="*/ 0 h 6057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57610" h="6057610">
                <a:moveTo>
                  <a:pt x="3028805" y="0"/>
                </a:moveTo>
                <a:cubicBezTo>
                  <a:pt x="4701568" y="0"/>
                  <a:pt x="6057610" y="1356042"/>
                  <a:pt x="6057610" y="3028805"/>
                </a:cubicBezTo>
                <a:cubicBezTo>
                  <a:pt x="6057610" y="4701568"/>
                  <a:pt x="4701568" y="6057610"/>
                  <a:pt x="3028805" y="6057610"/>
                </a:cubicBezTo>
                <a:cubicBezTo>
                  <a:pt x="1356042" y="6057610"/>
                  <a:pt x="0" y="4701568"/>
                  <a:pt x="0" y="3028805"/>
                </a:cubicBezTo>
                <a:cubicBezTo>
                  <a:pt x="0" y="1356042"/>
                  <a:pt x="1356042" y="0"/>
                  <a:pt x="3028805" y="0"/>
                </a:cubicBezTo>
                <a:close/>
              </a:path>
            </a:pathLst>
          </a:custGeom>
          <a:effectLst>
            <a:softEdge rad="0"/>
          </a:effectLst>
        </p:spPr>
      </p:pic>
      <p:pic>
        <p:nvPicPr>
          <p:cNvPr id="6" name="Picture 5">
            <a:extLst>
              <a:ext uri="{FF2B5EF4-FFF2-40B4-BE49-F238E27FC236}">
                <a16:creationId xmlns:a16="http://schemas.microsoft.com/office/drawing/2014/main" id="{3A839324-4B14-4C61-9B41-0C906524B1A0}"/>
              </a:ext>
            </a:extLst>
          </p:cNvPr>
          <p:cNvPicPr>
            <a:picLocks noChangeAspect="1"/>
          </p:cNvPicPr>
          <p:nvPr/>
        </p:nvPicPr>
        <p:blipFill rotWithShape="1">
          <a:blip r:embed="rId6">
            <a:alphaModFix/>
          </a:blip>
          <a:srcRect l="5411" r="12001" b="4"/>
          <a:stretch/>
        </p:blipFill>
        <p:spPr>
          <a:xfrm>
            <a:off x="20" y="-12005"/>
            <a:ext cx="3945383" cy="3320025"/>
          </a:xfrm>
          <a:custGeom>
            <a:avLst/>
            <a:gdLst>
              <a:gd name="connsiteX0" fmla="*/ 73119 w 3943111"/>
              <a:gd name="connsiteY0" fmla="*/ 0 h 3318096"/>
              <a:gd name="connsiteX1" fmla="*/ 3572026 w 3943111"/>
              <a:gd name="connsiteY1" fmla="*/ 0 h 3318096"/>
              <a:gd name="connsiteX2" fmla="*/ 3580957 w 3943111"/>
              <a:gd name="connsiteY2" fmla="*/ 11944 h 3318096"/>
              <a:gd name="connsiteX3" fmla="*/ 3943111 w 3943111"/>
              <a:gd name="connsiteY3" fmla="*/ 1197557 h 3318096"/>
              <a:gd name="connsiteX4" fmla="*/ 1822572 w 3943111"/>
              <a:gd name="connsiteY4" fmla="*/ 3318096 h 3318096"/>
              <a:gd name="connsiteX5" fmla="*/ 64188 w 3943111"/>
              <a:gd name="connsiteY5" fmla="*/ 2383171 h 3318096"/>
              <a:gd name="connsiteX6" fmla="*/ 0 w 3943111"/>
              <a:gd name="connsiteY6" fmla="*/ 2277515 h 3318096"/>
              <a:gd name="connsiteX7" fmla="*/ 0 w 3943111"/>
              <a:gd name="connsiteY7" fmla="*/ 117600 h 3318096"/>
              <a:gd name="connsiteX8" fmla="*/ 64188 w 3943111"/>
              <a:gd name="connsiteY8" fmla="*/ 11944 h 3318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43111" h="3318096">
                <a:moveTo>
                  <a:pt x="73119" y="0"/>
                </a:moveTo>
                <a:lnTo>
                  <a:pt x="3572026" y="0"/>
                </a:lnTo>
                <a:lnTo>
                  <a:pt x="3580957" y="11944"/>
                </a:lnTo>
                <a:cubicBezTo>
                  <a:pt x="3809602" y="350384"/>
                  <a:pt x="3943111" y="758379"/>
                  <a:pt x="3943111" y="1197557"/>
                </a:cubicBezTo>
                <a:cubicBezTo>
                  <a:pt x="3943111" y="2368699"/>
                  <a:pt x="2993714" y="3318096"/>
                  <a:pt x="1822572" y="3318096"/>
                </a:cubicBezTo>
                <a:cubicBezTo>
                  <a:pt x="1090609" y="3318096"/>
                  <a:pt x="445264" y="2947238"/>
                  <a:pt x="64188" y="2383171"/>
                </a:cubicBezTo>
                <a:lnTo>
                  <a:pt x="0" y="2277515"/>
                </a:lnTo>
                <a:lnTo>
                  <a:pt x="0" y="117600"/>
                </a:lnTo>
                <a:lnTo>
                  <a:pt x="64188" y="11944"/>
                </a:lnTo>
                <a:close/>
              </a:path>
            </a:pathLst>
          </a:custGeom>
          <a:effectLst>
            <a:softEdge rad="0"/>
          </a:effectLst>
        </p:spPr>
      </p:pic>
    </p:spTree>
    <p:extLst>
      <p:ext uri="{BB962C8B-B14F-4D97-AF65-F5344CB8AC3E}">
        <p14:creationId xmlns:p14="http://schemas.microsoft.com/office/powerpoint/2010/main" val="3585871030"/>
      </p:ext>
    </p:extLst>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8229600" cy="892680"/>
          </a:xfrm>
        </p:spPr>
        <p:txBody>
          <a:bodyPr anchor="ctr"/>
          <a:lstStyle/>
          <a:p>
            <a:r>
              <a:rPr lang="en-US" sz="3200" dirty="0">
                <a:latin typeface="+mj-lt"/>
              </a:rPr>
              <a:t>Main Functions of a CPOD</a:t>
            </a:r>
          </a:p>
        </p:txBody>
      </p:sp>
      <p:sp>
        <p:nvSpPr>
          <p:cNvPr id="3" name="Text Placeholder 2"/>
          <p:cNvSpPr>
            <a:spLocks noGrp="1"/>
          </p:cNvSpPr>
          <p:nvPr>
            <p:ph type="body" sz="quarter" idx="10"/>
          </p:nvPr>
        </p:nvSpPr>
        <p:spPr>
          <a:xfrm>
            <a:off x="975358" y="1184173"/>
            <a:ext cx="3674463" cy="5199061"/>
          </a:xfrm>
        </p:spPr>
        <p:txBody>
          <a:bodyPr>
            <a:normAutofit fontScale="92500" lnSpcReduction="20000"/>
          </a:bodyPr>
          <a:lstStyle/>
          <a:p>
            <a:pPr marL="292100" indent="-292100">
              <a:lnSpc>
                <a:spcPct val="150000"/>
              </a:lnSpc>
              <a:spcBef>
                <a:spcPts val="1200"/>
              </a:spcBef>
              <a:buClr>
                <a:srgbClr val="0039A6"/>
              </a:buClr>
            </a:pPr>
            <a:r>
              <a:rPr lang="en-US" sz="3200" dirty="0">
                <a:latin typeface="+mn-lt"/>
              </a:rPr>
              <a:t>Greet/Triage</a:t>
            </a:r>
          </a:p>
          <a:p>
            <a:pPr marL="292100" indent="-292100">
              <a:lnSpc>
                <a:spcPct val="150000"/>
              </a:lnSpc>
              <a:spcBef>
                <a:spcPts val="1200"/>
              </a:spcBef>
              <a:buClr>
                <a:srgbClr val="0039A6"/>
              </a:buClr>
            </a:pPr>
            <a:r>
              <a:rPr lang="en-US" sz="3200" dirty="0"/>
              <a:t>Registration</a:t>
            </a:r>
          </a:p>
          <a:p>
            <a:pPr marL="292100" indent="-292100">
              <a:lnSpc>
                <a:spcPct val="150000"/>
              </a:lnSpc>
              <a:spcBef>
                <a:spcPts val="1200"/>
              </a:spcBef>
              <a:buClr>
                <a:srgbClr val="0039A6"/>
              </a:buClr>
            </a:pPr>
            <a:r>
              <a:rPr lang="en-US" sz="3200" dirty="0">
                <a:latin typeface="+mn-lt"/>
              </a:rPr>
              <a:t>Forms Review</a:t>
            </a:r>
          </a:p>
          <a:p>
            <a:pPr marL="292100" indent="-292100">
              <a:lnSpc>
                <a:spcPct val="150000"/>
              </a:lnSpc>
              <a:spcBef>
                <a:spcPts val="1200"/>
              </a:spcBef>
              <a:buClr>
                <a:srgbClr val="0039A6"/>
              </a:buClr>
            </a:pPr>
            <a:r>
              <a:rPr lang="en-US" sz="3200" dirty="0">
                <a:solidFill>
                  <a:schemeClr val="tx1"/>
                </a:solidFill>
                <a:latin typeface="+mn-lt"/>
              </a:rPr>
              <a:t>Screening</a:t>
            </a:r>
          </a:p>
          <a:p>
            <a:pPr marL="292100" indent="-292100">
              <a:lnSpc>
                <a:spcPct val="150000"/>
              </a:lnSpc>
              <a:spcBef>
                <a:spcPts val="1200"/>
              </a:spcBef>
              <a:buClr>
                <a:srgbClr val="0039A6"/>
              </a:buClr>
            </a:pPr>
            <a:r>
              <a:rPr lang="en-US" sz="3200" dirty="0">
                <a:latin typeface="+mn-lt"/>
              </a:rPr>
              <a:t>Dispensing</a:t>
            </a:r>
          </a:p>
          <a:p>
            <a:pPr marL="292100" indent="-292100">
              <a:lnSpc>
                <a:spcPct val="150000"/>
              </a:lnSpc>
              <a:spcBef>
                <a:spcPts val="1200"/>
              </a:spcBef>
              <a:buClr>
                <a:srgbClr val="0039A6"/>
              </a:buClr>
            </a:pPr>
            <a:r>
              <a:rPr lang="en-US" sz="3200" dirty="0"/>
              <a:t>Education </a:t>
            </a:r>
          </a:p>
          <a:p>
            <a:pPr marL="292100" indent="-292100">
              <a:lnSpc>
                <a:spcPct val="150000"/>
              </a:lnSpc>
              <a:spcBef>
                <a:spcPts val="1200"/>
              </a:spcBef>
              <a:buClr>
                <a:srgbClr val="0039A6"/>
              </a:buClr>
            </a:pPr>
            <a:r>
              <a:rPr lang="en-US" sz="3200" dirty="0"/>
              <a:t>Exit Usher</a:t>
            </a:r>
          </a:p>
          <a:p>
            <a:pPr marL="292100" indent="-292100">
              <a:lnSpc>
                <a:spcPct val="150000"/>
              </a:lnSpc>
              <a:spcBef>
                <a:spcPts val="1200"/>
              </a:spcBef>
              <a:buClr>
                <a:srgbClr val="0039A6"/>
              </a:buClr>
            </a:pPr>
            <a:endParaRPr lang="en-US" sz="3200" dirty="0">
              <a:latin typeface="+mn-lt"/>
            </a:endParaRPr>
          </a:p>
          <a:p>
            <a:pPr lvl="1">
              <a:spcBef>
                <a:spcPts val="1200"/>
              </a:spcBef>
            </a:pPr>
            <a:endParaRPr lang="en-US" sz="3200" dirty="0">
              <a:latin typeface="+mn-lt"/>
            </a:endParaRPr>
          </a:p>
          <a:p>
            <a:pPr marL="457188" lvl="1" indent="0">
              <a:spcBef>
                <a:spcPts val="1200"/>
              </a:spcBef>
              <a:buNone/>
            </a:pPr>
            <a:endParaRPr lang="en-US" sz="3200" dirty="0">
              <a:latin typeface="+mn-lt"/>
            </a:endParaRPr>
          </a:p>
        </p:txBody>
      </p:sp>
      <p:pic>
        <p:nvPicPr>
          <p:cNvPr id="5" name="Picture 4" descr="A female dispenser is handing over a bag of medications and handouts to a client." title="Dispenser Giving Client Medications"/>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09227" y="3181688"/>
            <a:ext cx="4077573" cy="2713273"/>
          </a:xfrm>
          <a:prstGeom prst="rect">
            <a:avLst/>
          </a:prstGeom>
          <a:ln w="28575">
            <a:solidFill>
              <a:srgbClr val="FFC000"/>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069830866"/>
      </p:ext>
    </p:extLst>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691053" y="357762"/>
            <a:ext cx="7267846" cy="795404"/>
          </a:xfrm>
        </p:spPr>
        <p:txBody>
          <a:bodyPr anchor="ctr">
            <a:normAutofit/>
          </a:bodyPr>
          <a:lstStyle/>
          <a:p>
            <a:r>
              <a:rPr lang="en-US" sz="3200" dirty="0">
                <a:latin typeface="+mj-lt"/>
              </a:rPr>
              <a:t>Greet/Triage</a:t>
            </a:r>
          </a:p>
        </p:txBody>
      </p:sp>
      <p:pic>
        <p:nvPicPr>
          <p:cNvPr id="4" name="Picture 3" descr="A greeter in a red vest gives directions to a line of incoming clients." title="Greeter Giving Directions"/>
          <p:cNvPicPr>
            <a:picLocks noChangeAspect="1"/>
          </p:cNvPicPr>
          <p:nvPr/>
        </p:nvPicPr>
        <p:blipFill rotWithShape="1">
          <a:blip r:embed="rId3" cstate="print">
            <a:extLst>
              <a:ext uri="{28A0092B-C50C-407E-A947-70E740481C1C}">
                <a14:useLocalDpi xmlns:a14="http://schemas.microsoft.com/office/drawing/2010/main" val="0"/>
              </a:ext>
            </a:extLst>
          </a:blip>
          <a:srcRect l="25281" r="15096" b="17906"/>
          <a:stretch/>
        </p:blipFill>
        <p:spPr>
          <a:xfrm>
            <a:off x="5017502" y="2340747"/>
            <a:ext cx="3497988" cy="3211285"/>
          </a:xfrm>
          <a:prstGeom prst="rect">
            <a:avLst/>
          </a:prstGeom>
          <a:ln w="76200">
            <a:solidFill>
              <a:schemeClr val="accent6"/>
            </a:solidFill>
          </a:ln>
        </p:spPr>
      </p:pic>
      <p:sp>
        <p:nvSpPr>
          <p:cNvPr id="3" name="Text Placeholder 2"/>
          <p:cNvSpPr>
            <a:spLocks noGrp="1"/>
          </p:cNvSpPr>
          <p:nvPr>
            <p:ph type="body" sz="quarter" idx="10"/>
          </p:nvPr>
        </p:nvSpPr>
        <p:spPr>
          <a:xfrm>
            <a:off x="493628" y="1329435"/>
            <a:ext cx="4523874" cy="4857358"/>
          </a:xfrm>
        </p:spPr>
        <p:txBody>
          <a:bodyPr>
            <a:noAutofit/>
          </a:bodyPr>
          <a:lstStyle/>
          <a:p>
            <a:pPr>
              <a:lnSpc>
                <a:spcPct val="150000"/>
              </a:lnSpc>
            </a:pPr>
            <a:r>
              <a:rPr lang="en-US" sz="2400" dirty="0"/>
              <a:t>CPOD clients are essential “pre-sorted”</a:t>
            </a:r>
          </a:p>
          <a:p>
            <a:pPr>
              <a:lnSpc>
                <a:spcPct val="150000"/>
              </a:lnSpc>
            </a:pPr>
            <a:r>
              <a:rPr lang="en-US" sz="2400" dirty="0"/>
              <a:t>Triage for symptoms, divert people as necessary</a:t>
            </a:r>
          </a:p>
          <a:p>
            <a:pPr>
              <a:lnSpc>
                <a:spcPct val="150000"/>
              </a:lnSpc>
            </a:pPr>
            <a:r>
              <a:rPr lang="en-US" sz="2400" dirty="0"/>
              <a:t>Provide clients a screening form</a:t>
            </a:r>
          </a:p>
          <a:p>
            <a:pPr>
              <a:lnSpc>
                <a:spcPct val="150000"/>
              </a:lnSpc>
            </a:pPr>
            <a:r>
              <a:rPr lang="en-US" sz="2400" dirty="0"/>
              <a:t>Direct to registration</a:t>
            </a:r>
            <a:r>
              <a:rPr lang="en-US" sz="2400" dirty="0">
                <a:solidFill>
                  <a:schemeClr val="tx1"/>
                </a:solidFill>
              </a:rPr>
              <a:t> </a:t>
            </a:r>
            <a:br>
              <a:rPr lang="en-US" sz="2800" dirty="0"/>
            </a:br>
            <a:endParaRPr lang="en-US" sz="2800" dirty="0"/>
          </a:p>
        </p:txBody>
      </p:sp>
    </p:spTree>
    <p:extLst>
      <p:ext uri="{BB962C8B-B14F-4D97-AF65-F5344CB8AC3E}">
        <p14:creationId xmlns:p14="http://schemas.microsoft.com/office/powerpoint/2010/main" val="462121385"/>
      </p:ext>
    </p:extLst>
  </p:cSld>
  <p:clrMapOvr>
    <a:masterClrMapping/>
  </p:clrMapOvr>
  <p:transition>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0A7260-AAC5-45CA-BEE1-53EC2C905187}"/>
              </a:ext>
            </a:extLst>
          </p:cNvPr>
          <p:cNvSpPr>
            <a:spLocks noGrp="1"/>
          </p:cNvSpPr>
          <p:nvPr>
            <p:ph type="title"/>
          </p:nvPr>
        </p:nvSpPr>
        <p:spPr/>
        <p:txBody>
          <a:bodyPr/>
          <a:lstStyle/>
          <a:p>
            <a:r>
              <a:rPr lang="en-US" altLang="en-US" sz="3400" b="1" dirty="0">
                <a:solidFill>
                  <a:srgbClr val="0039A6"/>
                </a:solidFill>
              </a:rPr>
              <a:t>Registration and Forms Review</a:t>
            </a:r>
            <a:endParaRPr lang="en-US" dirty="0"/>
          </a:p>
        </p:txBody>
      </p:sp>
      <p:sp>
        <p:nvSpPr>
          <p:cNvPr id="3" name="Content Placeholder 2">
            <a:extLst>
              <a:ext uri="{FF2B5EF4-FFF2-40B4-BE49-F238E27FC236}">
                <a16:creationId xmlns:a16="http://schemas.microsoft.com/office/drawing/2014/main" id="{57993817-E25B-4B5F-83A1-E95BFE314947}"/>
              </a:ext>
            </a:extLst>
          </p:cNvPr>
          <p:cNvSpPr>
            <a:spLocks noGrp="1"/>
          </p:cNvSpPr>
          <p:nvPr>
            <p:ph idx="1"/>
          </p:nvPr>
        </p:nvSpPr>
        <p:spPr/>
        <p:txBody>
          <a:bodyPr>
            <a:normAutofit fontScale="92500" lnSpcReduction="20000"/>
          </a:bodyPr>
          <a:lstStyle/>
          <a:p>
            <a:pPr>
              <a:buClr>
                <a:srgbClr val="0070C0"/>
              </a:buClr>
              <a:buFont typeface="Wingdings" panose="05000000000000000000" pitchFamily="2" charset="2"/>
              <a:buChar char="§"/>
            </a:pPr>
            <a:r>
              <a:rPr lang="en-US" altLang="en-US" dirty="0"/>
              <a:t>Be familiar with the screening form</a:t>
            </a:r>
            <a:br>
              <a:rPr lang="en-US" altLang="en-US" sz="1200" dirty="0"/>
            </a:br>
            <a:br>
              <a:rPr lang="en-US" altLang="en-US" sz="1200" dirty="0"/>
            </a:br>
            <a:r>
              <a:rPr lang="en-US" altLang="en-US" dirty="0"/>
              <a:t>Provide form and help clients complete it as necessary</a:t>
            </a:r>
            <a:br>
              <a:rPr lang="en-US" altLang="en-US" dirty="0"/>
            </a:br>
            <a:endParaRPr lang="en-US" altLang="en-US" dirty="0"/>
          </a:p>
          <a:p>
            <a:pPr>
              <a:buClr>
                <a:srgbClr val="0070C0"/>
              </a:buClr>
              <a:buFont typeface="Wingdings" panose="05000000000000000000" pitchFamily="2" charset="2"/>
              <a:buChar char="§"/>
            </a:pPr>
            <a:r>
              <a:rPr lang="en-US" altLang="en-US" dirty="0"/>
              <a:t>Have available clipboards, pens, chairs if appropriate</a:t>
            </a:r>
            <a:br>
              <a:rPr lang="en-US" altLang="en-US" dirty="0"/>
            </a:br>
            <a:endParaRPr lang="en-US" altLang="en-US" dirty="0"/>
          </a:p>
          <a:p>
            <a:pPr>
              <a:buClr>
                <a:srgbClr val="0070C0"/>
              </a:buClr>
              <a:buFont typeface="Wingdings" panose="05000000000000000000" pitchFamily="2" charset="2"/>
              <a:buChar char="§"/>
            </a:pPr>
            <a:r>
              <a:rPr lang="en-US" altLang="en-US" dirty="0"/>
              <a:t>Direct client to forms reviewer who directs</a:t>
            </a:r>
            <a:br>
              <a:rPr lang="en-US" altLang="en-US" dirty="0"/>
            </a:br>
            <a:r>
              <a:rPr lang="en-US" altLang="en-US" dirty="0"/>
              <a:t>client to a screener or back to registration</a:t>
            </a:r>
            <a:br>
              <a:rPr lang="en-US" altLang="en-US" dirty="0"/>
            </a:br>
            <a:br>
              <a:rPr lang="en-US" altLang="en-US" dirty="0"/>
            </a:br>
            <a:endParaRPr lang="en-US" altLang="en-US" dirty="0"/>
          </a:p>
          <a:p>
            <a:pPr>
              <a:buClr>
                <a:srgbClr val="0070C0"/>
              </a:buClr>
              <a:buFont typeface="Wingdings" panose="05000000000000000000" pitchFamily="2" charset="2"/>
              <a:buChar char="§"/>
            </a:pPr>
            <a:r>
              <a:rPr lang="en-US" altLang="en-US" dirty="0"/>
              <a:t>POD </a:t>
            </a:r>
            <a:r>
              <a:rPr lang="en-US" altLang="en-US" dirty="0" err="1"/>
              <a:t>PreCheck</a:t>
            </a:r>
            <a:r>
              <a:rPr lang="en-US" altLang="en-US" dirty="0"/>
              <a:t> available</a:t>
            </a:r>
            <a:br>
              <a:rPr lang="en-US" altLang="en-US" dirty="0"/>
            </a:br>
            <a:endParaRPr lang="en-US" dirty="0"/>
          </a:p>
        </p:txBody>
      </p:sp>
      <p:sp>
        <p:nvSpPr>
          <p:cNvPr id="4" name="Slide Number Placeholder 3">
            <a:extLst>
              <a:ext uri="{FF2B5EF4-FFF2-40B4-BE49-F238E27FC236}">
                <a16:creationId xmlns:a16="http://schemas.microsoft.com/office/drawing/2014/main" id="{0F4C1B6B-CF76-4C43-8EDA-F653C6FE385B}"/>
              </a:ext>
            </a:extLst>
          </p:cNvPr>
          <p:cNvSpPr>
            <a:spLocks noGrp="1"/>
          </p:cNvSpPr>
          <p:nvPr>
            <p:ph type="sldNum" sz="quarter" idx="12"/>
          </p:nvPr>
        </p:nvSpPr>
        <p:spPr/>
        <p:txBody>
          <a:bodyPr/>
          <a:lstStyle/>
          <a:p>
            <a:fld id="{8C71CAF9-4461-454A-B702-D536C3775752}" type="slidenum">
              <a:rPr lang="en-US" smtClean="0"/>
              <a:t>25</a:t>
            </a:fld>
            <a:endParaRPr lang="en-US" dirty="0"/>
          </a:p>
        </p:txBody>
      </p:sp>
      <p:pic>
        <p:nvPicPr>
          <p:cNvPr id="5" name="Picture 4">
            <a:extLst>
              <a:ext uri="{FF2B5EF4-FFF2-40B4-BE49-F238E27FC236}">
                <a16:creationId xmlns:a16="http://schemas.microsoft.com/office/drawing/2014/main" id="{EB90CC55-CC30-40FC-AC5E-88743CC24E8E}"/>
              </a:ext>
            </a:extLst>
          </p:cNvPr>
          <p:cNvPicPr>
            <a:picLocks noChangeAspect="1"/>
          </p:cNvPicPr>
          <p:nvPr/>
        </p:nvPicPr>
        <p:blipFill>
          <a:blip r:embed="rId3"/>
          <a:stretch>
            <a:fillRect/>
          </a:stretch>
        </p:blipFill>
        <p:spPr>
          <a:xfrm>
            <a:off x="5249050" y="4740104"/>
            <a:ext cx="2633700" cy="1981372"/>
          </a:xfrm>
          <a:prstGeom prst="rect">
            <a:avLst/>
          </a:prstGeom>
        </p:spPr>
      </p:pic>
    </p:spTree>
    <p:extLst>
      <p:ext uri="{BB962C8B-B14F-4D97-AF65-F5344CB8AC3E}">
        <p14:creationId xmlns:p14="http://schemas.microsoft.com/office/powerpoint/2010/main" val="399209448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91053" y="321382"/>
            <a:ext cx="7580329" cy="846306"/>
          </a:xfrm>
        </p:spPr>
        <p:txBody>
          <a:bodyPr anchor="ctr">
            <a:normAutofit/>
          </a:bodyPr>
          <a:lstStyle/>
          <a:p>
            <a:r>
              <a:rPr lang="en-US" sz="3200" dirty="0">
                <a:latin typeface="+mj-lt"/>
              </a:rPr>
              <a:t>Screening</a:t>
            </a:r>
          </a:p>
        </p:txBody>
      </p:sp>
      <p:sp>
        <p:nvSpPr>
          <p:cNvPr id="3" name="Text Placeholder 2"/>
          <p:cNvSpPr>
            <a:spLocks noGrp="1"/>
          </p:cNvSpPr>
          <p:nvPr>
            <p:ph type="body" sz="quarter" idx="10"/>
          </p:nvPr>
        </p:nvSpPr>
        <p:spPr>
          <a:xfrm>
            <a:off x="493628" y="1403485"/>
            <a:ext cx="4757648" cy="4666574"/>
          </a:xfrm>
        </p:spPr>
        <p:txBody>
          <a:bodyPr>
            <a:noAutofit/>
          </a:bodyPr>
          <a:lstStyle/>
          <a:p>
            <a:pPr>
              <a:lnSpc>
                <a:spcPct val="100000"/>
              </a:lnSpc>
              <a:spcBef>
                <a:spcPts val="1200"/>
              </a:spcBef>
              <a:spcAft>
                <a:spcPts val="1200"/>
              </a:spcAft>
            </a:pPr>
            <a:r>
              <a:rPr lang="en-US" sz="2800" dirty="0"/>
              <a:t>Use the algorithm to determine which MCM is to be given…or not</a:t>
            </a:r>
          </a:p>
          <a:p>
            <a:pPr>
              <a:lnSpc>
                <a:spcPct val="100000"/>
              </a:lnSpc>
              <a:spcBef>
                <a:spcPts val="1200"/>
              </a:spcBef>
              <a:spcAft>
                <a:spcPts val="1200"/>
              </a:spcAft>
            </a:pPr>
            <a:r>
              <a:rPr lang="en-US" sz="2800" dirty="0"/>
              <a:t>Document appropriate MCM on the form</a:t>
            </a:r>
          </a:p>
          <a:p>
            <a:pPr>
              <a:lnSpc>
                <a:spcPct val="100000"/>
              </a:lnSpc>
              <a:spcBef>
                <a:spcPts val="1200"/>
              </a:spcBef>
              <a:spcAft>
                <a:spcPts val="1200"/>
              </a:spcAft>
            </a:pPr>
            <a:r>
              <a:rPr lang="en-US" sz="2800" dirty="0"/>
              <a:t>Direct client to: 	</a:t>
            </a:r>
          </a:p>
          <a:p>
            <a:pPr lvl="2">
              <a:lnSpc>
                <a:spcPct val="100000"/>
              </a:lnSpc>
              <a:spcBef>
                <a:spcPts val="1200"/>
              </a:spcBef>
              <a:spcAft>
                <a:spcPts val="1200"/>
              </a:spcAft>
            </a:pPr>
            <a:r>
              <a:rPr lang="en-US" sz="2800" dirty="0"/>
              <a:t>Dispensing</a:t>
            </a:r>
          </a:p>
          <a:p>
            <a:pPr lvl="2">
              <a:lnSpc>
                <a:spcPct val="100000"/>
              </a:lnSpc>
              <a:spcBef>
                <a:spcPts val="1200"/>
              </a:spcBef>
              <a:spcAft>
                <a:spcPts val="1200"/>
              </a:spcAft>
            </a:pPr>
            <a:r>
              <a:rPr lang="en-US" sz="2800" dirty="0"/>
              <a:t>Medical consult</a:t>
            </a:r>
          </a:p>
        </p:txBody>
      </p:sp>
      <p:pic>
        <p:nvPicPr>
          <p:cNvPr id="8" name="Picture 7" descr="A woman talks to a male screener in a red vest. The man is sitting at a table with documents and a pen in hand." title="Screener and Client"/>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53851" y="2775184"/>
            <a:ext cx="3612379" cy="2403726"/>
          </a:xfrm>
          <a:prstGeom prst="rect">
            <a:avLst/>
          </a:prstGeom>
          <a:solidFill>
            <a:srgbClr val="FFFFFF">
              <a:shade val="85000"/>
            </a:srgbClr>
          </a:solidFill>
          <a:ln w="88900" cap="sq">
            <a:solidFill>
              <a:srgbClr val="DC4040"/>
            </a:solidFill>
            <a:miter lim="800000"/>
          </a:ln>
          <a:effectLst>
            <a:outerShdw blurRad="55000" dist="18000" dir="5400000" algn="tl" rotWithShape="0">
              <a:srgbClr val="000000">
                <a:alpha val="40000"/>
              </a:srgbClr>
            </a:outerShdw>
          </a:effectLst>
        </p:spPr>
      </p:pic>
    </p:spTree>
    <p:extLst>
      <p:ext uri="{BB962C8B-B14F-4D97-AF65-F5344CB8AC3E}">
        <p14:creationId xmlns:p14="http://schemas.microsoft.com/office/powerpoint/2010/main" val="3829818759"/>
      </p:ext>
    </p:extLst>
  </p:cSld>
  <p:clrMapOvr>
    <a:masterClrMapping/>
  </p:clrMapOvr>
  <p:transition>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767976" y="292575"/>
            <a:ext cx="8376024" cy="775948"/>
          </a:xfrm>
        </p:spPr>
        <p:txBody>
          <a:bodyPr anchor="ctr">
            <a:normAutofit/>
          </a:bodyPr>
          <a:lstStyle/>
          <a:p>
            <a:r>
              <a:rPr lang="en-US" sz="3200" dirty="0">
                <a:latin typeface="+mj-lt"/>
              </a:rPr>
              <a:t>Dispensing</a:t>
            </a:r>
          </a:p>
        </p:txBody>
      </p:sp>
      <p:sp>
        <p:nvSpPr>
          <p:cNvPr id="5" name="Text Placeholder 2"/>
          <p:cNvSpPr>
            <a:spLocks noGrp="1"/>
          </p:cNvSpPr>
          <p:nvPr>
            <p:ph type="body" sz="quarter" idx="10"/>
          </p:nvPr>
        </p:nvSpPr>
        <p:spPr>
          <a:xfrm>
            <a:off x="3634740" y="1068523"/>
            <a:ext cx="5197200" cy="5269932"/>
          </a:xfrm>
        </p:spPr>
        <p:txBody>
          <a:bodyPr>
            <a:noAutofit/>
          </a:bodyPr>
          <a:lstStyle/>
          <a:p>
            <a:pPr defTabSz="931774">
              <a:lnSpc>
                <a:spcPct val="100000"/>
              </a:lnSpc>
              <a:defRPr/>
            </a:pPr>
            <a:r>
              <a:rPr lang="en-US" sz="2800" dirty="0"/>
              <a:t>Check for MCM determined by screener</a:t>
            </a:r>
          </a:p>
          <a:p>
            <a:pPr defTabSz="931774">
              <a:lnSpc>
                <a:spcPct val="100000"/>
              </a:lnSpc>
              <a:defRPr/>
            </a:pPr>
            <a:r>
              <a:rPr lang="en-US" sz="2800" dirty="0"/>
              <a:t>Give client:</a:t>
            </a:r>
          </a:p>
          <a:p>
            <a:pPr lvl="1" defTabSz="931774">
              <a:lnSpc>
                <a:spcPct val="100000"/>
              </a:lnSpc>
              <a:defRPr/>
            </a:pPr>
            <a:r>
              <a:rPr lang="en-US" sz="2800" dirty="0"/>
              <a:t>Labeled MCMs  </a:t>
            </a:r>
          </a:p>
          <a:p>
            <a:pPr lvl="1" defTabSz="931774">
              <a:lnSpc>
                <a:spcPct val="100000"/>
              </a:lnSpc>
              <a:defRPr/>
            </a:pPr>
            <a:r>
              <a:rPr lang="en-US" sz="2800" dirty="0"/>
              <a:t>MCMs fact sheet</a:t>
            </a:r>
          </a:p>
          <a:p>
            <a:pPr lvl="1" defTabSz="931774">
              <a:lnSpc>
                <a:spcPct val="100000"/>
              </a:lnSpc>
              <a:defRPr/>
            </a:pPr>
            <a:r>
              <a:rPr lang="en-US" sz="2800" dirty="0"/>
              <a:t>Collect screening form</a:t>
            </a:r>
          </a:p>
          <a:p>
            <a:pPr defTabSz="931774">
              <a:lnSpc>
                <a:spcPct val="100000"/>
              </a:lnSpc>
              <a:defRPr/>
            </a:pPr>
            <a:r>
              <a:rPr lang="en-US" sz="2800" dirty="0"/>
              <a:t>Direct clients with questions to the education</a:t>
            </a:r>
          </a:p>
          <a:p>
            <a:pPr defTabSz="931774">
              <a:lnSpc>
                <a:spcPct val="100000"/>
              </a:lnSpc>
              <a:defRPr/>
            </a:pPr>
            <a:r>
              <a:rPr lang="en-US" sz="2800" dirty="0"/>
              <a:t>Direct clients with no questions to exit</a:t>
            </a:r>
          </a:p>
        </p:txBody>
      </p:sp>
      <p:pic>
        <p:nvPicPr>
          <p:cNvPr id="7" name="Picture 6" descr="Female dispenser placing medications and handouts in a plastic bag." title="Dispenser 2"/>
          <p:cNvPicPr>
            <a:picLocks noChangeAspect="1"/>
          </p:cNvPicPr>
          <p:nvPr/>
        </p:nvPicPr>
        <p:blipFill rotWithShape="1">
          <a:blip r:embed="rId3" cstate="print">
            <a:extLst>
              <a:ext uri="{28A0092B-C50C-407E-A947-70E740481C1C}">
                <a14:useLocalDpi xmlns:a14="http://schemas.microsoft.com/office/drawing/2010/main" val="0"/>
              </a:ext>
            </a:extLst>
          </a:blip>
          <a:srcRect l="45597" r="6008"/>
          <a:stretch/>
        </p:blipFill>
        <p:spPr>
          <a:xfrm>
            <a:off x="691053" y="1674142"/>
            <a:ext cx="2488452" cy="3421525"/>
          </a:xfrm>
          <a:prstGeom prst="rect">
            <a:avLst/>
          </a:prstGeom>
          <a:solidFill>
            <a:srgbClr val="FFFFFF">
              <a:shade val="85000"/>
            </a:srgbClr>
          </a:solidFill>
          <a:ln w="88900" cap="sq">
            <a:solidFill>
              <a:schemeClr val="accent4"/>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608121483"/>
      </p:ext>
    </p:extLst>
  </p:cSld>
  <p:clrMapOvr>
    <a:masterClrMapping/>
  </p:clrMapOvr>
  <p:transition>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691053" y="357762"/>
            <a:ext cx="8376024" cy="834314"/>
          </a:xfrm>
        </p:spPr>
        <p:txBody>
          <a:bodyPr anchor="ctr">
            <a:normAutofit/>
          </a:bodyPr>
          <a:lstStyle/>
          <a:p>
            <a:r>
              <a:rPr lang="en-US" sz="3200" dirty="0">
                <a:latin typeface="+mj-lt"/>
              </a:rPr>
              <a:t>Education and Exit</a:t>
            </a:r>
          </a:p>
        </p:txBody>
      </p:sp>
      <p:sp>
        <p:nvSpPr>
          <p:cNvPr id="5" name="Text Placeholder 2"/>
          <p:cNvSpPr>
            <a:spLocks noGrp="1"/>
          </p:cNvSpPr>
          <p:nvPr>
            <p:ph type="body" sz="quarter" idx="10"/>
          </p:nvPr>
        </p:nvSpPr>
        <p:spPr>
          <a:xfrm>
            <a:off x="4123987" y="1197378"/>
            <a:ext cx="4826651" cy="4920816"/>
          </a:xfrm>
        </p:spPr>
        <p:txBody>
          <a:bodyPr>
            <a:noAutofit/>
          </a:bodyPr>
          <a:lstStyle/>
          <a:p>
            <a:pPr defTabSz="931774">
              <a:lnSpc>
                <a:spcPct val="100000"/>
              </a:lnSpc>
              <a:defRPr/>
            </a:pPr>
            <a:r>
              <a:rPr lang="en-US" sz="2800" dirty="0"/>
              <a:t>Answer questions about how to take medication</a:t>
            </a:r>
          </a:p>
          <a:p>
            <a:pPr defTabSz="931774">
              <a:lnSpc>
                <a:spcPct val="100000"/>
              </a:lnSpc>
              <a:defRPr/>
            </a:pPr>
            <a:r>
              <a:rPr lang="en-US" sz="2800" dirty="0"/>
              <a:t>When to visit health care provider</a:t>
            </a:r>
          </a:p>
          <a:p>
            <a:pPr defTabSz="931774">
              <a:lnSpc>
                <a:spcPct val="100000"/>
              </a:lnSpc>
              <a:defRPr/>
            </a:pPr>
            <a:r>
              <a:rPr lang="en-US" sz="2800" dirty="0"/>
              <a:t>Take the first dose as soon as possible</a:t>
            </a:r>
          </a:p>
          <a:p>
            <a:pPr defTabSz="931774">
              <a:lnSpc>
                <a:spcPct val="100000"/>
              </a:lnSpc>
              <a:defRPr/>
            </a:pPr>
            <a:endParaRPr lang="en-US" sz="2800" dirty="0"/>
          </a:p>
          <a:p>
            <a:pPr defTabSz="931774">
              <a:lnSpc>
                <a:spcPct val="100000"/>
              </a:lnSpc>
              <a:defRPr/>
            </a:pPr>
            <a:r>
              <a:rPr lang="en-US" sz="2800" dirty="0"/>
              <a:t>Exit the CPOD</a:t>
            </a:r>
          </a:p>
          <a:p>
            <a:pPr marL="457200" lvl="1" indent="0" defTabSz="931774">
              <a:lnSpc>
                <a:spcPct val="100000"/>
              </a:lnSpc>
              <a:buNone/>
              <a:defRPr/>
            </a:pPr>
            <a:endParaRPr lang="en-US" sz="2800" dirty="0"/>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217337">
            <a:off x="626181" y="2174819"/>
            <a:ext cx="3557018" cy="2584766"/>
          </a:xfrm>
          <a:prstGeom prst="rect">
            <a:avLst/>
          </a:prstGeom>
        </p:spPr>
      </p:pic>
    </p:spTree>
    <p:extLst>
      <p:ext uri="{BB962C8B-B14F-4D97-AF65-F5344CB8AC3E}">
        <p14:creationId xmlns:p14="http://schemas.microsoft.com/office/powerpoint/2010/main" val="684363449"/>
      </p:ext>
    </p:extLst>
  </p:cSld>
  <p:clrMapOvr>
    <a:masterClrMapping/>
  </p:clrMapOvr>
  <p:transition>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8229600" cy="728473"/>
          </a:xfrm>
        </p:spPr>
        <p:txBody>
          <a:bodyPr anchor="ctr">
            <a:normAutofit/>
          </a:bodyPr>
          <a:lstStyle/>
          <a:p>
            <a:r>
              <a:rPr lang="en-US" sz="3200" dirty="0">
                <a:latin typeface="+mj-lt"/>
              </a:rPr>
              <a:t>Incident Command System (ICS)</a:t>
            </a:r>
          </a:p>
        </p:txBody>
      </p:sp>
      <p:sp>
        <p:nvSpPr>
          <p:cNvPr id="22" name="Rounded Rectangle 21" descr="Blue Dotted Rounded Rectangle surround the incident commander position." title="Blue Dotted Rounded Rectangle"/>
          <p:cNvSpPr/>
          <p:nvPr/>
        </p:nvSpPr>
        <p:spPr>
          <a:xfrm>
            <a:off x="3187700" y="1417639"/>
            <a:ext cx="2527299" cy="901700"/>
          </a:xfrm>
          <a:prstGeom prst="roundRect">
            <a:avLst/>
          </a:prstGeom>
          <a:noFill/>
          <a:ln w="38100">
            <a:solidFill>
              <a:srgbClr val="0039A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Oval 36"/>
          <p:cNvSpPr/>
          <p:nvPr/>
        </p:nvSpPr>
        <p:spPr>
          <a:xfrm>
            <a:off x="2222527" y="2460029"/>
            <a:ext cx="2682818" cy="1035171"/>
          </a:xfrm>
          <a:prstGeom prst="ellipse">
            <a:avLst/>
          </a:prstGeom>
          <a:solidFill>
            <a:srgbClr val="F18D3B"/>
          </a:solidFill>
          <a:ln w="19050">
            <a:solidFill>
              <a:srgbClr val="A80C0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latin typeface="Stencil" panose="040409050D0802020404" pitchFamily="82" charset="0"/>
              </a:rPr>
              <a:t>Command Staff</a:t>
            </a:r>
          </a:p>
        </p:txBody>
      </p:sp>
      <p:sp>
        <p:nvSpPr>
          <p:cNvPr id="23" name="Rounded Rectangle 22" descr="Blue Dotted Rounded Rectangle surrounding the command staff positions." title="Blue Dotted Rounded Rectangle"/>
          <p:cNvSpPr/>
          <p:nvPr/>
        </p:nvSpPr>
        <p:spPr>
          <a:xfrm>
            <a:off x="4973797" y="2336591"/>
            <a:ext cx="2574041" cy="2424260"/>
          </a:xfrm>
          <a:prstGeom prst="roundRect">
            <a:avLst/>
          </a:prstGeom>
          <a:noFill/>
          <a:ln w="38100">
            <a:solidFill>
              <a:srgbClr val="0039A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2" name="Group 11" descr="Red rounded rectangle with incident commander position and lines that connect to other positions on ICS chart. " title="Incident Commander Position and Lines leading to other positions"/>
          <p:cNvGrpSpPr/>
          <p:nvPr/>
        </p:nvGrpSpPr>
        <p:grpSpPr>
          <a:xfrm>
            <a:off x="1102925" y="1508216"/>
            <a:ext cx="6801139" cy="3820424"/>
            <a:chOff x="1411779" y="-26078"/>
            <a:chExt cx="6258097" cy="5022027"/>
          </a:xfrm>
        </p:grpSpPr>
        <p:grpSp>
          <p:nvGrpSpPr>
            <p:cNvPr id="17" name="Group 16"/>
            <p:cNvGrpSpPr/>
            <p:nvPr/>
          </p:nvGrpSpPr>
          <p:grpSpPr>
            <a:xfrm>
              <a:off x="1411779" y="805200"/>
              <a:ext cx="6258097" cy="4190749"/>
              <a:chOff x="1411779" y="805200"/>
              <a:chExt cx="6258097" cy="4190749"/>
            </a:xfrm>
          </p:grpSpPr>
          <p:cxnSp>
            <p:nvCxnSpPr>
              <p:cNvPr id="26" name="Straight Connector 25"/>
              <p:cNvCxnSpPr/>
              <p:nvPr/>
            </p:nvCxnSpPr>
            <p:spPr>
              <a:xfrm>
                <a:off x="4572000" y="805200"/>
                <a:ext cx="0" cy="374904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1411779" y="4538749"/>
                <a:ext cx="6258097"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1428145" y="4533986"/>
                <a:ext cx="0" cy="4572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3467793" y="4538749"/>
                <a:ext cx="0" cy="4572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5515494" y="4538749"/>
                <a:ext cx="0" cy="4572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7668076" y="4524460"/>
                <a:ext cx="0" cy="4572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4571999" y="1596044"/>
                <a:ext cx="64008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4571999" y="2687783"/>
                <a:ext cx="64008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4580312" y="3768436"/>
                <a:ext cx="64008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8" name="Rounded Rectangle 17"/>
            <p:cNvSpPr/>
            <p:nvPr/>
          </p:nvSpPr>
          <p:spPr>
            <a:xfrm>
              <a:off x="3393080" y="-26078"/>
              <a:ext cx="2207671" cy="957277"/>
            </a:xfrm>
            <a:prstGeom prst="roundRect">
              <a:avLst/>
            </a:prstGeom>
            <a:solidFill>
              <a:srgbClr val="DF4D4D"/>
            </a:solidFill>
            <a:ln>
              <a:solidFill>
                <a:srgbClr val="D0CECE"/>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1600" b="1" dirty="0">
                  <a:solidFill>
                    <a:schemeClr val="bg1"/>
                  </a:solidFill>
                  <a:latin typeface="Arial" panose="020B0604020202020204" pitchFamily="34" charset="0"/>
                  <a:cs typeface="Arial" panose="020B0604020202020204" pitchFamily="34" charset="0"/>
                </a:rPr>
                <a:t>Incident Commander</a:t>
              </a:r>
            </a:p>
          </p:txBody>
        </p:sp>
        <p:sp>
          <p:nvSpPr>
            <p:cNvPr id="19" name="Rounded Rectangle 18"/>
            <p:cNvSpPr/>
            <p:nvPr/>
          </p:nvSpPr>
          <p:spPr>
            <a:xfrm>
              <a:off x="5171624" y="1199452"/>
              <a:ext cx="1900802" cy="861753"/>
            </a:xfrm>
            <a:prstGeom prst="roundRect">
              <a:avLst/>
            </a:prstGeom>
            <a:solidFill>
              <a:srgbClr val="F18D3B"/>
            </a:solidFill>
            <a:ln>
              <a:solidFill>
                <a:srgbClr val="AE5A2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1600" dirty="0">
                  <a:solidFill>
                    <a:schemeClr val="tx1"/>
                  </a:solidFill>
                  <a:latin typeface="Arial" panose="020B0604020202020204" pitchFamily="34" charset="0"/>
                  <a:cs typeface="Arial" panose="020B0604020202020204" pitchFamily="34" charset="0"/>
                </a:rPr>
                <a:t>Public Information Officer</a:t>
              </a:r>
            </a:p>
          </p:txBody>
        </p:sp>
        <p:sp>
          <p:nvSpPr>
            <p:cNvPr id="20" name="Rounded Rectangle 19"/>
            <p:cNvSpPr/>
            <p:nvPr/>
          </p:nvSpPr>
          <p:spPr>
            <a:xfrm>
              <a:off x="5171625" y="2403067"/>
              <a:ext cx="1900801" cy="606830"/>
            </a:xfrm>
            <a:prstGeom prst="roundRect">
              <a:avLst/>
            </a:prstGeom>
            <a:solidFill>
              <a:srgbClr val="F18D3B"/>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1600" dirty="0">
                  <a:solidFill>
                    <a:schemeClr val="tx1"/>
                  </a:solidFill>
                  <a:latin typeface="Arial" panose="020B0604020202020204" pitchFamily="34" charset="0"/>
                  <a:cs typeface="Arial" panose="020B0604020202020204" pitchFamily="34" charset="0"/>
                </a:rPr>
                <a:t>Safety Officer</a:t>
              </a:r>
            </a:p>
          </p:txBody>
        </p:sp>
        <p:sp>
          <p:nvSpPr>
            <p:cNvPr id="21" name="Rounded Rectangle 20"/>
            <p:cNvSpPr/>
            <p:nvPr/>
          </p:nvSpPr>
          <p:spPr>
            <a:xfrm>
              <a:off x="5169130" y="3351754"/>
              <a:ext cx="1903295" cy="831273"/>
            </a:xfrm>
            <a:prstGeom prst="roundRect">
              <a:avLst/>
            </a:prstGeom>
            <a:solidFill>
              <a:srgbClr val="F18D3B"/>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1600" dirty="0">
                  <a:solidFill>
                    <a:schemeClr val="tx1"/>
                  </a:solidFill>
                  <a:latin typeface="Arial" panose="020B0604020202020204" pitchFamily="34" charset="0"/>
                  <a:cs typeface="Arial" panose="020B0604020202020204" pitchFamily="34" charset="0"/>
                </a:rPr>
                <a:t>Liaison Officer</a:t>
              </a:r>
            </a:p>
          </p:txBody>
        </p:sp>
      </p:grpSp>
      <p:sp>
        <p:nvSpPr>
          <p:cNvPr id="38" name="Oval 37"/>
          <p:cNvSpPr/>
          <p:nvPr/>
        </p:nvSpPr>
        <p:spPr>
          <a:xfrm>
            <a:off x="98333" y="3957446"/>
            <a:ext cx="2682818" cy="1035171"/>
          </a:xfrm>
          <a:prstGeom prst="ellipse">
            <a:avLst/>
          </a:prstGeom>
          <a:solidFill>
            <a:srgbClr val="E7DB41"/>
          </a:solidFill>
          <a:ln w="19050">
            <a:solidFill>
              <a:schemeClr val="accent4">
                <a:lumMod val="5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latin typeface="Stencil" panose="040409050D0802020404" pitchFamily="82" charset="0"/>
              </a:rPr>
              <a:t>General Staff</a:t>
            </a:r>
          </a:p>
        </p:txBody>
      </p:sp>
      <p:sp>
        <p:nvSpPr>
          <p:cNvPr id="25" name="Rounded Rectangle 24"/>
          <p:cNvSpPr/>
          <p:nvPr/>
        </p:nvSpPr>
        <p:spPr>
          <a:xfrm>
            <a:off x="411269" y="5317770"/>
            <a:ext cx="1463040" cy="586003"/>
          </a:xfrm>
          <a:prstGeom prst="roundRect">
            <a:avLst/>
          </a:prstGeom>
          <a:solidFill>
            <a:srgbClr val="E7DB41"/>
          </a:solidFill>
          <a:ln>
            <a:solidFill>
              <a:srgbClr val="B5AA1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latin typeface="Arial" panose="020B0604020202020204" pitchFamily="34" charset="0"/>
                <a:cs typeface="Arial" panose="020B0604020202020204" pitchFamily="34" charset="0"/>
              </a:rPr>
              <a:t>Operations Section</a:t>
            </a:r>
          </a:p>
        </p:txBody>
      </p:sp>
      <p:sp>
        <p:nvSpPr>
          <p:cNvPr id="35" name="Rounded Rectangle 34"/>
          <p:cNvSpPr/>
          <p:nvPr/>
        </p:nvSpPr>
        <p:spPr>
          <a:xfrm>
            <a:off x="2605828" y="5334696"/>
            <a:ext cx="1463040" cy="569077"/>
          </a:xfrm>
          <a:prstGeom prst="roundRect">
            <a:avLst/>
          </a:prstGeom>
          <a:solidFill>
            <a:srgbClr val="E7DB41"/>
          </a:solidFill>
          <a:ln>
            <a:solidFill>
              <a:srgbClr val="B5AA1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latin typeface="Arial" panose="020B0604020202020204" pitchFamily="34" charset="0"/>
                <a:cs typeface="Arial" panose="020B0604020202020204" pitchFamily="34" charset="0"/>
              </a:rPr>
              <a:t>Planning Section</a:t>
            </a:r>
          </a:p>
        </p:txBody>
      </p:sp>
      <p:sp>
        <p:nvSpPr>
          <p:cNvPr id="36" name="Rounded Rectangle 35"/>
          <p:cNvSpPr/>
          <p:nvPr/>
        </p:nvSpPr>
        <p:spPr>
          <a:xfrm>
            <a:off x="4757504" y="5334696"/>
            <a:ext cx="1463040" cy="569077"/>
          </a:xfrm>
          <a:prstGeom prst="roundRect">
            <a:avLst/>
          </a:prstGeom>
          <a:solidFill>
            <a:srgbClr val="E7DB41"/>
          </a:solidFill>
          <a:ln>
            <a:solidFill>
              <a:srgbClr val="B5AA1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latin typeface="Arial" panose="020B0604020202020204" pitchFamily="34" charset="0"/>
                <a:cs typeface="Arial" panose="020B0604020202020204" pitchFamily="34" charset="0"/>
              </a:rPr>
              <a:t>Logistics Section</a:t>
            </a:r>
          </a:p>
        </p:txBody>
      </p:sp>
      <p:sp>
        <p:nvSpPr>
          <p:cNvPr id="44" name="Rounded Rectangle 43"/>
          <p:cNvSpPr/>
          <p:nvPr/>
        </p:nvSpPr>
        <p:spPr>
          <a:xfrm>
            <a:off x="6367971" y="5325017"/>
            <a:ext cx="2343991" cy="578756"/>
          </a:xfrm>
          <a:prstGeom prst="roundRect">
            <a:avLst/>
          </a:prstGeom>
          <a:solidFill>
            <a:srgbClr val="E7DB41"/>
          </a:solidFill>
          <a:ln>
            <a:solidFill>
              <a:srgbClr val="B5AA1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latin typeface="Arial" panose="020B0604020202020204" pitchFamily="34" charset="0"/>
                <a:cs typeface="Arial" panose="020B0604020202020204" pitchFamily="34" charset="0"/>
              </a:rPr>
              <a:t>Finance/</a:t>
            </a:r>
          </a:p>
          <a:p>
            <a:pPr algn="ctr"/>
            <a:r>
              <a:rPr lang="en-US" sz="1600" dirty="0">
                <a:solidFill>
                  <a:schemeClr val="tx1"/>
                </a:solidFill>
                <a:latin typeface="Arial" panose="020B0604020202020204" pitchFamily="34" charset="0"/>
                <a:cs typeface="Arial" panose="020B0604020202020204" pitchFamily="34" charset="0"/>
              </a:rPr>
              <a:t>Administration Section</a:t>
            </a:r>
          </a:p>
        </p:txBody>
      </p:sp>
      <p:sp>
        <p:nvSpPr>
          <p:cNvPr id="24" name="Rounded Rectangle 23" descr="Blue Dotted Rounded Rectangle surround the general staff positions." title="Blue Dotted Rounded Rectangle"/>
          <p:cNvSpPr/>
          <p:nvPr/>
        </p:nvSpPr>
        <p:spPr>
          <a:xfrm>
            <a:off x="215900" y="5166478"/>
            <a:ext cx="8636000" cy="971768"/>
          </a:xfrm>
          <a:prstGeom prst="roundRect">
            <a:avLst/>
          </a:prstGeom>
          <a:noFill/>
          <a:ln w="38100">
            <a:solidFill>
              <a:srgbClr val="0039A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 name="Oval 38" descr="white box" title="White box"/>
          <p:cNvSpPr/>
          <p:nvPr/>
        </p:nvSpPr>
        <p:spPr>
          <a:xfrm>
            <a:off x="8462356" y="6314220"/>
            <a:ext cx="224444" cy="17931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1262573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8"/>
                                        </p:tgtEl>
                                        <p:attrNameLst>
                                          <p:attrName>style.visibility</p:attrName>
                                        </p:attrNameLst>
                                      </p:cBhvr>
                                      <p:to>
                                        <p:strVal val="visible"/>
                                      </p:to>
                                    </p:set>
                                  </p:childTnLst>
                                </p:cTn>
                              </p:par>
                            </p:childTnLst>
                          </p:cTn>
                        </p:par>
                        <p:par>
                          <p:cTn id="17" fill="hold">
                            <p:stCondLst>
                              <p:cond delay="0"/>
                            </p:stCondLst>
                            <p:childTnLst>
                              <p:par>
                                <p:cTn id="18" presetID="1" presetClass="entr" presetSubtype="0" fill="hold" grpId="0" nodeType="afterEffect">
                                  <p:stCondLst>
                                    <p:cond delay="0"/>
                                  </p:stCondLst>
                                  <p:childTnLst>
                                    <p:set>
                                      <p:cBhvr>
                                        <p:cTn id="19" dur="1" fill="hold">
                                          <p:stCondLst>
                                            <p:cond delay="0"/>
                                          </p:stCondLst>
                                        </p:cTn>
                                        <p:tgtEl>
                                          <p:spTgt spid="24"/>
                                        </p:tgtEl>
                                        <p:attrNameLst>
                                          <p:attrName>style.visibility</p:attrName>
                                        </p:attrNameLst>
                                      </p:cBhvr>
                                      <p:to>
                                        <p:strVal val="visible"/>
                                      </p:to>
                                    </p:set>
                                  </p:childTnLst>
                                </p:cTn>
                              </p:par>
                              <p:par>
                                <p:cTn id="20" presetID="10" presetClass="entr" presetSubtype="0" fill="hold" grpId="0" nodeType="withEffect">
                                  <p:stCondLst>
                                    <p:cond delay="0"/>
                                  </p:stCondLst>
                                  <p:childTnLst>
                                    <p:set>
                                      <p:cBhvr>
                                        <p:cTn id="21" dur="1" fill="hold">
                                          <p:stCondLst>
                                            <p:cond delay="0"/>
                                          </p:stCondLst>
                                        </p:cTn>
                                        <p:tgtEl>
                                          <p:spTgt spid="39"/>
                                        </p:tgtEl>
                                        <p:attrNameLst>
                                          <p:attrName>style.visibility</p:attrName>
                                        </p:attrNameLst>
                                      </p:cBhvr>
                                      <p:to>
                                        <p:strVal val="visible"/>
                                      </p:to>
                                    </p:set>
                                    <p:animEffect transition="in" filter="fade">
                                      <p:cBhvr>
                                        <p:cTn id="22"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37" grpId="0" animBg="1"/>
      <p:bldP spid="23" grpId="0" animBg="1"/>
      <p:bldP spid="38" grpId="0" animBg="1"/>
      <p:bldP spid="24" grpId="0" animBg="1"/>
      <p:bldP spid="39"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457201" y="1472471"/>
            <a:ext cx="8229599" cy="4855633"/>
          </a:xfrm>
        </p:spPr>
        <p:txBody>
          <a:bodyPr>
            <a:normAutofit/>
          </a:bodyPr>
          <a:lstStyle/>
          <a:p>
            <a:pPr lvl="1">
              <a:lnSpc>
                <a:spcPct val="110000"/>
              </a:lnSpc>
              <a:spcBef>
                <a:spcPts val="1200"/>
              </a:spcBef>
              <a:spcAft>
                <a:spcPts val="600"/>
              </a:spcAft>
              <a:buClr>
                <a:srgbClr val="0039A6"/>
              </a:buClr>
              <a:buFont typeface="Wingdings" panose="05000000000000000000" pitchFamily="2" charset="2"/>
              <a:buChar char="§"/>
            </a:pPr>
            <a:r>
              <a:rPr lang="en-US" sz="2800" dirty="0"/>
              <a:t>Outline the decision process for activating  point of dispensing (POD) sites during a public health emergency</a:t>
            </a:r>
          </a:p>
          <a:p>
            <a:pPr lvl="1">
              <a:lnSpc>
                <a:spcPct val="110000"/>
              </a:lnSpc>
              <a:spcBef>
                <a:spcPts val="1200"/>
              </a:spcBef>
              <a:spcAft>
                <a:spcPts val="600"/>
              </a:spcAft>
              <a:buClr>
                <a:srgbClr val="0039A6"/>
              </a:buClr>
              <a:buFont typeface="Wingdings" panose="05000000000000000000" pitchFamily="2" charset="2"/>
              <a:buChar char="§"/>
            </a:pPr>
            <a:r>
              <a:rPr lang="en-US" sz="2800" dirty="0"/>
              <a:t>Define a POD and a Closed POD</a:t>
            </a:r>
          </a:p>
          <a:p>
            <a:pPr lvl="1">
              <a:lnSpc>
                <a:spcPct val="110000"/>
              </a:lnSpc>
              <a:spcBef>
                <a:spcPts val="1200"/>
              </a:spcBef>
              <a:spcAft>
                <a:spcPts val="600"/>
              </a:spcAft>
              <a:buClr>
                <a:srgbClr val="0039A6"/>
              </a:buClr>
              <a:buFont typeface="Wingdings" panose="05000000000000000000" pitchFamily="2" charset="2"/>
              <a:buChar char="§"/>
            </a:pPr>
            <a:r>
              <a:rPr lang="en-US" sz="2800" dirty="0"/>
              <a:t>Explain the importance of any POD during a public health emergency</a:t>
            </a:r>
          </a:p>
          <a:p>
            <a:pPr lvl="1">
              <a:lnSpc>
                <a:spcPct val="110000"/>
              </a:lnSpc>
              <a:spcBef>
                <a:spcPts val="1200"/>
              </a:spcBef>
              <a:spcAft>
                <a:spcPts val="600"/>
              </a:spcAft>
              <a:buClr>
                <a:srgbClr val="0039A6"/>
              </a:buClr>
              <a:buFont typeface="Wingdings" panose="05000000000000000000" pitchFamily="2" charset="2"/>
              <a:buChar char="§"/>
            </a:pPr>
            <a:r>
              <a:rPr lang="en-US" sz="2800" dirty="0"/>
              <a:t>Describe the CPOD functions and roles</a:t>
            </a:r>
          </a:p>
          <a:p>
            <a:pPr marL="0" indent="0">
              <a:lnSpc>
                <a:spcPct val="150000"/>
              </a:lnSpc>
              <a:buNone/>
            </a:pPr>
            <a:endParaRPr lang="en-US" sz="2800" dirty="0"/>
          </a:p>
          <a:p>
            <a:pPr marL="0" lvl="0" indent="0">
              <a:lnSpc>
                <a:spcPct val="150000"/>
              </a:lnSpc>
              <a:buNone/>
            </a:pPr>
            <a:endParaRPr lang="en-US" sz="2800" dirty="0"/>
          </a:p>
          <a:p>
            <a:pPr marL="0" indent="0">
              <a:buNone/>
            </a:pPr>
            <a:endParaRPr lang="en-US" sz="2400" dirty="0"/>
          </a:p>
        </p:txBody>
      </p:sp>
      <p:sp>
        <p:nvSpPr>
          <p:cNvPr id="2" name="Title 1"/>
          <p:cNvSpPr>
            <a:spLocks noGrp="1"/>
          </p:cNvSpPr>
          <p:nvPr>
            <p:ph type="title"/>
          </p:nvPr>
        </p:nvSpPr>
        <p:spPr>
          <a:xfrm>
            <a:off x="457200" y="594713"/>
            <a:ext cx="8229600" cy="598488"/>
          </a:xfrm>
        </p:spPr>
        <p:txBody>
          <a:bodyPr>
            <a:normAutofit/>
          </a:bodyPr>
          <a:lstStyle/>
          <a:p>
            <a:r>
              <a:rPr lang="en-US" sz="3200" dirty="0">
                <a:latin typeface="+mj-lt"/>
              </a:rPr>
              <a:t>Learning Objectives</a:t>
            </a:r>
          </a:p>
        </p:txBody>
      </p:sp>
    </p:spTree>
    <p:extLst>
      <p:ext uri="{BB962C8B-B14F-4D97-AF65-F5344CB8AC3E}">
        <p14:creationId xmlns:p14="http://schemas.microsoft.com/office/powerpoint/2010/main" val="2765656641"/>
      </p:ext>
    </p:extLst>
  </p:cSld>
  <p:clrMapOvr>
    <a:masterClrMapping/>
  </p:clrMapOvr>
  <p:transition>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7A0B7BC-C381-4680-950C-76384FB51FA3}"/>
              </a:ext>
            </a:extLst>
          </p:cNvPr>
          <p:cNvSpPr>
            <a:spLocks noGrp="1"/>
          </p:cNvSpPr>
          <p:nvPr>
            <p:ph type="title"/>
          </p:nvPr>
        </p:nvSpPr>
        <p:spPr>
          <a:xfrm>
            <a:off x="457200" y="274638"/>
            <a:ext cx="8229600" cy="6202361"/>
          </a:xfrm>
        </p:spPr>
        <p:txBody>
          <a:bodyPr/>
          <a:lstStyle/>
          <a:p>
            <a:endParaRPr lang="en-US" dirty="0"/>
          </a:p>
        </p:txBody>
      </p:sp>
      <p:pic>
        <p:nvPicPr>
          <p:cNvPr id="7" name="Picture 6" descr="A screenshot of a cell phone&#10;&#10;Description automatically generated">
            <a:extLst>
              <a:ext uri="{FF2B5EF4-FFF2-40B4-BE49-F238E27FC236}">
                <a16:creationId xmlns:a16="http://schemas.microsoft.com/office/drawing/2014/main" id="{783DE347-66C0-4D33-844F-05CC1574822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4470" y="0"/>
            <a:ext cx="8875059" cy="6858000"/>
          </a:xfrm>
          <a:prstGeom prst="rect">
            <a:avLst/>
          </a:prstGeom>
        </p:spPr>
      </p:pic>
    </p:spTree>
    <p:extLst>
      <p:ext uri="{BB962C8B-B14F-4D97-AF65-F5344CB8AC3E}">
        <p14:creationId xmlns:p14="http://schemas.microsoft.com/office/powerpoint/2010/main" val="476271030"/>
      </p:ext>
    </p:extLst>
  </p:cSld>
  <p:clrMapOvr>
    <a:masterClrMapping/>
  </p:clrMapOvr>
  <p:transition>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91053" y="294373"/>
            <a:ext cx="8229600" cy="873225"/>
          </a:xfrm>
        </p:spPr>
        <p:txBody>
          <a:bodyPr anchor="ctr">
            <a:normAutofit/>
          </a:bodyPr>
          <a:lstStyle/>
          <a:p>
            <a:r>
              <a:rPr lang="en-US" sz="3200" dirty="0">
                <a:latin typeface="+mj-lt"/>
              </a:rPr>
              <a:t>Other CPOD Staff Roles</a:t>
            </a:r>
          </a:p>
        </p:txBody>
      </p:sp>
      <p:sp>
        <p:nvSpPr>
          <p:cNvPr id="3" name="Text Placeholder 2"/>
          <p:cNvSpPr>
            <a:spLocks noGrp="1"/>
          </p:cNvSpPr>
          <p:nvPr>
            <p:ph type="body" sz="quarter" idx="10"/>
          </p:nvPr>
        </p:nvSpPr>
        <p:spPr>
          <a:xfrm>
            <a:off x="836789" y="1125791"/>
            <a:ext cx="4416858" cy="5358671"/>
          </a:xfrm>
        </p:spPr>
        <p:txBody>
          <a:bodyPr>
            <a:noAutofit/>
          </a:bodyPr>
          <a:lstStyle/>
          <a:p>
            <a:pPr>
              <a:lnSpc>
                <a:spcPct val="100000"/>
              </a:lnSpc>
              <a:spcBef>
                <a:spcPts val="500"/>
              </a:spcBef>
              <a:spcAft>
                <a:spcPts val="300"/>
              </a:spcAft>
            </a:pPr>
            <a:r>
              <a:rPr lang="en-US" sz="2400" dirty="0"/>
              <a:t>Supervisor positions</a:t>
            </a:r>
          </a:p>
          <a:p>
            <a:pPr>
              <a:lnSpc>
                <a:spcPct val="100000"/>
              </a:lnSpc>
              <a:spcBef>
                <a:spcPts val="500"/>
              </a:spcBef>
              <a:spcAft>
                <a:spcPts val="300"/>
              </a:spcAft>
            </a:pPr>
            <a:r>
              <a:rPr lang="en-US" sz="2400" dirty="0"/>
              <a:t>Courier</a:t>
            </a:r>
          </a:p>
          <a:p>
            <a:pPr>
              <a:lnSpc>
                <a:spcPct val="100000"/>
              </a:lnSpc>
              <a:spcBef>
                <a:spcPts val="500"/>
              </a:spcBef>
              <a:spcAft>
                <a:spcPts val="300"/>
              </a:spcAft>
            </a:pPr>
            <a:r>
              <a:rPr lang="en-US" sz="2400" dirty="0"/>
              <a:t>Functional Needs </a:t>
            </a:r>
          </a:p>
          <a:p>
            <a:pPr>
              <a:lnSpc>
                <a:spcPct val="100000"/>
              </a:lnSpc>
              <a:spcBef>
                <a:spcPts val="500"/>
              </a:spcBef>
              <a:spcAft>
                <a:spcPts val="300"/>
              </a:spcAft>
            </a:pPr>
            <a:r>
              <a:rPr lang="en-US" sz="2400" dirty="0"/>
              <a:t>Medical Consultant</a:t>
            </a:r>
          </a:p>
          <a:p>
            <a:pPr>
              <a:lnSpc>
                <a:spcPct val="100000"/>
              </a:lnSpc>
              <a:spcBef>
                <a:spcPts val="500"/>
              </a:spcBef>
              <a:spcAft>
                <a:spcPts val="300"/>
              </a:spcAft>
            </a:pPr>
            <a:r>
              <a:rPr lang="en-US" sz="2400" dirty="0"/>
              <a:t>Inventory/Logistics Manager</a:t>
            </a:r>
          </a:p>
          <a:p>
            <a:pPr>
              <a:lnSpc>
                <a:spcPct val="100000"/>
              </a:lnSpc>
              <a:spcBef>
                <a:spcPts val="500"/>
              </a:spcBef>
              <a:spcAft>
                <a:spcPts val="300"/>
              </a:spcAft>
            </a:pPr>
            <a:r>
              <a:rPr lang="en-US" sz="2400" dirty="0"/>
              <a:t>Technology Support (IT)</a:t>
            </a:r>
          </a:p>
          <a:p>
            <a:pPr>
              <a:lnSpc>
                <a:spcPct val="100000"/>
              </a:lnSpc>
              <a:spcBef>
                <a:spcPts val="500"/>
              </a:spcBef>
              <a:spcAft>
                <a:spcPts val="300"/>
              </a:spcAft>
            </a:pPr>
            <a:r>
              <a:rPr lang="en-US" sz="2400" dirty="0"/>
              <a:t>Psychological First Aid</a:t>
            </a:r>
          </a:p>
          <a:p>
            <a:pPr>
              <a:lnSpc>
                <a:spcPct val="100000"/>
              </a:lnSpc>
              <a:spcBef>
                <a:spcPts val="500"/>
              </a:spcBef>
              <a:spcAft>
                <a:spcPts val="300"/>
              </a:spcAft>
            </a:pPr>
            <a:r>
              <a:rPr lang="en-US" sz="2400" dirty="0"/>
              <a:t>Security Lead</a:t>
            </a:r>
          </a:p>
          <a:p>
            <a:pPr>
              <a:lnSpc>
                <a:spcPct val="100000"/>
              </a:lnSpc>
              <a:spcBef>
                <a:spcPts val="500"/>
              </a:spcBef>
              <a:spcAft>
                <a:spcPts val="300"/>
              </a:spcAft>
            </a:pPr>
            <a:r>
              <a:rPr lang="en-US" sz="2400" dirty="0"/>
              <a:t>Safety Lead</a:t>
            </a:r>
          </a:p>
          <a:p>
            <a:pPr>
              <a:spcAft>
                <a:spcPts val="600"/>
              </a:spcAft>
            </a:pPr>
            <a:endParaRPr lang="en-US" sz="2400" dirty="0"/>
          </a:p>
          <a:p>
            <a:pPr marL="0" indent="0">
              <a:buNone/>
            </a:pPr>
            <a:endParaRPr lang="en-US" sz="2400" dirty="0"/>
          </a:p>
        </p:txBody>
      </p:sp>
      <p:pic>
        <p:nvPicPr>
          <p:cNvPr id="6" name="Picture 5" descr="white oval" title="white oval"/>
          <p:cNvPicPr>
            <a:picLocks noChangeAspect="1"/>
          </p:cNvPicPr>
          <p:nvPr/>
        </p:nvPicPr>
        <p:blipFill>
          <a:blip r:embed="rId3"/>
          <a:stretch>
            <a:fillRect/>
          </a:stretch>
        </p:blipFill>
        <p:spPr>
          <a:xfrm>
            <a:off x="8472446" y="6295079"/>
            <a:ext cx="225572" cy="189383"/>
          </a:xfrm>
          <a:prstGeom prst="rect">
            <a:avLst/>
          </a:prstGeom>
        </p:spPr>
      </p:pic>
      <p:pic>
        <p:nvPicPr>
          <p:cNvPr id="9" name="Picture 8" descr="Client asking a greeter a question about the screening form." title="Client Asking About Form"/>
          <p:cNvPicPr>
            <a:picLocks noChangeAspect="1"/>
          </p:cNvPicPr>
          <p:nvPr/>
        </p:nvPicPr>
        <p:blipFill rotWithShape="1">
          <a:blip r:embed="rId4" cstate="print">
            <a:extLst>
              <a:ext uri="{28A0092B-C50C-407E-A947-70E740481C1C}">
                <a14:useLocalDpi xmlns:a14="http://schemas.microsoft.com/office/drawing/2010/main" val="0"/>
              </a:ext>
            </a:extLst>
          </a:blip>
          <a:srcRect l="12004" r="18240"/>
          <a:stretch/>
        </p:blipFill>
        <p:spPr>
          <a:xfrm rot="495103">
            <a:off x="5588344" y="730798"/>
            <a:ext cx="2774977" cy="2651760"/>
          </a:xfrm>
          <a:prstGeom prst="rect">
            <a:avLst/>
          </a:prstGeom>
          <a:ln w="57150">
            <a:solidFill>
              <a:schemeClr val="accent2"/>
            </a:solidFill>
          </a:ln>
        </p:spPr>
      </p:pic>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4807667" y="3734014"/>
            <a:ext cx="3731583" cy="2655756"/>
          </a:xfrm>
          <a:prstGeom prst="rect">
            <a:avLst/>
          </a:prstGeom>
        </p:spPr>
      </p:pic>
    </p:spTree>
    <p:extLst>
      <p:ext uri="{BB962C8B-B14F-4D97-AF65-F5344CB8AC3E}">
        <p14:creationId xmlns:p14="http://schemas.microsoft.com/office/powerpoint/2010/main" val="36147637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par>
                                <p:cTn id="39" presetID="10" presetClass="entr" presetSubtype="0" fill="hold" nodeType="withEffect">
                                  <p:stCondLst>
                                    <p:cond delay="0"/>
                                  </p:stCondLst>
                                  <p:childTnLst>
                                    <p:set>
                                      <p:cBhvr>
                                        <p:cTn id="40" dur="1" fill="hold">
                                          <p:stCondLst>
                                            <p:cond delay="0"/>
                                          </p:stCondLst>
                                        </p:cTn>
                                        <p:tgtEl>
                                          <p:spTgt spid="6"/>
                                        </p:tgtEl>
                                        <p:attrNameLst>
                                          <p:attrName>style.visibility</p:attrName>
                                        </p:attrNameLst>
                                      </p:cBhvr>
                                      <p:to>
                                        <p:strVal val="visible"/>
                                      </p:to>
                                    </p:set>
                                    <p:animEffect transition="in" filter="fade">
                                      <p:cBhvr>
                                        <p:cTn id="4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91053" y="535371"/>
            <a:ext cx="8229600" cy="598488"/>
          </a:xfrm>
        </p:spPr>
        <p:txBody>
          <a:bodyPr>
            <a:normAutofit/>
          </a:bodyPr>
          <a:lstStyle/>
          <a:p>
            <a:r>
              <a:rPr lang="en-US" sz="3200" dirty="0">
                <a:latin typeface="+mj-lt"/>
              </a:rPr>
              <a:t>Thus far……</a:t>
            </a:r>
          </a:p>
        </p:txBody>
      </p:sp>
      <p:sp>
        <p:nvSpPr>
          <p:cNvPr id="3" name="Text Placeholder 2" descr="Summary Text " title="Summary Text"/>
          <p:cNvSpPr>
            <a:spLocks noGrp="1"/>
          </p:cNvSpPr>
          <p:nvPr>
            <p:ph type="body" sz="quarter" idx="10"/>
          </p:nvPr>
        </p:nvSpPr>
        <p:spPr>
          <a:xfrm>
            <a:off x="457201" y="1472471"/>
            <a:ext cx="8229599" cy="4855633"/>
          </a:xfrm>
        </p:spPr>
        <p:txBody>
          <a:bodyPr>
            <a:normAutofit/>
          </a:bodyPr>
          <a:lstStyle/>
          <a:p>
            <a:pPr marL="0" indent="0">
              <a:lnSpc>
                <a:spcPct val="150000"/>
              </a:lnSpc>
              <a:buNone/>
            </a:pPr>
            <a:endParaRPr lang="en-US" sz="2400" dirty="0"/>
          </a:p>
          <a:p>
            <a:pPr marL="0" lvl="0" indent="0">
              <a:lnSpc>
                <a:spcPct val="150000"/>
              </a:lnSpc>
              <a:buNone/>
            </a:pPr>
            <a:endParaRPr lang="en-US" sz="2400" dirty="0"/>
          </a:p>
          <a:p>
            <a:pPr marL="0" indent="0">
              <a:buNone/>
            </a:pPr>
            <a:endParaRPr lang="en-US" sz="2133" dirty="0"/>
          </a:p>
        </p:txBody>
      </p:sp>
      <p:sp>
        <p:nvSpPr>
          <p:cNvPr id="4" name="Text Placeholder 2" descr="Summary text:&#10;1. The main functions of POD operations include greeting and triage, screening, and dispensing. &#10;2. The Incident Command System is the typical management system used to manage POD staff. &#10;3. There are an array of different roles that support and add to the effectiveness of three main POD functions." title="Summary Text"/>
          <p:cNvSpPr txBox="1">
            <a:spLocks/>
          </p:cNvSpPr>
          <p:nvPr/>
        </p:nvSpPr>
        <p:spPr>
          <a:xfrm>
            <a:off x="691053" y="1472471"/>
            <a:ext cx="8229599" cy="4855633"/>
          </a:xfrm>
          <a:prstGeom prst="rect">
            <a:avLst/>
          </a:prstGeom>
        </p:spPr>
        <p:txBody>
          <a:bodyPr vert="horz" lIns="91440" tIns="45720" rIns="91440" bIns="45720" rtlCol="0">
            <a:noAutofit/>
          </a:bodyPr>
          <a:lstStyle>
            <a:lvl1pPr marL="342891" indent="-342891" algn="l" defTabSz="914400" rtl="0" eaLnBrk="1" latinLnBrk="0" hangingPunct="1">
              <a:lnSpc>
                <a:spcPct val="90000"/>
              </a:lnSpc>
              <a:spcBef>
                <a:spcPts val="1000"/>
              </a:spcBef>
              <a:buClr>
                <a:srgbClr val="005DAA"/>
              </a:buClr>
              <a:buFont typeface="Wingdings" panose="05000000000000000000" pitchFamily="2" charset="2"/>
              <a:buChar char="§"/>
              <a:defRPr sz="2000" kern="1200">
                <a:solidFill>
                  <a:srgbClr val="000000"/>
                </a:solidFill>
                <a:latin typeface="+mn-lt"/>
                <a:ea typeface="+mn-ea"/>
                <a:cs typeface="+mn-cs"/>
              </a:defRPr>
            </a:lvl1pPr>
            <a:lvl2pPr marL="685800" indent="-228600" algn="l" defTabSz="914400" rtl="0" eaLnBrk="1" latinLnBrk="0" hangingPunct="1">
              <a:lnSpc>
                <a:spcPct val="90000"/>
              </a:lnSpc>
              <a:spcBef>
                <a:spcPts val="500"/>
              </a:spcBef>
              <a:buClr>
                <a:srgbClr val="532E63"/>
              </a:buClr>
              <a:buFont typeface="Arial" panose="020B0604020202020204" pitchFamily="34" charset="0"/>
              <a:buChar char="•"/>
              <a:defRPr sz="2000" kern="1200">
                <a:solidFill>
                  <a:srgbClr val="000000"/>
                </a:solidFill>
                <a:latin typeface="+mn-lt"/>
                <a:ea typeface="+mn-ea"/>
                <a:cs typeface="+mn-cs"/>
              </a:defRPr>
            </a:lvl2pPr>
            <a:lvl3pPr marL="1143000" indent="-228600" algn="l" defTabSz="914400" rtl="0" eaLnBrk="1" latinLnBrk="0" hangingPunct="1">
              <a:lnSpc>
                <a:spcPct val="90000"/>
              </a:lnSpc>
              <a:spcBef>
                <a:spcPts val="500"/>
              </a:spcBef>
              <a:buClr>
                <a:srgbClr val="9A3B26"/>
              </a:buClr>
              <a:buFont typeface="Arial" panose="020B0604020202020204" pitchFamily="34" charset="0"/>
              <a:buChar char="•"/>
              <a:defRPr sz="2000" kern="1200">
                <a:solidFill>
                  <a:srgbClr val="000000"/>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accent4">
                    <a:lumMod val="7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accent4">
                    <a:lumMod val="7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1200"/>
              </a:spcBef>
              <a:spcAft>
                <a:spcPts val="600"/>
              </a:spcAft>
              <a:buClr>
                <a:srgbClr val="0039A6"/>
              </a:buClr>
            </a:pPr>
            <a:r>
              <a:rPr lang="en-US" sz="2600" dirty="0"/>
              <a:t>The main functions of our CPOD include:</a:t>
            </a:r>
          </a:p>
          <a:p>
            <a:pPr marL="0" indent="0">
              <a:lnSpc>
                <a:spcPct val="100000"/>
              </a:lnSpc>
              <a:spcBef>
                <a:spcPts val="1200"/>
              </a:spcBef>
              <a:spcAft>
                <a:spcPts val="600"/>
              </a:spcAft>
              <a:buClr>
                <a:srgbClr val="0039A6"/>
              </a:buClr>
              <a:buNone/>
            </a:pPr>
            <a:r>
              <a:rPr lang="en-US" sz="2400" dirty="0"/>
              <a:t>	greeting and triage, registration and forms, 	screening, dispensing and education.</a:t>
            </a:r>
            <a:endParaRPr lang="en-US" sz="2600" dirty="0"/>
          </a:p>
          <a:p>
            <a:pPr>
              <a:lnSpc>
                <a:spcPct val="100000"/>
              </a:lnSpc>
              <a:spcBef>
                <a:spcPts val="1200"/>
              </a:spcBef>
              <a:spcAft>
                <a:spcPts val="600"/>
              </a:spcAft>
              <a:buClr>
                <a:srgbClr val="0039A6"/>
              </a:buClr>
            </a:pPr>
            <a:r>
              <a:rPr lang="en-US" sz="2600" dirty="0"/>
              <a:t>The Incident Command System can be used for management.</a:t>
            </a:r>
          </a:p>
          <a:p>
            <a:pPr>
              <a:lnSpc>
                <a:spcPct val="100000"/>
              </a:lnSpc>
              <a:spcBef>
                <a:spcPts val="1200"/>
              </a:spcBef>
              <a:spcAft>
                <a:spcPts val="600"/>
              </a:spcAft>
              <a:buClr>
                <a:srgbClr val="0039A6"/>
              </a:buClr>
            </a:pPr>
            <a:r>
              <a:rPr lang="en-US" sz="2600" dirty="0"/>
              <a:t>There are an array of different roles that support the CPOD functions. </a:t>
            </a:r>
          </a:p>
          <a:p>
            <a:pPr marL="0" indent="0">
              <a:buFont typeface="Wingdings" panose="05000000000000000000" pitchFamily="2" charset="2"/>
              <a:buNone/>
            </a:pPr>
            <a:endParaRPr lang="en-US" sz="2600" dirty="0"/>
          </a:p>
        </p:txBody>
      </p:sp>
      <p:sp>
        <p:nvSpPr>
          <p:cNvPr id="8" name="Oval 7" descr="white oval" title="white oval"/>
          <p:cNvSpPr/>
          <p:nvPr/>
        </p:nvSpPr>
        <p:spPr>
          <a:xfrm>
            <a:off x="8462356" y="6314220"/>
            <a:ext cx="224444" cy="17931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796355189"/>
      </p:ext>
    </p:extLst>
  </p:cSld>
  <p:clrMapOvr>
    <a:masterClrMapping/>
  </p:clrMapOvr>
  <p:transition>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89105"/>
            <a:ext cx="8229600" cy="703569"/>
          </a:xfrm>
        </p:spPr>
        <p:txBody>
          <a:bodyPr>
            <a:normAutofit/>
          </a:bodyPr>
          <a:lstStyle/>
          <a:p>
            <a:r>
              <a:rPr lang="en-US" sz="3200" dirty="0">
                <a:latin typeface="+mj-lt"/>
              </a:rPr>
              <a:t>Greeter/Triage Tasks</a:t>
            </a:r>
          </a:p>
        </p:txBody>
      </p:sp>
      <p:sp>
        <p:nvSpPr>
          <p:cNvPr id="3" name="Text Placeholder 2"/>
          <p:cNvSpPr>
            <a:spLocks noGrp="1"/>
          </p:cNvSpPr>
          <p:nvPr>
            <p:ph type="body" sz="quarter" idx="10"/>
          </p:nvPr>
        </p:nvSpPr>
        <p:spPr>
          <a:xfrm>
            <a:off x="310774" y="1536192"/>
            <a:ext cx="4477726" cy="4974336"/>
          </a:xfrm>
        </p:spPr>
        <p:txBody>
          <a:bodyPr>
            <a:noAutofit/>
          </a:bodyPr>
          <a:lstStyle/>
          <a:p>
            <a:r>
              <a:rPr lang="en-US" sz="2400" dirty="0"/>
              <a:t>Identify those served by CPOD and refer others to open POD</a:t>
            </a:r>
          </a:p>
          <a:p>
            <a:r>
              <a:rPr lang="en-US" sz="2400" dirty="0"/>
              <a:t>Divert symptomatic clients</a:t>
            </a:r>
          </a:p>
          <a:p>
            <a:r>
              <a:rPr lang="en-US" sz="2400" dirty="0"/>
              <a:t>Direct people who require extra assistance to area</a:t>
            </a:r>
          </a:p>
          <a:p>
            <a:r>
              <a:rPr lang="en-US" sz="2400" dirty="0"/>
              <a:t>Guide clients to next appropriate CPOD area</a:t>
            </a:r>
          </a:p>
          <a:p>
            <a:r>
              <a:rPr lang="en-US" sz="2400" dirty="0"/>
              <a:t>Answer general questions about the CPOD</a:t>
            </a:r>
          </a:p>
        </p:txBody>
      </p:sp>
      <p:pic>
        <p:nvPicPr>
          <p:cNvPr id="4" name="Picture 3" descr="A greeter in a red vest gives directions to a line of incoming clients." title="Greeter Giving Directions"/>
          <p:cNvPicPr>
            <a:picLocks noChangeAspect="1"/>
          </p:cNvPicPr>
          <p:nvPr/>
        </p:nvPicPr>
        <p:blipFill rotWithShape="1">
          <a:blip r:embed="rId3" cstate="print">
            <a:extLst>
              <a:ext uri="{28A0092B-C50C-407E-A947-70E740481C1C}">
                <a14:useLocalDpi xmlns:a14="http://schemas.microsoft.com/office/drawing/2010/main" val="0"/>
              </a:ext>
            </a:extLst>
          </a:blip>
          <a:srcRect l="25281" r="15096" b="17906"/>
          <a:stretch/>
        </p:blipFill>
        <p:spPr>
          <a:xfrm rot="186813">
            <a:off x="5014019" y="1995916"/>
            <a:ext cx="3360426" cy="3084998"/>
          </a:xfrm>
          <a:prstGeom prst="rect">
            <a:avLst/>
          </a:prstGeom>
          <a:ln w="57150">
            <a:solidFill>
              <a:schemeClr val="accent6"/>
            </a:solidFill>
          </a:ln>
        </p:spPr>
      </p:pic>
    </p:spTree>
    <p:extLst>
      <p:ext uri="{BB962C8B-B14F-4D97-AF65-F5344CB8AC3E}">
        <p14:creationId xmlns:p14="http://schemas.microsoft.com/office/powerpoint/2010/main" val="3199513712"/>
      </p:ext>
    </p:extLst>
  </p:cSld>
  <p:clrMapOvr>
    <a:masterClrMapping/>
  </p:clrMapOvr>
  <p:transition>
    <p:fad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525294"/>
            <a:ext cx="8229600" cy="696400"/>
          </a:xfrm>
        </p:spPr>
        <p:txBody>
          <a:bodyPr>
            <a:normAutofit/>
          </a:bodyPr>
          <a:lstStyle/>
          <a:p>
            <a:pPr algn="ctr"/>
            <a:r>
              <a:rPr lang="en-US" sz="3200" dirty="0">
                <a:latin typeface="+mj-lt"/>
              </a:rPr>
              <a:t>Be Alert! Emotions can be high!</a:t>
            </a:r>
          </a:p>
        </p:txBody>
      </p:sp>
      <p:grpSp>
        <p:nvGrpSpPr>
          <p:cNvPr id="10" name="Group 9" descr="Four images of the same woman expressing different emotions - sad, happy, angry, and frightened." title="Different Emotions"/>
          <p:cNvGrpSpPr/>
          <p:nvPr/>
        </p:nvGrpSpPr>
        <p:grpSpPr>
          <a:xfrm>
            <a:off x="457200" y="2456576"/>
            <a:ext cx="8252015" cy="2742860"/>
            <a:chOff x="602280" y="3773312"/>
            <a:chExt cx="8252015" cy="2742860"/>
          </a:xfrm>
        </p:grpSpPr>
        <p:pic>
          <p:nvPicPr>
            <p:cNvPr id="4" name="Picture 3" descr="Girl Crying: Upset girl with tears streaming down her cheeks" title="Girl Cry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2280" y="3773315"/>
              <a:ext cx="1828571" cy="2742857"/>
            </a:xfrm>
            <a:prstGeom prst="rect">
              <a:avLst/>
            </a:prstGeom>
          </p:spPr>
        </p:pic>
        <p:pic>
          <p:nvPicPr>
            <p:cNvPr id="7" name="Picture 6" descr="Happy Girl: Happy girl with big smile" title="Happy Girl"/>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43428" y="3773314"/>
              <a:ext cx="1828571" cy="2742857"/>
            </a:xfrm>
            <a:prstGeom prst="rect">
              <a:avLst/>
            </a:prstGeom>
          </p:spPr>
        </p:pic>
        <p:pic>
          <p:nvPicPr>
            <p:cNvPr id="8" name="Picture 7" descr="Angry Girl: Angry girl with mouth open shouting" title="Angry Girl"/>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84576" y="3773313"/>
              <a:ext cx="1828571" cy="2742857"/>
            </a:xfrm>
            <a:prstGeom prst="rect">
              <a:avLst/>
            </a:prstGeom>
          </p:spPr>
        </p:pic>
        <p:pic>
          <p:nvPicPr>
            <p:cNvPr id="9" name="Picture 8" descr="Scared Girl: Scared girl with mouth open in shock" title="Scared Girl"/>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025724" y="3773312"/>
              <a:ext cx="1828571" cy="2742857"/>
            </a:xfrm>
            <a:prstGeom prst="rect">
              <a:avLst/>
            </a:prstGeom>
          </p:spPr>
        </p:pic>
      </p:grpSp>
    </p:spTree>
    <p:extLst>
      <p:ext uri="{BB962C8B-B14F-4D97-AF65-F5344CB8AC3E}">
        <p14:creationId xmlns:p14="http://schemas.microsoft.com/office/powerpoint/2010/main" val="1718819323"/>
      </p:ext>
    </p:extLst>
  </p:cSld>
  <p:clrMapOvr>
    <a:masterClrMapping/>
  </p:clrMapOvr>
  <p:transition>
    <p:fade/>
  </p:transition>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61575"/>
            <a:ext cx="8229600" cy="1143000"/>
          </a:xfrm>
        </p:spPr>
        <p:txBody>
          <a:bodyPr>
            <a:noAutofit/>
          </a:bodyPr>
          <a:lstStyle/>
          <a:p>
            <a:pPr>
              <a:lnSpc>
                <a:spcPct val="100000"/>
              </a:lnSpc>
            </a:pPr>
            <a:r>
              <a:rPr lang="en-US" sz="3200" dirty="0">
                <a:latin typeface="+mj-lt"/>
              </a:rPr>
              <a:t>Recognizing and Managing</a:t>
            </a:r>
            <a:br>
              <a:rPr lang="en-US" sz="3200" dirty="0">
                <a:latin typeface="+mj-lt"/>
              </a:rPr>
            </a:br>
            <a:r>
              <a:rPr lang="en-US" sz="3200" dirty="0">
                <a:latin typeface="+mj-lt"/>
              </a:rPr>
              <a:t>Stressed</a:t>
            </a:r>
            <a:r>
              <a:rPr lang="en-US" sz="3200" baseline="0" dirty="0">
                <a:latin typeface="+mj-lt"/>
              </a:rPr>
              <a:t> Clients</a:t>
            </a:r>
            <a:endParaRPr lang="en-US" sz="3200" dirty="0">
              <a:latin typeface="+mj-lt"/>
            </a:endParaRPr>
          </a:p>
        </p:txBody>
      </p:sp>
      <p:sp>
        <p:nvSpPr>
          <p:cNvPr id="6" name="Text Placeholder 2"/>
          <p:cNvSpPr>
            <a:spLocks noGrp="1"/>
          </p:cNvSpPr>
          <p:nvPr>
            <p:ph type="body" sz="quarter" idx="10"/>
          </p:nvPr>
        </p:nvSpPr>
        <p:spPr>
          <a:xfrm>
            <a:off x="362709" y="1404575"/>
            <a:ext cx="5233418" cy="4855633"/>
          </a:xfrm>
        </p:spPr>
        <p:txBody>
          <a:bodyPr/>
          <a:lstStyle/>
          <a:p>
            <a:r>
              <a:rPr lang="en-US" sz="2133" b="1" dirty="0"/>
              <a:t>Look for…</a:t>
            </a:r>
          </a:p>
          <a:p>
            <a:pPr lvl="1"/>
            <a:r>
              <a:rPr lang="en-US" sz="2133" dirty="0"/>
              <a:t>Emotional responses</a:t>
            </a:r>
          </a:p>
          <a:p>
            <a:pPr lvl="1"/>
            <a:r>
              <a:rPr lang="en-US" sz="2133" dirty="0"/>
              <a:t>Physical indicators</a:t>
            </a:r>
          </a:p>
          <a:p>
            <a:pPr lvl="1"/>
            <a:endParaRPr lang="en-US" sz="2133" dirty="0"/>
          </a:p>
          <a:p>
            <a:r>
              <a:rPr lang="en-US" sz="2133" b="1" dirty="0"/>
              <a:t>Do…</a:t>
            </a:r>
          </a:p>
          <a:p>
            <a:pPr lvl="1"/>
            <a:r>
              <a:rPr lang="en-US" sz="2133" dirty="0"/>
              <a:t>Remain calm</a:t>
            </a:r>
          </a:p>
          <a:p>
            <a:pPr lvl="1"/>
            <a:r>
              <a:rPr lang="en-US" sz="2133" dirty="0"/>
              <a:t>Take a deep breath</a:t>
            </a:r>
          </a:p>
          <a:p>
            <a:pPr lvl="1"/>
            <a:r>
              <a:rPr lang="en-US" sz="2133" dirty="0"/>
              <a:t>Recognize normal stress responses</a:t>
            </a:r>
          </a:p>
          <a:p>
            <a:pPr lvl="1"/>
            <a:r>
              <a:rPr lang="en-US" sz="2133" dirty="0"/>
              <a:t>Empathize with clients</a:t>
            </a:r>
          </a:p>
          <a:p>
            <a:pPr lvl="1"/>
            <a:r>
              <a:rPr lang="en-US" sz="2133" dirty="0"/>
              <a:t>Attempt to diffuse the situation</a:t>
            </a:r>
          </a:p>
          <a:p>
            <a:pPr lvl="1"/>
            <a:r>
              <a:rPr lang="en-US" sz="2133" dirty="0"/>
              <a:t>If necessary, alert someone and get help</a:t>
            </a:r>
          </a:p>
        </p:txBody>
      </p:sp>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t="8741"/>
          <a:stretch/>
        </p:blipFill>
        <p:spPr>
          <a:xfrm>
            <a:off x="5596127" y="1404575"/>
            <a:ext cx="3090673" cy="4480434"/>
          </a:xfrm>
          <a:prstGeom prst="rect">
            <a:avLst/>
          </a:prstGeom>
        </p:spPr>
      </p:pic>
    </p:spTree>
    <p:extLst>
      <p:ext uri="{BB962C8B-B14F-4D97-AF65-F5344CB8AC3E}">
        <p14:creationId xmlns:p14="http://schemas.microsoft.com/office/powerpoint/2010/main" val="3461628790"/>
      </p:ext>
    </p:extLst>
  </p:cSld>
  <p:clrMapOvr>
    <a:masterClrMapping/>
  </p:clrMapOvr>
  <p:transition>
    <p:fad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91053" y="306962"/>
            <a:ext cx="8229600" cy="744633"/>
          </a:xfrm>
        </p:spPr>
        <p:txBody>
          <a:bodyPr>
            <a:normAutofit/>
          </a:bodyPr>
          <a:lstStyle/>
          <a:p>
            <a:r>
              <a:rPr lang="en-US" sz="3600" dirty="0">
                <a:latin typeface="+mj-lt"/>
              </a:rPr>
              <a:t>Registration and Forms Review Tasks</a:t>
            </a:r>
          </a:p>
        </p:txBody>
      </p:sp>
      <p:sp>
        <p:nvSpPr>
          <p:cNvPr id="3" name="Text Placeholder 2"/>
          <p:cNvSpPr>
            <a:spLocks noGrp="1"/>
          </p:cNvSpPr>
          <p:nvPr>
            <p:ph type="body" sz="quarter" idx="10"/>
          </p:nvPr>
        </p:nvSpPr>
        <p:spPr>
          <a:xfrm>
            <a:off x="691053" y="1478604"/>
            <a:ext cx="8229600" cy="4941651"/>
          </a:xfrm>
        </p:spPr>
        <p:txBody>
          <a:bodyPr>
            <a:normAutofit lnSpcReduction="10000"/>
          </a:bodyPr>
          <a:lstStyle/>
          <a:p>
            <a:pPr marL="0" indent="0">
              <a:buNone/>
            </a:pPr>
            <a:r>
              <a:rPr lang="en-US" sz="2400" b="1" dirty="0"/>
              <a:t>Registration</a:t>
            </a:r>
          </a:p>
          <a:p>
            <a:r>
              <a:rPr lang="en-US" sz="2400" dirty="0"/>
              <a:t>Help clients complete the screening form</a:t>
            </a:r>
          </a:p>
          <a:p>
            <a:r>
              <a:rPr lang="en-US" sz="2400" dirty="0"/>
              <a:t>Answer questions about the form</a:t>
            </a:r>
          </a:p>
          <a:p>
            <a:r>
              <a:rPr lang="en-US" sz="2400" dirty="0"/>
              <a:t>If a functional access need is identified, help the client to get proper assistance</a:t>
            </a:r>
          </a:p>
          <a:p>
            <a:r>
              <a:rPr lang="en-US" sz="2400" dirty="0"/>
              <a:t>Direct clients to Forms Review</a:t>
            </a:r>
          </a:p>
          <a:p>
            <a:r>
              <a:rPr lang="en-US" sz="2400" dirty="0"/>
              <a:t>Assist with POD </a:t>
            </a:r>
            <a:r>
              <a:rPr lang="en-US" sz="2400" dirty="0" err="1"/>
              <a:t>PreCheck</a:t>
            </a:r>
            <a:r>
              <a:rPr lang="en-US" sz="2400" dirty="0"/>
              <a:t> if available</a:t>
            </a:r>
          </a:p>
          <a:p>
            <a:pPr marL="0" indent="0">
              <a:buNone/>
            </a:pPr>
            <a:endParaRPr lang="en-US" sz="2400" dirty="0"/>
          </a:p>
          <a:p>
            <a:pPr marL="0" indent="0">
              <a:buNone/>
            </a:pPr>
            <a:r>
              <a:rPr lang="en-US" sz="2400" b="1" dirty="0"/>
              <a:t>Forms Review:</a:t>
            </a:r>
          </a:p>
          <a:p>
            <a:r>
              <a:rPr lang="en-US" sz="2400" dirty="0"/>
              <a:t>Review form to ensure all questions are answered</a:t>
            </a:r>
          </a:p>
          <a:p>
            <a:r>
              <a:rPr lang="en-US" sz="2400" dirty="0"/>
              <a:t>If not-ask client to complete the questions</a:t>
            </a:r>
          </a:p>
          <a:p>
            <a:r>
              <a:rPr lang="en-US" sz="2400" dirty="0"/>
              <a:t>Direct client to Screening when the form is complete</a:t>
            </a:r>
          </a:p>
        </p:txBody>
      </p:sp>
    </p:spTree>
    <p:extLst>
      <p:ext uri="{BB962C8B-B14F-4D97-AF65-F5344CB8AC3E}">
        <p14:creationId xmlns:p14="http://schemas.microsoft.com/office/powerpoint/2010/main" val="1327080932"/>
      </p:ext>
    </p:extLst>
  </p:cSld>
  <p:clrMapOvr>
    <a:masterClrMapping/>
  </p:clrMapOvr>
  <p:transition>
    <p:fad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19846" y="274639"/>
            <a:ext cx="7966953" cy="786065"/>
          </a:xfrm>
        </p:spPr>
        <p:txBody>
          <a:bodyPr/>
          <a:lstStyle/>
          <a:p>
            <a:r>
              <a:rPr lang="en-US" sz="3733" dirty="0">
                <a:latin typeface="+mj-lt"/>
              </a:rPr>
              <a:t>Screening Tasks</a:t>
            </a:r>
          </a:p>
        </p:txBody>
      </p:sp>
      <p:sp>
        <p:nvSpPr>
          <p:cNvPr id="3" name="Text Placeholder 2"/>
          <p:cNvSpPr>
            <a:spLocks noGrp="1"/>
          </p:cNvSpPr>
          <p:nvPr>
            <p:ph type="body" sz="quarter" idx="10"/>
          </p:nvPr>
        </p:nvSpPr>
        <p:spPr>
          <a:xfrm>
            <a:off x="310776" y="1357441"/>
            <a:ext cx="4468489" cy="4764192"/>
          </a:xfrm>
        </p:spPr>
        <p:txBody>
          <a:bodyPr>
            <a:normAutofit/>
          </a:bodyPr>
          <a:lstStyle/>
          <a:p>
            <a:pPr>
              <a:lnSpc>
                <a:spcPct val="150000"/>
              </a:lnSpc>
              <a:spcBef>
                <a:spcPts val="0"/>
              </a:spcBef>
            </a:pPr>
            <a:r>
              <a:rPr lang="en-US" sz="2400" dirty="0"/>
              <a:t>Confirm important health conditions</a:t>
            </a:r>
          </a:p>
          <a:p>
            <a:pPr>
              <a:lnSpc>
                <a:spcPct val="150000"/>
              </a:lnSpc>
              <a:spcBef>
                <a:spcPts val="0"/>
              </a:spcBef>
            </a:pPr>
            <a:r>
              <a:rPr lang="en-US" sz="2400" dirty="0"/>
              <a:t>Apply the screening algorithm to determine appropriate medication</a:t>
            </a:r>
          </a:p>
        </p:txBody>
      </p:sp>
      <p:sp>
        <p:nvSpPr>
          <p:cNvPr id="4" name="Rectangle 3"/>
          <p:cNvSpPr/>
          <p:nvPr/>
        </p:nvSpPr>
        <p:spPr>
          <a:xfrm>
            <a:off x="310776" y="4380542"/>
            <a:ext cx="7516368" cy="1131528"/>
          </a:xfrm>
          <a:prstGeom prst="rect">
            <a:avLst/>
          </a:prstGeom>
        </p:spPr>
        <p:txBody>
          <a:bodyPr wrap="square">
            <a:spAutoFit/>
          </a:bodyPr>
          <a:lstStyle/>
          <a:p>
            <a:pPr marL="380990" indent="-380990">
              <a:lnSpc>
                <a:spcPct val="150000"/>
              </a:lnSpc>
              <a:buClr>
                <a:srgbClr val="005DAA"/>
              </a:buClr>
              <a:buFont typeface="Wingdings" panose="05000000000000000000" pitchFamily="2" charset="2"/>
              <a:buChar char="§"/>
            </a:pPr>
            <a:r>
              <a:rPr lang="en-US" sz="2400" dirty="0"/>
              <a:t>Determine if medical consultation is necessary</a:t>
            </a:r>
          </a:p>
          <a:p>
            <a:pPr marL="380990" indent="-380990">
              <a:lnSpc>
                <a:spcPct val="150000"/>
              </a:lnSpc>
              <a:buClr>
                <a:srgbClr val="005DAA"/>
              </a:buClr>
              <a:buFont typeface="Wingdings" panose="05000000000000000000" pitchFamily="2" charset="2"/>
              <a:buChar char="§"/>
            </a:pPr>
            <a:r>
              <a:rPr lang="en-US" sz="2400" dirty="0"/>
              <a:t>Direct clients to dispensing</a:t>
            </a:r>
          </a:p>
        </p:txBody>
      </p:sp>
      <p:pic>
        <p:nvPicPr>
          <p:cNvPr id="8" name="Picture 7" descr="A woman talks to a male screener in a red vest. The man is sitting at a table with documents and a pen in hand." title="Screener and Client"/>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98788" y="1532160"/>
            <a:ext cx="4220949" cy="2808677"/>
          </a:xfrm>
          <a:prstGeom prst="round2DiagRect">
            <a:avLst/>
          </a:prstGeom>
          <a:effectLst/>
        </p:spPr>
      </p:pic>
    </p:spTree>
    <p:extLst>
      <p:ext uri="{BB962C8B-B14F-4D97-AF65-F5344CB8AC3E}">
        <p14:creationId xmlns:p14="http://schemas.microsoft.com/office/powerpoint/2010/main" val="2506958067"/>
      </p:ext>
    </p:extLst>
  </p:cSld>
  <p:clrMapOvr>
    <a:masterClrMapping/>
  </p:clrMapOvr>
  <p:transition>
    <p:fad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3621025" y="0"/>
            <a:ext cx="5193792" cy="6693225"/>
          </a:xfrm>
          <a:prstGeom prst="rect">
            <a:avLst/>
          </a:prstGeom>
        </p:spPr>
      </p:pic>
      <p:sp>
        <p:nvSpPr>
          <p:cNvPr id="4" name="Title 3"/>
          <p:cNvSpPr>
            <a:spLocks noGrp="1"/>
          </p:cNvSpPr>
          <p:nvPr>
            <p:ph type="title"/>
          </p:nvPr>
        </p:nvSpPr>
        <p:spPr>
          <a:xfrm>
            <a:off x="787942" y="2412849"/>
            <a:ext cx="2480552" cy="712913"/>
          </a:xfrm>
        </p:spPr>
        <p:txBody>
          <a:bodyPr>
            <a:normAutofit fontScale="90000"/>
          </a:bodyPr>
          <a:lstStyle/>
          <a:p>
            <a:r>
              <a:rPr lang="en-US" sz="2800" dirty="0">
                <a:latin typeface="+mj-lt"/>
              </a:rPr>
              <a:t>Screening Form</a:t>
            </a:r>
          </a:p>
        </p:txBody>
      </p:sp>
    </p:spTree>
    <p:extLst>
      <p:ext uri="{BB962C8B-B14F-4D97-AF65-F5344CB8AC3E}">
        <p14:creationId xmlns:p14="http://schemas.microsoft.com/office/powerpoint/2010/main" val="3088422298"/>
      </p:ext>
    </p:extLst>
  </p:cSld>
  <p:clrMapOvr>
    <a:masterClrMapping/>
  </p:clrMapOvr>
  <p:transition>
    <p:fade/>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1546186" y="-582019"/>
            <a:ext cx="6129453" cy="8249056"/>
          </a:xfrm>
          <a:prstGeom prst="rect">
            <a:avLst/>
          </a:prstGeom>
        </p:spPr>
      </p:pic>
      <p:sp>
        <p:nvSpPr>
          <p:cNvPr id="4" name="Title 3"/>
          <p:cNvSpPr>
            <a:spLocks noGrp="1"/>
          </p:cNvSpPr>
          <p:nvPr>
            <p:ph type="title"/>
          </p:nvPr>
        </p:nvSpPr>
        <p:spPr>
          <a:xfrm>
            <a:off x="350196" y="155642"/>
            <a:ext cx="8229600" cy="694625"/>
          </a:xfrm>
        </p:spPr>
        <p:txBody>
          <a:bodyPr/>
          <a:lstStyle/>
          <a:p>
            <a:r>
              <a:rPr lang="en-US" sz="2800" dirty="0">
                <a:latin typeface="+mj-lt"/>
              </a:rPr>
              <a:t>Screening </a:t>
            </a:r>
            <a:r>
              <a:rPr lang="en-US" dirty="0">
                <a:latin typeface="+mj-lt"/>
              </a:rPr>
              <a:t>Algorithm </a:t>
            </a:r>
            <a:endParaRPr lang="en-US" sz="2800" dirty="0">
              <a:latin typeface="+mj-lt"/>
            </a:endParaRPr>
          </a:p>
        </p:txBody>
      </p:sp>
    </p:spTree>
    <p:extLst>
      <p:ext uri="{BB962C8B-B14F-4D97-AF65-F5344CB8AC3E}">
        <p14:creationId xmlns:p14="http://schemas.microsoft.com/office/powerpoint/2010/main" val="592532125"/>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Three EMTs load an invidual on a stretcher onto an ambulance. " title="EMTs with Individual on Stretche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64158" y="2065630"/>
            <a:ext cx="5015684" cy="3324119"/>
          </a:xfrm>
          <a:prstGeom prst="rect">
            <a:avLst/>
          </a:prstGeom>
          <a:ln w="12700">
            <a:solidFill>
              <a:schemeClr val="accent1">
                <a:lumMod val="50000"/>
              </a:schemeClr>
            </a:solidFill>
          </a:ln>
          <a:effectLst/>
        </p:spPr>
      </p:pic>
      <p:sp>
        <p:nvSpPr>
          <p:cNvPr id="4" name="Pentagon 3"/>
          <p:cNvSpPr/>
          <p:nvPr/>
        </p:nvSpPr>
        <p:spPr>
          <a:xfrm>
            <a:off x="1" y="5078454"/>
            <a:ext cx="6196262" cy="622590"/>
          </a:xfrm>
          <a:prstGeom prst="homePlat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r>
              <a:rPr lang="en-US" sz="2800" b="1" dirty="0"/>
              <a:t>Incidents begin and end locally</a:t>
            </a:r>
          </a:p>
        </p:txBody>
      </p:sp>
      <p:sp>
        <p:nvSpPr>
          <p:cNvPr id="2" name="Title 1"/>
          <p:cNvSpPr>
            <a:spLocks noGrp="1"/>
          </p:cNvSpPr>
          <p:nvPr>
            <p:ph type="title"/>
          </p:nvPr>
        </p:nvSpPr>
        <p:spPr>
          <a:xfrm>
            <a:off x="457200" y="274640"/>
            <a:ext cx="8229600" cy="1008489"/>
          </a:xfrm>
        </p:spPr>
        <p:txBody>
          <a:bodyPr>
            <a:normAutofit/>
          </a:bodyPr>
          <a:lstStyle/>
          <a:p>
            <a:r>
              <a:rPr lang="en-US" sz="3200" dirty="0">
                <a:latin typeface="+mj-lt"/>
              </a:rPr>
              <a:t>It All Starts Somewhere</a:t>
            </a:r>
          </a:p>
        </p:txBody>
      </p:sp>
    </p:spTree>
    <p:extLst>
      <p:ext uri="{BB962C8B-B14F-4D97-AF65-F5344CB8AC3E}">
        <p14:creationId xmlns:p14="http://schemas.microsoft.com/office/powerpoint/2010/main" val="153012919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0629" y="265807"/>
            <a:ext cx="8229600" cy="614999"/>
          </a:xfrm>
        </p:spPr>
        <p:txBody>
          <a:bodyPr/>
          <a:lstStyle/>
          <a:p>
            <a:r>
              <a:rPr lang="en-US" sz="3733" dirty="0">
                <a:latin typeface="+mj-lt"/>
              </a:rPr>
              <a:t>Medical Consult Tasks</a:t>
            </a:r>
          </a:p>
        </p:txBody>
      </p:sp>
      <p:sp>
        <p:nvSpPr>
          <p:cNvPr id="13" name="Text Placeholder 2"/>
          <p:cNvSpPr>
            <a:spLocks noGrp="1"/>
          </p:cNvSpPr>
          <p:nvPr>
            <p:ph type="body" sz="quarter" idx="10"/>
          </p:nvPr>
        </p:nvSpPr>
        <p:spPr>
          <a:xfrm>
            <a:off x="370629" y="1244251"/>
            <a:ext cx="5989531" cy="5415968"/>
          </a:xfrm>
          <a:solidFill>
            <a:schemeClr val="bg1"/>
          </a:solidFill>
        </p:spPr>
        <p:txBody>
          <a:bodyPr>
            <a:normAutofit/>
          </a:bodyPr>
          <a:lstStyle/>
          <a:p>
            <a:pPr>
              <a:lnSpc>
                <a:spcPct val="100000"/>
              </a:lnSpc>
            </a:pPr>
            <a:r>
              <a:rPr lang="en-US" sz="2400" dirty="0"/>
              <a:t>Discussion with medical professional</a:t>
            </a:r>
            <a:br>
              <a:rPr lang="en-US" sz="2400" dirty="0"/>
            </a:br>
            <a:r>
              <a:rPr lang="en-US" sz="2400" dirty="0"/>
              <a:t>within the CPOD or via phone</a:t>
            </a:r>
          </a:p>
          <a:p>
            <a:pPr>
              <a:lnSpc>
                <a:spcPct val="100000"/>
              </a:lnSpc>
            </a:pPr>
            <a:endParaRPr lang="en-US" sz="2400" dirty="0"/>
          </a:p>
          <a:p>
            <a:pPr>
              <a:lnSpc>
                <a:spcPct val="100000"/>
              </a:lnSpc>
            </a:pPr>
            <a:r>
              <a:rPr lang="en-US" sz="2400" dirty="0"/>
              <a:t>Does NOT mean the client is unable to receive an MCM</a:t>
            </a:r>
          </a:p>
          <a:p>
            <a:pPr>
              <a:lnSpc>
                <a:spcPct val="100000"/>
              </a:lnSpc>
            </a:pPr>
            <a:endParaRPr lang="en-US" sz="2400" dirty="0"/>
          </a:p>
          <a:p>
            <a:pPr>
              <a:lnSpc>
                <a:spcPct val="100000"/>
              </a:lnSpc>
            </a:pPr>
            <a:r>
              <a:rPr lang="en-US" sz="2400" dirty="0"/>
              <a:t>May dictate changes in current </a:t>
            </a:r>
            <a:br>
              <a:rPr lang="en-US" sz="2400" dirty="0"/>
            </a:br>
            <a:r>
              <a:rPr lang="en-US" sz="2400" dirty="0"/>
              <a:t>prescriptions, modifying dosage or monitoring for reactions</a:t>
            </a:r>
          </a:p>
          <a:p>
            <a:pPr>
              <a:lnSpc>
                <a:spcPct val="100000"/>
              </a:lnSpc>
            </a:pPr>
            <a:endParaRPr lang="en-US" sz="2400" dirty="0"/>
          </a:p>
          <a:p>
            <a:pPr>
              <a:lnSpc>
                <a:spcPct val="100000"/>
              </a:lnSpc>
            </a:pPr>
            <a:r>
              <a:rPr lang="en-US" sz="2400" dirty="0"/>
              <a:t>May result in client being sent to a clinic for further evaluation</a:t>
            </a:r>
          </a:p>
        </p:txBody>
      </p:sp>
      <p:cxnSp>
        <p:nvCxnSpPr>
          <p:cNvPr id="16" name="Straight Arrow Connector 15" descr="Orange Arrow" title="Orange Arrow"/>
          <p:cNvCxnSpPr/>
          <p:nvPr/>
        </p:nvCxnSpPr>
        <p:spPr>
          <a:xfrm flipH="1">
            <a:off x="7363255" y="-39800"/>
            <a:ext cx="2" cy="2490280"/>
          </a:xfrm>
          <a:prstGeom prst="straightConnector1">
            <a:avLst/>
          </a:prstGeom>
          <a:ln w="76200">
            <a:tailEnd type="triangle"/>
          </a:ln>
        </p:spPr>
        <p:style>
          <a:lnRef idx="3">
            <a:schemeClr val="accent2"/>
          </a:lnRef>
          <a:fillRef idx="0">
            <a:schemeClr val="accent2"/>
          </a:fillRef>
          <a:effectRef idx="2">
            <a:schemeClr val="accent2"/>
          </a:effectRef>
          <a:fontRef idx="minor">
            <a:schemeClr val="tx1"/>
          </a:fontRef>
        </p:style>
      </p:cxnSp>
      <p:grpSp>
        <p:nvGrpSpPr>
          <p:cNvPr id="17" name="Group 16" descr="Black Bucket Icon" title="Black Bucket Icon"/>
          <p:cNvGrpSpPr/>
          <p:nvPr/>
        </p:nvGrpSpPr>
        <p:grpSpPr>
          <a:xfrm rot="10800000">
            <a:off x="6127542" y="2746373"/>
            <a:ext cx="2471429" cy="2411723"/>
            <a:chOff x="4412757" y="1586754"/>
            <a:chExt cx="1853572" cy="1808792"/>
          </a:xfrm>
        </p:grpSpPr>
        <p:sp>
          <p:nvSpPr>
            <p:cNvPr id="14" name="Flowchart: Manual Operation 13"/>
            <p:cNvSpPr/>
            <p:nvPr/>
          </p:nvSpPr>
          <p:spPr>
            <a:xfrm>
              <a:off x="4412757" y="1586754"/>
              <a:ext cx="1853572" cy="1808792"/>
            </a:xfrm>
            <a:prstGeom prst="flowChartManualOperation">
              <a:avLst/>
            </a:prstGeom>
          </p:spPr>
          <p:style>
            <a:lnRef idx="0">
              <a:schemeClr val="dk1"/>
            </a:lnRef>
            <a:fillRef idx="3">
              <a:schemeClr val="dk1"/>
            </a:fillRef>
            <a:effectRef idx="3">
              <a:schemeClr val="dk1"/>
            </a:effectRef>
            <a:fontRef idx="minor">
              <a:schemeClr val="lt1"/>
            </a:fontRef>
          </p:style>
          <p:txBody>
            <a:bodyPr rtlCol="0" anchor="ctr"/>
            <a:lstStyle/>
            <a:p>
              <a:pPr algn="ctr"/>
              <a:endParaRPr lang="en-US" sz="2400" dirty="0"/>
            </a:p>
          </p:txBody>
        </p:sp>
        <p:sp>
          <p:nvSpPr>
            <p:cNvPr id="15" name="TextBox 98"/>
            <p:cNvSpPr txBox="1"/>
            <p:nvPr/>
          </p:nvSpPr>
          <p:spPr>
            <a:xfrm rot="10800000">
              <a:off x="4503506" y="1670671"/>
              <a:ext cx="1672076" cy="1640956"/>
            </a:xfrm>
            <a:prstGeom prst="rect">
              <a:avLst/>
            </a:prstGeom>
            <a:noFill/>
          </p:spPr>
          <p:txBody>
            <a:bodyPr wrap="square" rtlCol="0" anchor="ctr">
              <a:noAutofit/>
            </a:bodyPr>
            <a:lstStyle/>
            <a:p>
              <a:pPr algn="ctr"/>
              <a:r>
                <a:rPr lang="en-US" sz="2400" b="1" dirty="0">
                  <a:solidFill>
                    <a:srgbClr val="FFFFFF"/>
                  </a:solidFill>
                  <a:latin typeface="Arial" panose="020B0604020202020204" pitchFamily="34" charset="0"/>
                  <a:ea typeface="Times New Roman" panose="02020603050405020304" pitchFamily="18" charset="0"/>
                </a:rPr>
                <a:t>Additional Medical </a:t>
              </a:r>
              <a:br>
                <a:rPr lang="en-US" sz="2400" b="1" dirty="0">
                  <a:solidFill>
                    <a:srgbClr val="FFFFFF"/>
                  </a:solidFill>
                  <a:latin typeface="Arial" panose="020B0604020202020204" pitchFamily="34" charset="0"/>
                  <a:ea typeface="Times New Roman" panose="02020603050405020304" pitchFamily="18" charset="0"/>
                </a:rPr>
              </a:br>
              <a:r>
                <a:rPr lang="en-US" sz="2400" b="1" dirty="0">
                  <a:solidFill>
                    <a:srgbClr val="FFFFFF"/>
                  </a:solidFill>
                  <a:latin typeface="Arial" panose="020B0604020202020204" pitchFamily="34" charset="0"/>
                  <a:ea typeface="Times New Roman" panose="02020603050405020304" pitchFamily="18" charset="0"/>
                </a:rPr>
                <a:t>Consult Required</a:t>
              </a:r>
              <a:endParaRPr lang="en-US" sz="2400" dirty="0">
                <a:latin typeface="Times New Roman" panose="02020603050405020304" pitchFamily="18" charset="0"/>
                <a:ea typeface="Times New Roman" panose="02020603050405020304" pitchFamily="18" charset="0"/>
              </a:endParaRPr>
            </a:p>
          </p:txBody>
        </p:sp>
      </p:grpSp>
    </p:spTree>
    <p:extLst>
      <p:ext uri="{BB962C8B-B14F-4D97-AF65-F5344CB8AC3E}">
        <p14:creationId xmlns:p14="http://schemas.microsoft.com/office/powerpoint/2010/main" val="105436959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8212" y="71432"/>
            <a:ext cx="7908587" cy="733240"/>
          </a:xfrm>
        </p:spPr>
        <p:txBody>
          <a:bodyPr/>
          <a:lstStyle/>
          <a:p>
            <a:r>
              <a:rPr lang="en-US" sz="3733" dirty="0">
                <a:latin typeface="+mj-lt"/>
              </a:rPr>
              <a:t>Dispensing Tasks</a:t>
            </a:r>
          </a:p>
        </p:txBody>
      </p:sp>
      <p:sp>
        <p:nvSpPr>
          <p:cNvPr id="5" name="Text Placeholder 2"/>
          <p:cNvSpPr>
            <a:spLocks noGrp="1"/>
          </p:cNvSpPr>
          <p:nvPr>
            <p:ph type="body" sz="quarter" idx="10"/>
          </p:nvPr>
        </p:nvSpPr>
        <p:spPr>
          <a:xfrm>
            <a:off x="310775" y="1193201"/>
            <a:ext cx="3968617" cy="5500207"/>
          </a:xfrm>
        </p:spPr>
        <p:txBody>
          <a:bodyPr>
            <a:normAutofit/>
          </a:bodyPr>
          <a:lstStyle/>
          <a:p>
            <a:pPr>
              <a:lnSpc>
                <a:spcPct val="100000"/>
              </a:lnSpc>
            </a:pPr>
            <a:r>
              <a:rPr lang="en-US" sz="2400" dirty="0"/>
              <a:t>Ready the MCM identified by the screener on the screening form</a:t>
            </a:r>
          </a:p>
          <a:p>
            <a:pPr>
              <a:lnSpc>
                <a:spcPct val="100000"/>
              </a:lnSpc>
            </a:pPr>
            <a:r>
              <a:rPr lang="en-US" sz="2400" dirty="0"/>
              <a:t>Verify clients know which MCM the person receives </a:t>
            </a:r>
          </a:p>
          <a:p>
            <a:pPr>
              <a:lnSpc>
                <a:spcPct val="100000"/>
              </a:lnSpc>
            </a:pPr>
            <a:r>
              <a:rPr lang="en-US" sz="2400" dirty="0"/>
              <a:t>Label all medications and provide fact sheets</a:t>
            </a:r>
          </a:p>
          <a:p>
            <a:pPr>
              <a:lnSpc>
                <a:spcPct val="100000"/>
              </a:lnSpc>
            </a:pPr>
            <a:r>
              <a:rPr lang="en-US" sz="2400" dirty="0"/>
              <a:t>Ask if clients have any additional questions</a:t>
            </a:r>
          </a:p>
          <a:p>
            <a:pPr>
              <a:lnSpc>
                <a:spcPct val="100000"/>
              </a:lnSpc>
            </a:pPr>
            <a:r>
              <a:rPr lang="en-US" sz="2400" dirty="0"/>
              <a:t>Direct client to Education or Exit Usher</a:t>
            </a:r>
          </a:p>
        </p:txBody>
      </p:sp>
      <p:pic>
        <p:nvPicPr>
          <p:cNvPr id="7" name="Picture 6" descr="Female dispenser placing medications and handouts in a plastic bag." title="Dispenser 2"/>
          <p:cNvPicPr>
            <a:picLocks noChangeAspect="1"/>
          </p:cNvPicPr>
          <p:nvPr/>
        </p:nvPicPr>
        <p:blipFill rotWithShape="1">
          <a:blip r:embed="rId3" cstate="print">
            <a:extLst>
              <a:ext uri="{28A0092B-C50C-407E-A947-70E740481C1C}">
                <a14:useLocalDpi xmlns:a14="http://schemas.microsoft.com/office/drawing/2010/main" val="0"/>
              </a:ext>
            </a:extLst>
          </a:blip>
          <a:srcRect l="45597" r="6008"/>
          <a:stretch/>
        </p:blipFill>
        <p:spPr>
          <a:xfrm>
            <a:off x="4777273" y="1176200"/>
            <a:ext cx="3633431" cy="4995827"/>
          </a:xfrm>
          <a:prstGeom prst="round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454211121"/>
      </p:ext>
    </p:extLst>
  </p:cSld>
  <p:clrMapOvr>
    <a:masterClrMapping/>
  </p:clrMapOvr>
  <p:transition>
    <p:fade/>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59415" y="441083"/>
            <a:ext cx="7983028" cy="745691"/>
          </a:xfrm>
        </p:spPr>
        <p:txBody>
          <a:bodyPr/>
          <a:lstStyle/>
          <a:p>
            <a:r>
              <a:rPr lang="en-US" sz="3733" dirty="0">
                <a:latin typeface="+mj-lt"/>
              </a:rPr>
              <a:t>Education and Exit Usher Tasks</a:t>
            </a:r>
          </a:p>
        </p:txBody>
      </p:sp>
      <p:sp>
        <p:nvSpPr>
          <p:cNvPr id="5" name="Text Placeholder 2"/>
          <p:cNvSpPr>
            <a:spLocks noGrp="1"/>
          </p:cNvSpPr>
          <p:nvPr>
            <p:ph type="body" sz="quarter" idx="10"/>
          </p:nvPr>
        </p:nvSpPr>
        <p:spPr>
          <a:xfrm>
            <a:off x="859415" y="1513829"/>
            <a:ext cx="6912985" cy="5344171"/>
          </a:xfrm>
        </p:spPr>
        <p:txBody>
          <a:bodyPr>
            <a:normAutofit/>
          </a:bodyPr>
          <a:lstStyle/>
          <a:p>
            <a:pPr>
              <a:lnSpc>
                <a:spcPct val="150000"/>
              </a:lnSpc>
            </a:pPr>
            <a:r>
              <a:rPr lang="en-US" sz="2400" dirty="0"/>
              <a:t>Answer any other questions</a:t>
            </a:r>
          </a:p>
          <a:p>
            <a:pPr>
              <a:lnSpc>
                <a:spcPct val="150000"/>
              </a:lnSpc>
            </a:pPr>
            <a:r>
              <a:rPr lang="en-US" sz="2400" dirty="0"/>
              <a:t>Remind people to contact their health care provider if they have questions</a:t>
            </a:r>
          </a:p>
          <a:p>
            <a:pPr>
              <a:lnSpc>
                <a:spcPct val="150000"/>
              </a:lnSpc>
            </a:pPr>
            <a:r>
              <a:rPr lang="en-US" sz="2400" dirty="0"/>
              <a:t>Know how to report at adverse event</a:t>
            </a:r>
          </a:p>
          <a:p>
            <a:pPr>
              <a:lnSpc>
                <a:spcPct val="150000"/>
              </a:lnSpc>
            </a:pPr>
            <a:r>
              <a:rPr lang="en-US" sz="2400" dirty="0"/>
              <a:t>Encourage people to take the first dose as soon as possible</a:t>
            </a:r>
          </a:p>
          <a:p>
            <a:pPr>
              <a:lnSpc>
                <a:spcPct val="150000"/>
              </a:lnSpc>
            </a:pPr>
            <a:r>
              <a:rPr lang="en-US" sz="2400" dirty="0"/>
              <a:t>Direct clients to the exit</a:t>
            </a:r>
          </a:p>
        </p:txBody>
      </p:sp>
    </p:spTree>
    <p:extLst>
      <p:ext uri="{BB962C8B-B14F-4D97-AF65-F5344CB8AC3E}">
        <p14:creationId xmlns:p14="http://schemas.microsoft.com/office/powerpoint/2010/main" val="624227225"/>
      </p:ext>
    </p:extLst>
  </p:cSld>
  <p:clrMapOvr>
    <a:masterClrMapping/>
  </p:clrMapOvr>
  <p:transition>
    <p:fade/>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10362" y="158891"/>
            <a:ext cx="7886700" cy="718933"/>
          </a:xfrm>
        </p:spPr>
        <p:txBody>
          <a:bodyPr>
            <a:normAutofit/>
          </a:bodyPr>
          <a:lstStyle/>
          <a:p>
            <a:r>
              <a:rPr lang="en-US" sz="3700" b="1" dirty="0">
                <a:solidFill>
                  <a:schemeClr val="accent1">
                    <a:lumMod val="75000"/>
                  </a:schemeClr>
                </a:solidFill>
              </a:rPr>
              <a:t>Process Flow Chart</a:t>
            </a:r>
          </a:p>
        </p:txBody>
      </p:sp>
      <p:graphicFrame>
        <p:nvGraphicFramePr>
          <p:cNvPr id="6" name="Content Placeholder 5"/>
          <p:cNvGraphicFramePr>
            <a:graphicFrameLocks noGrp="1" noChangeAspect="1"/>
          </p:cNvGraphicFramePr>
          <p:nvPr>
            <p:ph idx="1"/>
            <p:extLst>
              <p:ext uri="{D42A27DB-BD31-4B8C-83A1-F6EECF244321}">
                <p14:modId xmlns:p14="http://schemas.microsoft.com/office/powerpoint/2010/main" val="745247893"/>
              </p:ext>
            </p:extLst>
          </p:nvPr>
        </p:nvGraphicFramePr>
        <p:xfrm>
          <a:off x="1108075" y="879475"/>
          <a:ext cx="7424738" cy="7424738"/>
        </p:xfrm>
        <a:graphic>
          <a:graphicData uri="http://schemas.openxmlformats.org/presentationml/2006/ole">
            <mc:AlternateContent xmlns:mc="http://schemas.openxmlformats.org/markup-compatibility/2006">
              <mc:Choice xmlns:v="urn:schemas-microsoft-com:vml" Requires="v">
                <p:oleObj spid="_x0000_s1143" name="Document" r:id="rId4" imgW="8755560" imgH="8755200" progId="Word.Document.12">
                  <p:embed/>
                </p:oleObj>
              </mc:Choice>
              <mc:Fallback>
                <p:oleObj name="Document" r:id="rId4" imgW="8755560" imgH="8755200" progId="Word.Document.12">
                  <p:embed/>
                  <p:pic>
                    <p:nvPicPr>
                      <p:cNvPr id="0" name=""/>
                      <p:cNvPicPr/>
                      <p:nvPr/>
                    </p:nvPicPr>
                    <p:blipFill>
                      <a:blip r:embed="rId5"/>
                      <a:stretch>
                        <a:fillRect/>
                      </a:stretch>
                    </p:blipFill>
                    <p:spPr>
                      <a:xfrm>
                        <a:off x="1108075" y="879475"/>
                        <a:ext cx="7424738" cy="7424738"/>
                      </a:xfrm>
                      <a:prstGeom prst="rect">
                        <a:avLst/>
                      </a:prstGeom>
                    </p:spPr>
                  </p:pic>
                </p:oleObj>
              </mc:Fallback>
            </mc:AlternateContent>
          </a:graphicData>
        </a:graphic>
      </p:graphicFrame>
    </p:spTree>
    <p:extLst>
      <p:ext uri="{BB962C8B-B14F-4D97-AF65-F5344CB8AC3E}">
        <p14:creationId xmlns:p14="http://schemas.microsoft.com/office/powerpoint/2010/main" val="48858017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59415" y="441083"/>
            <a:ext cx="7983028" cy="745691"/>
          </a:xfrm>
        </p:spPr>
        <p:txBody>
          <a:bodyPr/>
          <a:lstStyle/>
          <a:p>
            <a:r>
              <a:rPr lang="en-US" sz="3733" dirty="0">
                <a:latin typeface="+mj-lt"/>
              </a:rPr>
              <a:t>CPOD Flow Evaluation</a:t>
            </a:r>
          </a:p>
        </p:txBody>
      </p:sp>
      <p:sp>
        <p:nvSpPr>
          <p:cNvPr id="5" name="Text Placeholder 2"/>
          <p:cNvSpPr>
            <a:spLocks noGrp="1"/>
          </p:cNvSpPr>
          <p:nvPr>
            <p:ph type="body" sz="quarter" idx="10"/>
          </p:nvPr>
        </p:nvSpPr>
        <p:spPr>
          <a:xfrm>
            <a:off x="859415" y="1513829"/>
            <a:ext cx="6912985" cy="4239271"/>
          </a:xfrm>
        </p:spPr>
        <p:txBody>
          <a:bodyPr>
            <a:normAutofit/>
          </a:bodyPr>
          <a:lstStyle/>
          <a:p>
            <a:pPr>
              <a:lnSpc>
                <a:spcPct val="150000"/>
              </a:lnSpc>
            </a:pPr>
            <a:r>
              <a:rPr lang="en-US" sz="2400" dirty="0"/>
              <a:t>Do a walk through of the CPOD space</a:t>
            </a:r>
          </a:p>
          <a:p>
            <a:pPr>
              <a:lnSpc>
                <a:spcPct val="150000"/>
              </a:lnSpc>
            </a:pPr>
            <a:r>
              <a:rPr lang="en-US" sz="2400" dirty="0"/>
              <a:t>Identify where each function will take place</a:t>
            </a:r>
          </a:p>
          <a:p>
            <a:pPr>
              <a:lnSpc>
                <a:spcPct val="150000"/>
              </a:lnSpc>
            </a:pPr>
            <a:r>
              <a:rPr lang="en-US" sz="2400" dirty="0"/>
              <a:t>Locate areas for staff and inventory</a:t>
            </a:r>
          </a:p>
          <a:p>
            <a:pPr>
              <a:lnSpc>
                <a:spcPct val="150000"/>
              </a:lnSpc>
            </a:pPr>
            <a:r>
              <a:rPr lang="en-US" sz="2400" dirty="0"/>
              <a:t>Consider clients needing extra support</a:t>
            </a:r>
          </a:p>
          <a:p>
            <a:pPr marL="0" indent="0">
              <a:lnSpc>
                <a:spcPct val="150000"/>
              </a:lnSpc>
              <a:buNone/>
            </a:pPr>
            <a:endParaRPr lang="en-US" sz="2400" dirty="0"/>
          </a:p>
        </p:txBody>
      </p:sp>
      <p:pic>
        <p:nvPicPr>
          <p:cNvPr id="3" name="Picture 2">
            <a:extLst>
              <a:ext uri="{FF2B5EF4-FFF2-40B4-BE49-F238E27FC236}">
                <a16:creationId xmlns:a16="http://schemas.microsoft.com/office/drawing/2014/main" id="{E9CA66BD-A494-42DA-8C77-3846B114F58A}"/>
              </a:ext>
            </a:extLst>
          </p:cNvPr>
          <p:cNvPicPr>
            <a:picLocks noChangeAspect="1"/>
          </p:cNvPicPr>
          <p:nvPr/>
        </p:nvPicPr>
        <p:blipFill>
          <a:blip r:embed="rId3"/>
          <a:stretch>
            <a:fillRect/>
          </a:stretch>
        </p:blipFill>
        <p:spPr>
          <a:xfrm>
            <a:off x="595312" y="4246823"/>
            <a:ext cx="2897188" cy="2170094"/>
          </a:xfrm>
          <a:prstGeom prst="rect">
            <a:avLst/>
          </a:prstGeom>
        </p:spPr>
      </p:pic>
      <p:pic>
        <p:nvPicPr>
          <p:cNvPr id="6" name="Picture 5">
            <a:extLst>
              <a:ext uri="{FF2B5EF4-FFF2-40B4-BE49-F238E27FC236}">
                <a16:creationId xmlns:a16="http://schemas.microsoft.com/office/drawing/2014/main" id="{038C362B-A8A1-476B-BEEC-C5C0BD0F280B}"/>
              </a:ext>
            </a:extLst>
          </p:cNvPr>
          <p:cNvPicPr>
            <a:picLocks noChangeAspect="1"/>
          </p:cNvPicPr>
          <p:nvPr/>
        </p:nvPicPr>
        <p:blipFill>
          <a:blip r:embed="rId4"/>
          <a:stretch>
            <a:fillRect/>
          </a:stretch>
        </p:blipFill>
        <p:spPr>
          <a:xfrm>
            <a:off x="5287619" y="4246823"/>
            <a:ext cx="3261070" cy="2170094"/>
          </a:xfrm>
          <a:prstGeom prst="rect">
            <a:avLst/>
          </a:prstGeom>
        </p:spPr>
      </p:pic>
      <p:cxnSp>
        <p:nvCxnSpPr>
          <p:cNvPr id="8" name="Straight Arrow Connector 7">
            <a:extLst>
              <a:ext uri="{FF2B5EF4-FFF2-40B4-BE49-F238E27FC236}">
                <a16:creationId xmlns:a16="http://schemas.microsoft.com/office/drawing/2014/main" id="{9763D45F-C697-47CE-9D99-911AC777843E}"/>
              </a:ext>
            </a:extLst>
          </p:cNvPr>
          <p:cNvCxnSpPr/>
          <p:nvPr/>
        </p:nvCxnSpPr>
        <p:spPr>
          <a:xfrm>
            <a:off x="3606800" y="5245100"/>
            <a:ext cx="1511300" cy="0"/>
          </a:xfrm>
          <a:prstGeom prst="straightConnector1">
            <a:avLst/>
          </a:prstGeom>
          <a:ln w="117475">
            <a:solidFill>
              <a:srgbClr val="0039A6"/>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11892721"/>
      </p:ext>
    </p:extLst>
  </p:cSld>
  <p:clrMapOvr>
    <a:masterClrMapping/>
  </p:clrMapOvr>
  <p:transition>
    <p:fade/>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59415" y="441083"/>
            <a:ext cx="7983028" cy="745691"/>
          </a:xfrm>
        </p:spPr>
        <p:txBody>
          <a:bodyPr/>
          <a:lstStyle/>
          <a:p>
            <a:r>
              <a:rPr lang="en-US" sz="3733" dirty="0">
                <a:latin typeface="+mj-lt"/>
              </a:rPr>
              <a:t>CPOD Function Conclusion</a:t>
            </a:r>
          </a:p>
        </p:txBody>
      </p:sp>
      <p:sp>
        <p:nvSpPr>
          <p:cNvPr id="5" name="Text Placeholder 2"/>
          <p:cNvSpPr>
            <a:spLocks noGrp="1"/>
          </p:cNvSpPr>
          <p:nvPr>
            <p:ph type="body" sz="quarter" idx="10"/>
          </p:nvPr>
        </p:nvSpPr>
        <p:spPr>
          <a:xfrm>
            <a:off x="859415" y="1513829"/>
            <a:ext cx="6912985" cy="4594871"/>
          </a:xfrm>
        </p:spPr>
        <p:txBody>
          <a:bodyPr>
            <a:normAutofit/>
          </a:bodyPr>
          <a:lstStyle/>
          <a:p>
            <a:pPr>
              <a:lnSpc>
                <a:spcPct val="150000"/>
              </a:lnSpc>
            </a:pPr>
            <a:r>
              <a:rPr lang="en-US" sz="2400" dirty="0"/>
              <a:t>CPODs have specific functions and tasks</a:t>
            </a:r>
          </a:p>
          <a:p>
            <a:pPr>
              <a:lnSpc>
                <a:spcPct val="150000"/>
              </a:lnSpc>
            </a:pPr>
            <a:r>
              <a:rPr lang="en-US" sz="2400" dirty="0"/>
              <a:t>Job Action Sheets/Guides help identify specifics for that role</a:t>
            </a:r>
          </a:p>
          <a:p>
            <a:pPr>
              <a:lnSpc>
                <a:spcPct val="150000"/>
              </a:lnSpc>
            </a:pPr>
            <a:r>
              <a:rPr lang="en-US" sz="2400" dirty="0"/>
              <a:t>Goal is to get the right MCM to people quickly</a:t>
            </a:r>
          </a:p>
          <a:p>
            <a:pPr>
              <a:lnSpc>
                <a:spcPct val="150000"/>
              </a:lnSpc>
            </a:pPr>
            <a:r>
              <a:rPr lang="en-US" sz="2400" dirty="0"/>
              <a:t>Flow looks at how smoothly the CPOD is operating</a:t>
            </a:r>
          </a:p>
          <a:p>
            <a:pPr>
              <a:lnSpc>
                <a:spcPct val="150000"/>
              </a:lnSpc>
            </a:pPr>
            <a:r>
              <a:rPr lang="en-US" sz="2400" dirty="0"/>
              <a:t>Adjust CPOD flow as needed</a:t>
            </a:r>
          </a:p>
        </p:txBody>
      </p:sp>
      <p:pic>
        <p:nvPicPr>
          <p:cNvPr id="3" name="Picture 2">
            <a:extLst>
              <a:ext uri="{FF2B5EF4-FFF2-40B4-BE49-F238E27FC236}">
                <a16:creationId xmlns:a16="http://schemas.microsoft.com/office/drawing/2014/main" id="{0FEFC305-84C0-435B-B42F-4E8B8BBF7FE5}"/>
              </a:ext>
            </a:extLst>
          </p:cNvPr>
          <p:cNvPicPr>
            <a:picLocks noChangeAspect="1"/>
          </p:cNvPicPr>
          <p:nvPr/>
        </p:nvPicPr>
        <p:blipFill>
          <a:blip r:embed="rId3"/>
          <a:stretch>
            <a:fillRect/>
          </a:stretch>
        </p:blipFill>
        <p:spPr>
          <a:xfrm>
            <a:off x="5388629" y="4686300"/>
            <a:ext cx="3268352" cy="1878697"/>
          </a:xfrm>
          <a:prstGeom prst="rect">
            <a:avLst/>
          </a:prstGeom>
        </p:spPr>
      </p:pic>
    </p:spTree>
    <p:extLst>
      <p:ext uri="{BB962C8B-B14F-4D97-AF65-F5344CB8AC3E}">
        <p14:creationId xmlns:p14="http://schemas.microsoft.com/office/powerpoint/2010/main" val="2385740420"/>
      </p:ext>
    </p:extLst>
  </p:cSld>
  <p:clrMapOvr>
    <a:masterClrMapping/>
  </p:clrMapOvr>
  <p:transition>
    <p:fade/>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59415" y="441083"/>
            <a:ext cx="7983028" cy="745691"/>
          </a:xfrm>
        </p:spPr>
        <p:txBody>
          <a:bodyPr/>
          <a:lstStyle/>
          <a:p>
            <a:r>
              <a:rPr lang="en-US" sz="3733" dirty="0">
                <a:latin typeface="+mj-lt"/>
              </a:rPr>
              <a:t>CPOD Summary</a:t>
            </a:r>
          </a:p>
        </p:txBody>
      </p:sp>
      <p:sp>
        <p:nvSpPr>
          <p:cNvPr id="5" name="Text Placeholder 2"/>
          <p:cNvSpPr>
            <a:spLocks noGrp="1"/>
          </p:cNvSpPr>
          <p:nvPr>
            <p:ph type="body" sz="quarter" idx="10"/>
          </p:nvPr>
        </p:nvSpPr>
        <p:spPr>
          <a:xfrm>
            <a:off x="859415" y="1513830"/>
            <a:ext cx="6912985" cy="3629670"/>
          </a:xfrm>
        </p:spPr>
        <p:txBody>
          <a:bodyPr>
            <a:normAutofit fontScale="85000" lnSpcReduction="20000"/>
          </a:bodyPr>
          <a:lstStyle/>
          <a:p>
            <a:pPr>
              <a:lnSpc>
                <a:spcPct val="150000"/>
              </a:lnSpc>
            </a:pPr>
            <a:r>
              <a:rPr lang="en-US" sz="2400" dirty="0"/>
              <a:t>CPODs get MCM to people quickly during a public health emergency</a:t>
            </a:r>
          </a:p>
          <a:p>
            <a:pPr>
              <a:lnSpc>
                <a:spcPct val="150000"/>
              </a:lnSpc>
            </a:pPr>
            <a:r>
              <a:rPr lang="en-US" sz="2400" dirty="0"/>
              <a:t>CPOD allow organizations to dispense to their specific population</a:t>
            </a:r>
          </a:p>
          <a:p>
            <a:pPr>
              <a:lnSpc>
                <a:spcPct val="150000"/>
              </a:lnSpc>
            </a:pPr>
            <a:r>
              <a:rPr lang="en-US" sz="2400" dirty="0"/>
              <a:t>CPOD functions ensure the right MCM goes to the person</a:t>
            </a:r>
          </a:p>
          <a:p>
            <a:pPr>
              <a:lnSpc>
                <a:spcPct val="150000"/>
              </a:lnSpc>
            </a:pPr>
            <a:r>
              <a:rPr lang="en-US" sz="2400" dirty="0"/>
              <a:t>Local Public Health agencies are here to support POD and CPOD partners</a:t>
            </a:r>
          </a:p>
        </p:txBody>
      </p:sp>
      <p:pic>
        <p:nvPicPr>
          <p:cNvPr id="3" name="Picture 2">
            <a:extLst>
              <a:ext uri="{FF2B5EF4-FFF2-40B4-BE49-F238E27FC236}">
                <a16:creationId xmlns:a16="http://schemas.microsoft.com/office/drawing/2014/main" id="{5FE60692-6BB2-4B00-8340-D62568292C23}"/>
              </a:ext>
            </a:extLst>
          </p:cNvPr>
          <p:cNvPicPr>
            <a:picLocks noChangeAspect="1"/>
          </p:cNvPicPr>
          <p:nvPr/>
        </p:nvPicPr>
        <p:blipFill>
          <a:blip r:embed="rId3"/>
          <a:stretch>
            <a:fillRect/>
          </a:stretch>
        </p:blipFill>
        <p:spPr>
          <a:xfrm>
            <a:off x="1578417" y="5143500"/>
            <a:ext cx="5987166" cy="1574707"/>
          </a:xfrm>
          <a:prstGeom prst="rect">
            <a:avLst/>
          </a:prstGeom>
        </p:spPr>
      </p:pic>
    </p:spTree>
    <p:extLst>
      <p:ext uri="{BB962C8B-B14F-4D97-AF65-F5344CB8AC3E}">
        <p14:creationId xmlns:p14="http://schemas.microsoft.com/office/powerpoint/2010/main" val="3346195332"/>
      </p:ext>
    </p:extLst>
  </p:cSld>
  <p:clrMapOvr>
    <a:masterClrMapping/>
  </p:clrMapOvr>
  <p:transition>
    <p:fade/>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024947-DC4B-4B84-8918-6C51BF400394}"/>
              </a:ext>
            </a:extLst>
          </p:cNvPr>
          <p:cNvSpPr>
            <a:spLocks noGrp="1"/>
          </p:cNvSpPr>
          <p:nvPr>
            <p:ph type="title"/>
          </p:nvPr>
        </p:nvSpPr>
        <p:spPr/>
        <p:txBody>
          <a:bodyPr>
            <a:normAutofit/>
          </a:bodyPr>
          <a:lstStyle/>
          <a:p>
            <a:r>
              <a:rPr lang="en-US" sz="4400" dirty="0"/>
              <a:t>Thank you!</a:t>
            </a:r>
          </a:p>
        </p:txBody>
      </p:sp>
      <p:sp>
        <p:nvSpPr>
          <p:cNvPr id="3" name="Text Placeholder 2">
            <a:extLst>
              <a:ext uri="{FF2B5EF4-FFF2-40B4-BE49-F238E27FC236}">
                <a16:creationId xmlns:a16="http://schemas.microsoft.com/office/drawing/2014/main" id="{6C4BE593-E851-47E3-A9CB-8DD4215C0FD9}"/>
              </a:ext>
            </a:extLst>
          </p:cNvPr>
          <p:cNvSpPr>
            <a:spLocks noGrp="1"/>
          </p:cNvSpPr>
          <p:nvPr>
            <p:ph type="body" sz="quarter" idx="10"/>
          </p:nvPr>
        </p:nvSpPr>
        <p:spPr/>
        <p:txBody>
          <a:bodyPr/>
          <a:lstStyle/>
          <a:p>
            <a:r>
              <a:rPr lang="en-US" sz="2800" dirty="0"/>
              <a:t>Public Health will be in close contact with you throughout the CPOD process</a:t>
            </a:r>
          </a:p>
          <a:p>
            <a:endParaRPr lang="en-US" sz="2800" dirty="0"/>
          </a:p>
          <a:p>
            <a:r>
              <a:rPr lang="en-US" sz="2800" dirty="0"/>
              <a:t>Contact your Local Public Health person for more information</a:t>
            </a:r>
          </a:p>
          <a:p>
            <a:endParaRPr lang="en-US" dirty="0"/>
          </a:p>
        </p:txBody>
      </p:sp>
      <p:pic>
        <p:nvPicPr>
          <p:cNvPr id="4" name="Picture 3">
            <a:extLst>
              <a:ext uri="{FF2B5EF4-FFF2-40B4-BE49-F238E27FC236}">
                <a16:creationId xmlns:a16="http://schemas.microsoft.com/office/drawing/2014/main" id="{759674EC-BFFA-4C8B-9120-67F16FEB911A}"/>
              </a:ext>
            </a:extLst>
          </p:cNvPr>
          <p:cNvPicPr>
            <a:picLocks noChangeAspect="1"/>
          </p:cNvPicPr>
          <p:nvPr/>
        </p:nvPicPr>
        <p:blipFill>
          <a:blip r:embed="rId3"/>
          <a:stretch>
            <a:fillRect/>
          </a:stretch>
        </p:blipFill>
        <p:spPr>
          <a:xfrm>
            <a:off x="3206281" y="3918138"/>
            <a:ext cx="2731437" cy="1794322"/>
          </a:xfrm>
          <a:prstGeom prst="rect">
            <a:avLst/>
          </a:prstGeom>
        </p:spPr>
      </p:pic>
    </p:spTree>
    <p:extLst>
      <p:ext uri="{BB962C8B-B14F-4D97-AF65-F5344CB8AC3E}">
        <p14:creationId xmlns:p14="http://schemas.microsoft.com/office/powerpoint/2010/main" val="157318067"/>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Hexagon 7">
            <a:extLst>
              <a:ext uri="{FF2B5EF4-FFF2-40B4-BE49-F238E27FC236}">
                <a16:creationId xmlns:a16="http://schemas.microsoft.com/office/drawing/2014/main" id="{57972CE6-443C-404D-B3F3-510C072D37BA}"/>
              </a:ext>
            </a:extLst>
          </p:cNvPr>
          <p:cNvSpPr/>
          <p:nvPr/>
        </p:nvSpPr>
        <p:spPr>
          <a:xfrm>
            <a:off x="7540927" y="1882664"/>
            <a:ext cx="791871" cy="628034"/>
          </a:xfrm>
          <a:prstGeom prst="hexagon">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266700" y="1417639"/>
            <a:ext cx="8699499" cy="6155531"/>
          </a:xfrm>
          <a:prstGeom prst="rect">
            <a:avLst/>
          </a:prstGeom>
          <a:noFill/>
        </p:spPr>
        <p:txBody>
          <a:bodyPr wrap="square" rtlCol="0">
            <a:spAutoFit/>
          </a:bodyPr>
          <a:lstStyle/>
          <a:p>
            <a:pPr>
              <a:spcBef>
                <a:spcPts val="1200"/>
              </a:spcBef>
              <a:spcAft>
                <a:spcPts val="600"/>
              </a:spcAft>
              <a:buClr>
                <a:srgbClr val="0039A6"/>
              </a:buClr>
            </a:pPr>
            <a:endParaRPr lang="en-US" sz="2800" dirty="0"/>
          </a:p>
          <a:p>
            <a:pPr>
              <a:spcBef>
                <a:spcPts val="1200"/>
              </a:spcBef>
              <a:spcAft>
                <a:spcPts val="600"/>
              </a:spcAft>
              <a:buClr>
                <a:srgbClr val="0039A6"/>
              </a:buClr>
            </a:pPr>
            <a:endParaRPr lang="en-US" sz="2800" dirty="0"/>
          </a:p>
          <a:p>
            <a:pPr>
              <a:spcBef>
                <a:spcPts val="1200"/>
              </a:spcBef>
              <a:spcAft>
                <a:spcPts val="600"/>
              </a:spcAft>
              <a:buClr>
                <a:srgbClr val="0039A6"/>
              </a:buClr>
            </a:pPr>
            <a:endParaRPr lang="en-US" sz="2800" dirty="0"/>
          </a:p>
          <a:p>
            <a:pPr>
              <a:spcBef>
                <a:spcPts val="1200"/>
              </a:spcBef>
              <a:spcAft>
                <a:spcPts val="600"/>
              </a:spcAft>
              <a:buClr>
                <a:srgbClr val="0039A6"/>
              </a:buClr>
            </a:pPr>
            <a:r>
              <a:rPr lang="en-US" sz="2800" dirty="0"/>
              <a:t>Emerging Infectious Disease    Biological Agents</a:t>
            </a:r>
          </a:p>
          <a:p>
            <a:pPr>
              <a:spcBef>
                <a:spcPts val="1200"/>
              </a:spcBef>
              <a:spcAft>
                <a:spcPts val="600"/>
              </a:spcAft>
              <a:buClr>
                <a:srgbClr val="0039A6"/>
              </a:buClr>
            </a:pPr>
            <a:endParaRPr lang="en-US" sz="1200" dirty="0"/>
          </a:p>
          <a:p>
            <a:pPr>
              <a:spcBef>
                <a:spcPts val="1200"/>
              </a:spcBef>
              <a:spcAft>
                <a:spcPts val="600"/>
              </a:spcAft>
              <a:buClr>
                <a:srgbClr val="0039A6"/>
              </a:buClr>
            </a:pPr>
            <a:endParaRPr lang="en-US" sz="1200" dirty="0"/>
          </a:p>
          <a:p>
            <a:pPr>
              <a:spcBef>
                <a:spcPts val="1200"/>
              </a:spcBef>
              <a:spcAft>
                <a:spcPts val="600"/>
              </a:spcAft>
              <a:buClr>
                <a:srgbClr val="0039A6"/>
              </a:buClr>
            </a:pPr>
            <a:endParaRPr lang="en-US" sz="1200" dirty="0"/>
          </a:p>
          <a:p>
            <a:pPr>
              <a:spcBef>
                <a:spcPts val="1200"/>
              </a:spcBef>
              <a:spcAft>
                <a:spcPts val="600"/>
              </a:spcAft>
              <a:buClr>
                <a:srgbClr val="0039A6"/>
              </a:buClr>
            </a:pPr>
            <a:endParaRPr lang="en-US" sz="1200" dirty="0"/>
          </a:p>
          <a:p>
            <a:pPr>
              <a:spcBef>
                <a:spcPts val="1200"/>
              </a:spcBef>
              <a:spcAft>
                <a:spcPts val="600"/>
              </a:spcAft>
              <a:buClr>
                <a:srgbClr val="0039A6"/>
              </a:buClr>
            </a:pPr>
            <a:r>
              <a:rPr lang="en-US" sz="2800" dirty="0"/>
              <a:t>   Pandemic Influenza 	  Environmental Health Hazard</a:t>
            </a:r>
          </a:p>
          <a:p>
            <a:pPr>
              <a:spcBef>
                <a:spcPts val="1200"/>
              </a:spcBef>
              <a:spcAft>
                <a:spcPts val="600"/>
              </a:spcAft>
              <a:buClr>
                <a:srgbClr val="0039A6"/>
              </a:buClr>
            </a:pPr>
            <a:r>
              <a:rPr lang="en-US" sz="2800" dirty="0"/>
              <a:t>			</a:t>
            </a:r>
          </a:p>
          <a:p>
            <a:pPr marL="285750" indent="-285750">
              <a:spcBef>
                <a:spcPts val="1200"/>
              </a:spcBef>
              <a:spcAft>
                <a:spcPts val="600"/>
              </a:spcAft>
              <a:buClr>
                <a:srgbClr val="0039A6"/>
              </a:buClr>
              <a:buFont typeface="Wingdings" panose="05000000000000000000" pitchFamily="2" charset="2"/>
              <a:buChar char="§"/>
            </a:pPr>
            <a:endParaRPr lang="en-US" sz="2800" dirty="0"/>
          </a:p>
        </p:txBody>
      </p:sp>
      <p:sp>
        <p:nvSpPr>
          <p:cNvPr id="10" name="Title"/>
          <p:cNvSpPr>
            <a:spLocks noGrp="1"/>
          </p:cNvSpPr>
          <p:nvPr>
            <p:ph type="title"/>
          </p:nvPr>
        </p:nvSpPr>
        <p:spPr>
          <a:xfrm>
            <a:off x="457200" y="274639"/>
            <a:ext cx="8229600" cy="779721"/>
          </a:xfrm>
        </p:spPr>
        <p:txBody>
          <a:bodyPr/>
          <a:lstStyle/>
          <a:p>
            <a:r>
              <a:rPr lang="en-US" sz="3200" dirty="0">
                <a:latin typeface="+mj-lt"/>
              </a:rPr>
              <a:t>Public Health Threats Trigger PODs</a:t>
            </a:r>
            <a:endParaRPr lang="en-US" sz="3733" dirty="0">
              <a:latin typeface="+mj-lt"/>
            </a:endParaRPr>
          </a:p>
        </p:txBody>
      </p:sp>
      <p:pic>
        <p:nvPicPr>
          <p:cNvPr id="2" name="Picture 1">
            <a:extLst>
              <a:ext uri="{FF2B5EF4-FFF2-40B4-BE49-F238E27FC236}">
                <a16:creationId xmlns:a16="http://schemas.microsoft.com/office/drawing/2014/main" id="{A49C4F4B-B14C-4C09-B4F1-7A60DAD2F563}"/>
              </a:ext>
            </a:extLst>
          </p:cNvPr>
          <p:cNvPicPr>
            <a:picLocks noChangeAspect="1"/>
          </p:cNvPicPr>
          <p:nvPr/>
        </p:nvPicPr>
        <p:blipFill>
          <a:blip r:embed="rId3"/>
          <a:stretch>
            <a:fillRect/>
          </a:stretch>
        </p:blipFill>
        <p:spPr>
          <a:xfrm>
            <a:off x="1061618" y="1868432"/>
            <a:ext cx="2347163" cy="1615580"/>
          </a:xfrm>
          <a:prstGeom prst="rect">
            <a:avLst/>
          </a:prstGeom>
        </p:spPr>
      </p:pic>
      <p:pic>
        <p:nvPicPr>
          <p:cNvPr id="4" name="Picture 3">
            <a:extLst>
              <a:ext uri="{FF2B5EF4-FFF2-40B4-BE49-F238E27FC236}">
                <a16:creationId xmlns:a16="http://schemas.microsoft.com/office/drawing/2014/main" id="{34B326F2-7904-480D-AA54-7F38EB79DF00}"/>
              </a:ext>
            </a:extLst>
          </p:cNvPr>
          <p:cNvPicPr>
            <a:picLocks noChangeAspect="1"/>
          </p:cNvPicPr>
          <p:nvPr/>
        </p:nvPicPr>
        <p:blipFill>
          <a:blip r:embed="rId4"/>
          <a:stretch>
            <a:fillRect/>
          </a:stretch>
        </p:blipFill>
        <p:spPr>
          <a:xfrm>
            <a:off x="1061618" y="4018474"/>
            <a:ext cx="2347163" cy="1615580"/>
          </a:xfrm>
          <a:prstGeom prst="rect">
            <a:avLst/>
          </a:prstGeom>
        </p:spPr>
      </p:pic>
      <p:pic>
        <p:nvPicPr>
          <p:cNvPr id="5" name="Picture 4">
            <a:extLst>
              <a:ext uri="{FF2B5EF4-FFF2-40B4-BE49-F238E27FC236}">
                <a16:creationId xmlns:a16="http://schemas.microsoft.com/office/drawing/2014/main" id="{AEB1747E-57DF-4C72-B12D-2BCA6F967040}"/>
              </a:ext>
            </a:extLst>
          </p:cNvPr>
          <p:cNvPicPr>
            <a:picLocks noChangeAspect="1"/>
          </p:cNvPicPr>
          <p:nvPr/>
        </p:nvPicPr>
        <p:blipFill>
          <a:blip r:embed="rId5"/>
          <a:stretch>
            <a:fillRect/>
          </a:stretch>
        </p:blipFill>
        <p:spPr>
          <a:xfrm>
            <a:off x="5224345" y="1752849"/>
            <a:ext cx="2347163" cy="1615580"/>
          </a:xfrm>
          <a:prstGeom prst="rect">
            <a:avLst/>
          </a:prstGeom>
        </p:spPr>
      </p:pic>
      <p:pic>
        <p:nvPicPr>
          <p:cNvPr id="6" name="Picture 5">
            <a:extLst>
              <a:ext uri="{FF2B5EF4-FFF2-40B4-BE49-F238E27FC236}">
                <a16:creationId xmlns:a16="http://schemas.microsoft.com/office/drawing/2014/main" id="{2AB4570F-72AD-4293-B80B-C69B76571635}"/>
              </a:ext>
            </a:extLst>
          </p:cNvPr>
          <p:cNvPicPr>
            <a:picLocks noChangeAspect="1"/>
          </p:cNvPicPr>
          <p:nvPr/>
        </p:nvPicPr>
        <p:blipFill>
          <a:blip r:embed="rId6"/>
          <a:stretch>
            <a:fillRect/>
          </a:stretch>
        </p:blipFill>
        <p:spPr>
          <a:xfrm>
            <a:off x="7484844" y="1704733"/>
            <a:ext cx="934619" cy="1013323"/>
          </a:xfrm>
          <a:prstGeom prst="rect">
            <a:avLst/>
          </a:prstGeom>
        </p:spPr>
      </p:pic>
      <p:pic>
        <p:nvPicPr>
          <p:cNvPr id="9" name="Picture 8">
            <a:extLst>
              <a:ext uri="{FF2B5EF4-FFF2-40B4-BE49-F238E27FC236}">
                <a16:creationId xmlns:a16="http://schemas.microsoft.com/office/drawing/2014/main" id="{831877EB-6C72-4A25-926B-03EA4DBDAF09}"/>
              </a:ext>
            </a:extLst>
          </p:cNvPr>
          <p:cNvPicPr>
            <a:picLocks noChangeAspect="1"/>
          </p:cNvPicPr>
          <p:nvPr/>
        </p:nvPicPr>
        <p:blipFill>
          <a:blip r:embed="rId7"/>
          <a:stretch>
            <a:fillRect/>
          </a:stretch>
        </p:blipFill>
        <p:spPr>
          <a:xfrm>
            <a:off x="5224345" y="4012636"/>
            <a:ext cx="2347163" cy="1615580"/>
          </a:xfrm>
          <a:prstGeom prst="rect">
            <a:avLst/>
          </a:prstGeom>
        </p:spPr>
      </p:pic>
    </p:spTree>
    <p:extLst>
      <p:ext uri="{BB962C8B-B14F-4D97-AF65-F5344CB8AC3E}">
        <p14:creationId xmlns:p14="http://schemas.microsoft.com/office/powerpoint/2010/main" val="4264475888"/>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33399" y="1694302"/>
            <a:ext cx="8077201" cy="3243708"/>
          </a:xfrm>
          <a:prstGeom prst="rect">
            <a:avLst/>
          </a:prstGeom>
          <a:noFill/>
        </p:spPr>
        <p:txBody>
          <a:bodyPr wrap="square" rtlCol="0">
            <a:spAutoFit/>
          </a:bodyPr>
          <a:lstStyle/>
          <a:p>
            <a:pPr marL="342900" indent="-342900">
              <a:lnSpc>
                <a:spcPct val="150000"/>
              </a:lnSpc>
              <a:buClr>
                <a:srgbClr val="0039A6"/>
              </a:buClr>
              <a:buFont typeface="Wingdings" panose="05000000000000000000" pitchFamily="2" charset="2"/>
              <a:buChar char="§"/>
            </a:pPr>
            <a:r>
              <a:rPr lang="en-US" sz="2800" dirty="0"/>
              <a:t>POD activation could be a local or state decision </a:t>
            </a:r>
          </a:p>
          <a:p>
            <a:pPr marL="342900" indent="-342900">
              <a:lnSpc>
                <a:spcPct val="150000"/>
              </a:lnSpc>
              <a:buClr>
                <a:srgbClr val="0039A6"/>
              </a:buClr>
              <a:buFont typeface="Wingdings" panose="05000000000000000000" pitchFamily="2" charset="2"/>
              <a:buChar char="§"/>
            </a:pPr>
            <a:r>
              <a:rPr lang="en-US" sz="2800" dirty="0"/>
              <a:t>Assessment includes:  </a:t>
            </a:r>
          </a:p>
          <a:p>
            <a:pPr marL="800100" lvl="1" indent="-342900">
              <a:lnSpc>
                <a:spcPct val="150000"/>
              </a:lnSpc>
              <a:buClr>
                <a:srgbClr val="0039A6"/>
              </a:buClr>
              <a:buFont typeface="Wingdings" panose="05000000000000000000" pitchFamily="2" charset="2"/>
              <a:buChar char="§"/>
            </a:pPr>
            <a:r>
              <a:rPr lang="en-US" sz="2800" dirty="0"/>
              <a:t>Threat</a:t>
            </a:r>
          </a:p>
          <a:p>
            <a:pPr marL="800100" lvl="1" indent="-342900">
              <a:lnSpc>
                <a:spcPct val="150000"/>
              </a:lnSpc>
              <a:buClr>
                <a:srgbClr val="0039A6"/>
              </a:buClr>
              <a:buFont typeface="Wingdings" panose="05000000000000000000" pitchFamily="2" charset="2"/>
              <a:buChar char="§"/>
            </a:pPr>
            <a:r>
              <a:rPr lang="en-US" sz="2800" dirty="0"/>
              <a:t>Needs </a:t>
            </a:r>
          </a:p>
          <a:p>
            <a:pPr marL="800100" lvl="1" indent="-342900">
              <a:lnSpc>
                <a:spcPct val="150000"/>
              </a:lnSpc>
              <a:buClr>
                <a:srgbClr val="0039A6"/>
              </a:buClr>
              <a:buFont typeface="Wingdings" panose="05000000000000000000" pitchFamily="2" charset="2"/>
              <a:buChar char="§"/>
            </a:pPr>
            <a:r>
              <a:rPr lang="en-US" sz="2800" dirty="0"/>
              <a:t>Local resources  </a:t>
            </a:r>
          </a:p>
        </p:txBody>
      </p:sp>
      <p:sp>
        <p:nvSpPr>
          <p:cNvPr id="8" name="Title"/>
          <p:cNvSpPr>
            <a:spLocks noGrp="1"/>
          </p:cNvSpPr>
          <p:nvPr>
            <p:ph type="title"/>
          </p:nvPr>
        </p:nvSpPr>
        <p:spPr>
          <a:xfrm>
            <a:off x="457200" y="274639"/>
            <a:ext cx="8229600" cy="1143000"/>
          </a:xfrm>
        </p:spPr>
        <p:txBody>
          <a:bodyPr/>
          <a:lstStyle/>
          <a:p>
            <a:r>
              <a:rPr lang="en-US" sz="3200" dirty="0">
                <a:latin typeface="+mj-lt"/>
              </a:rPr>
              <a:t>Who Decides?</a:t>
            </a:r>
            <a:endParaRPr lang="en-US" sz="3733" dirty="0">
              <a:latin typeface="+mj-lt"/>
            </a:endParaRPr>
          </a:p>
        </p:txBody>
      </p:sp>
    </p:spTree>
    <p:extLst>
      <p:ext uri="{BB962C8B-B14F-4D97-AF65-F5344CB8AC3E}">
        <p14:creationId xmlns:p14="http://schemas.microsoft.com/office/powerpoint/2010/main" val="2019210867"/>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mage of lady providing informaton and medications to a person" title="POD Walk Through Dispensing Station "/>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53456" y="3650905"/>
            <a:ext cx="3237088" cy="2427817"/>
          </a:xfrm>
          <a:prstGeom prst="rect">
            <a:avLst/>
          </a:prstGeom>
          <a:effectLst>
            <a:outerShdw blurRad="50800" dist="38100" dir="2700000" algn="tl" rotWithShape="0">
              <a:prstClr val="black">
                <a:alpha val="40000"/>
              </a:prstClr>
            </a:outerShdw>
          </a:effectLst>
        </p:spPr>
      </p:pic>
      <p:sp>
        <p:nvSpPr>
          <p:cNvPr id="10" name="Text Placeholder 2"/>
          <p:cNvSpPr>
            <a:spLocks noGrp="1"/>
          </p:cNvSpPr>
          <p:nvPr>
            <p:ph type="body" sz="quarter" idx="10"/>
          </p:nvPr>
        </p:nvSpPr>
        <p:spPr>
          <a:xfrm>
            <a:off x="457201" y="1472471"/>
            <a:ext cx="8229599" cy="4855633"/>
          </a:xfrm>
        </p:spPr>
        <p:txBody>
          <a:bodyPr>
            <a:normAutofit/>
          </a:bodyPr>
          <a:lstStyle/>
          <a:p>
            <a:pPr marL="0" lvl="0" indent="0">
              <a:lnSpc>
                <a:spcPts val="4000"/>
              </a:lnSpc>
              <a:spcBef>
                <a:spcPts val="0"/>
              </a:spcBef>
              <a:buNone/>
            </a:pPr>
            <a:r>
              <a:rPr lang="en-US" sz="2800" dirty="0"/>
              <a:t>A POD site is a pre-identified site where Medical Countermeasures (MCMs) are given to people to minimize the effects of a public health threat or emergency.</a:t>
            </a:r>
          </a:p>
          <a:p>
            <a:pPr marL="0" indent="0">
              <a:buNone/>
            </a:pPr>
            <a:endParaRPr lang="en-US" sz="2133" dirty="0"/>
          </a:p>
        </p:txBody>
      </p:sp>
      <p:sp>
        <p:nvSpPr>
          <p:cNvPr id="2" name="Title 1"/>
          <p:cNvSpPr>
            <a:spLocks noGrp="1"/>
          </p:cNvSpPr>
          <p:nvPr>
            <p:ph type="title"/>
          </p:nvPr>
        </p:nvSpPr>
        <p:spPr>
          <a:xfrm>
            <a:off x="468775" y="679764"/>
            <a:ext cx="8229600" cy="547164"/>
          </a:xfrm>
        </p:spPr>
        <p:txBody>
          <a:bodyPr anchor="ctr">
            <a:normAutofit/>
          </a:bodyPr>
          <a:lstStyle/>
          <a:p>
            <a:r>
              <a:rPr lang="en-US" sz="3200" dirty="0">
                <a:latin typeface="+mj-lt"/>
              </a:rPr>
              <a:t>POD Definition</a:t>
            </a:r>
          </a:p>
        </p:txBody>
      </p:sp>
    </p:spTree>
    <p:extLst>
      <p:ext uri="{BB962C8B-B14F-4D97-AF65-F5344CB8AC3E}">
        <p14:creationId xmlns:p14="http://schemas.microsoft.com/office/powerpoint/2010/main" val="728589454"/>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Doctor examining male patient in exam room. " title="Doctor Examinatio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30659" y="1406271"/>
            <a:ext cx="4256141" cy="2834640"/>
          </a:xfrm>
          <a:prstGeom prst="rect">
            <a:avLst/>
          </a:prstGeom>
          <a:ln>
            <a:noFill/>
          </a:ln>
        </p:spPr>
      </p:pic>
      <p:sp>
        <p:nvSpPr>
          <p:cNvPr id="7" name="Multiply 6" descr="Red X symbol" title="X"/>
          <p:cNvSpPr/>
          <p:nvPr/>
        </p:nvSpPr>
        <p:spPr>
          <a:xfrm>
            <a:off x="7441325" y="614817"/>
            <a:ext cx="1702675" cy="2017986"/>
          </a:xfrm>
          <a:prstGeom prst="mathMultiply">
            <a:avLst/>
          </a:prstGeom>
          <a:solidFill>
            <a:srgbClr val="FF0000"/>
          </a:solidFill>
          <a:ln>
            <a:solidFill>
              <a:srgbClr val="FD353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dirty="0"/>
          </a:p>
        </p:txBody>
      </p:sp>
      <p:sp>
        <p:nvSpPr>
          <p:cNvPr id="3" name="Text Placeholder 2"/>
          <p:cNvSpPr>
            <a:spLocks noGrp="1"/>
          </p:cNvSpPr>
          <p:nvPr>
            <p:ph type="body" sz="quarter" idx="10"/>
          </p:nvPr>
        </p:nvSpPr>
        <p:spPr>
          <a:xfrm>
            <a:off x="457200" y="1406271"/>
            <a:ext cx="4039564" cy="5112621"/>
          </a:xfrm>
        </p:spPr>
        <p:txBody>
          <a:bodyPr>
            <a:noAutofit/>
          </a:bodyPr>
          <a:lstStyle/>
          <a:p>
            <a:r>
              <a:rPr lang="en-US" sz="2800" dirty="0">
                <a:solidFill>
                  <a:schemeClr val="tx1"/>
                </a:solidFill>
              </a:rPr>
              <a:t>a medical clinic to treat </a:t>
            </a:r>
            <a:r>
              <a:rPr lang="en-US" sz="2800" b="1" dirty="0">
                <a:solidFill>
                  <a:schemeClr val="tx1"/>
                </a:solidFill>
              </a:rPr>
              <a:t>sick individuals </a:t>
            </a:r>
          </a:p>
          <a:p>
            <a:r>
              <a:rPr lang="en-US" sz="2800" dirty="0">
                <a:solidFill>
                  <a:schemeClr val="tx1"/>
                </a:solidFill>
              </a:rPr>
              <a:t>set-up like a typical doctor’s office</a:t>
            </a:r>
          </a:p>
          <a:p>
            <a:r>
              <a:rPr lang="en-US" sz="2800" dirty="0">
                <a:solidFill>
                  <a:schemeClr val="tx1"/>
                </a:solidFill>
              </a:rPr>
              <a:t>staffed strictly by medical professionals</a:t>
            </a:r>
          </a:p>
          <a:p>
            <a:r>
              <a:rPr lang="en-US" sz="2800" dirty="0"/>
              <a:t>designed to provide in-depth or individualized consultation services</a:t>
            </a:r>
          </a:p>
          <a:p>
            <a:endParaRPr lang="en-US" sz="2400" dirty="0"/>
          </a:p>
        </p:txBody>
      </p:sp>
      <p:sp>
        <p:nvSpPr>
          <p:cNvPr id="9" name="Title"/>
          <p:cNvSpPr>
            <a:spLocks noGrp="1"/>
          </p:cNvSpPr>
          <p:nvPr>
            <p:ph type="title"/>
          </p:nvPr>
        </p:nvSpPr>
        <p:spPr>
          <a:xfrm>
            <a:off x="457200" y="274639"/>
            <a:ext cx="8229600" cy="1143000"/>
          </a:xfrm>
        </p:spPr>
        <p:txBody>
          <a:bodyPr/>
          <a:lstStyle/>
          <a:p>
            <a:r>
              <a:rPr lang="en-US" sz="3200" dirty="0">
                <a:latin typeface="Myriad Pro"/>
              </a:rPr>
              <a:t>A POD is NOT…                                      </a:t>
            </a:r>
            <a:r>
              <a:rPr lang="en-US" sz="2000" dirty="0">
                <a:solidFill>
                  <a:srgbClr val="FF0000"/>
                </a:solidFill>
                <a:latin typeface="Myriad Pro"/>
              </a:rPr>
              <a:t>4</a:t>
            </a:r>
            <a:endParaRPr lang="en-US" sz="3733" dirty="0">
              <a:latin typeface="+mj-lt"/>
            </a:endParaRPr>
          </a:p>
        </p:txBody>
      </p:sp>
    </p:spTree>
    <p:extLst>
      <p:ext uri="{BB962C8B-B14F-4D97-AF65-F5344CB8AC3E}">
        <p14:creationId xmlns:p14="http://schemas.microsoft.com/office/powerpoint/2010/main" val="37798882"/>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descr="Image of the front of a brick building popping out of image of map that shows the arial view of the building. This building is used for a POD site." title="Arial and Front View of Building used for POD"/>
          <p:cNvGrpSpPr/>
          <p:nvPr/>
        </p:nvGrpSpPr>
        <p:grpSpPr>
          <a:xfrm>
            <a:off x="1611780" y="2340430"/>
            <a:ext cx="5920439" cy="3147267"/>
            <a:chOff x="470741" y="1325939"/>
            <a:chExt cx="6152772" cy="3270774"/>
          </a:xfrm>
        </p:grpSpPr>
        <p:pic>
          <p:nvPicPr>
            <p:cNvPr id="7" name="Picture 6" descr="Bird's eye view of a school campus." title="School Campus"/>
            <p:cNvPicPr>
              <a:picLocks noChangeAspect="1"/>
            </p:cNvPicPr>
            <p:nvPr/>
          </p:nvPicPr>
          <p:blipFill>
            <a:blip r:embed="rId3"/>
            <a:stretch>
              <a:fillRect/>
            </a:stretch>
          </p:blipFill>
          <p:spPr>
            <a:xfrm>
              <a:off x="3352739" y="1325939"/>
              <a:ext cx="3270774" cy="3270774"/>
            </a:xfrm>
            <a:prstGeom prst="rect">
              <a:avLst/>
            </a:prstGeom>
            <a:ln w="38100">
              <a:solidFill>
                <a:schemeClr val="bg1"/>
              </a:solidFill>
            </a:ln>
            <a:effectLst>
              <a:softEdge rad="0"/>
            </a:effectLst>
          </p:spPr>
        </p:pic>
        <p:grpSp>
          <p:nvGrpSpPr>
            <p:cNvPr id="3" name="Group 2"/>
            <p:cNvGrpSpPr/>
            <p:nvPr/>
          </p:nvGrpSpPr>
          <p:grpSpPr>
            <a:xfrm>
              <a:off x="470741" y="1523998"/>
              <a:ext cx="5594725" cy="2151018"/>
              <a:chOff x="470741" y="1523998"/>
              <a:chExt cx="5594725" cy="2151018"/>
            </a:xfrm>
          </p:grpSpPr>
          <p:pic>
            <p:nvPicPr>
              <p:cNvPr id="8" name="Picture 7" descr="Front of a large school building." title="School Buildi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0741" y="1523998"/>
                <a:ext cx="3213250" cy="2151017"/>
              </a:xfrm>
              <a:prstGeom prst="rect">
                <a:avLst/>
              </a:prstGeom>
              <a:ln w="19050">
                <a:solidFill>
                  <a:schemeClr val="accent1"/>
                </a:solidFill>
              </a:ln>
            </p:spPr>
          </p:pic>
          <p:grpSp>
            <p:nvGrpSpPr>
              <p:cNvPr id="2" name="Group 1"/>
              <p:cNvGrpSpPr/>
              <p:nvPr/>
            </p:nvGrpSpPr>
            <p:grpSpPr>
              <a:xfrm>
                <a:off x="5237554" y="2264337"/>
                <a:ext cx="827912" cy="627324"/>
                <a:chOff x="4957990" y="2146539"/>
                <a:chExt cx="827912" cy="627324"/>
              </a:xfrm>
            </p:grpSpPr>
            <p:sp>
              <p:nvSpPr>
                <p:cNvPr id="11" name="Teardrop 10"/>
                <p:cNvSpPr/>
                <p:nvPr/>
              </p:nvSpPr>
              <p:spPr>
                <a:xfrm rot="8302825">
                  <a:off x="4969761" y="2146539"/>
                  <a:ext cx="677051" cy="627324"/>
                </a:xfrm>
                <a:prstGeom prst="teardrop">
                  <a:avLst>
                    <a:gd name="adj" fmla="val 157225"/>
                  </a:avLst>
                </a:prstGeom>
                <a:solidFill>
                  <a:schemeClr val="accent4">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2" name="TextBox 11" descr="Pin graphic labeled 1." title="Pin 1"/>
                <p:cNvSpPr txBox="1"/>
                <p:nvPr/>
              </p:nvSpPr>
              <p:spPr>
                <a:xfrm>
                  <a:off x="4957990" y="2256048"/>
                  <a:ext cx="827912" cy="451320"/>
                </a:xfrm>
                <a:prstGeom prst="rect">
                  <a:avLst/>
                </a:prstGeom>
                <a:noFill/>
              </p:spPr>
              <p:txBody>
                <a:bodyPr wrap="square" rtlCol="0">
                  <a:spAutoFit/>
                </a:bodyPr>
                <a:lstStyle/>
                <a:p>
                  <a:r>
                    <a:rPr lang="en-US" b="1" dirty="0">
                      <a:solidFill>
                        <a:srgbClr val="000000"/>
                      </a:solidFill>
                      <a:latin typeface="Calibri" panose="020F0502020204030204" pitchFamily="34" charset="0"/>
                    </a:rPr>
                    <a:t>POD</a:t>
                  </a:r>
                </a:p>
              </p:txBody>
            </p:sp>
          </p:grpSp>
          <p:sp>
            <p:nvSpPr>
              <p:cNvPr id="13" name="Freeform 12" descr="shadow"/>
              <p:cNvSpPr/>
              <p:nvPr/>
            </p:nvSpPr>
            <p:spPr>
              <a:xfrm>
                <a:off x="3688475" y="1523999"/>
                <a:ext cx="1818946" cy="2151017"/>
              </a:xfrm>
              <a:custGeom>
                <a:avLst/>
                <a:gdLst>
                  <a:gd name="connsiteX0" fmla="*/ 1611085 w 1611085"/>
                  <a:gd name="connsiteY0" fmla="*/ 1654629 h 2151017"/>
                  <a:gd name="connsiteX1" fmla="*/ 8708 w 1611085"/>
                  <a:gd name="connsiteY1" fmla="*/ 0 h 2151017"/>
                  <a:gd name="connsiteX2" fmla="*/ 0 w 1611085"/>
                  <a:gd name="connsiteY2" fmla="*/ 2151017 h 2151017"/>
                  <a:gd name="connsiteX3" fmla="*/ 1611085 w 1611085"/>
                  <a:gd name="connsiteY3" fmla="*/ 1654629 h 2151017"/>
                </a:gdLst>
                <a:ahLst/>
                <a:cxnLst>
                  <a:cxn ang="0">
                    <a:pos x="connsiteX0" y="connsiteY0"/>
                  </a:cxn>
                  <a:cxn ang="0">
                    <a:pos x="connsiteX1" y="connsiteY1"/>
                  </a:cxn>
                  <a:cxn ang="0">
                    <a:pos x="connsiteX2" y="connsiteY2"/>
                  </a:cxn>
                  <a:cxn ang="0">
                    <a:pos x="connsiteX3" y="connsiteY3"/>
                  </a:cxn>
                </a:cxnLst>
                <a:rect l="l" t="t" r="r" b="b"/>
                <a:pathLst>
                  <a:path w="1611085" h="2151017">
                    <a:moveTo>
                      <a:pt x="1611085" y="1654629"/>
                    </a:moveTo>
                    <a:lnTo>
                      <a:pt x="8708" y="0"/>
                    </a:lnTo>
                    <a:cubicBezTo>
                      <a:pt x="5805" y="717006"/>
                      <a:pt x="2903" y="1434011"/>
                      <a:pt x="0" y="2151017"/>
                    </a:cubicBezTo>
                    <a:lnTo>
                      <a:pt x="1611085" y="1654629"/>
                    </a:lnTo>
                    <a:close/>
                  </a:path>
                </a:pathLst>
              </a:custGeom>
              <a:solidFill>
                <a:schemeClr val="accent1">
                  <a:alpha val="5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sp>
        <p:nvSpPr>
          <p:cNvPr id="6" name="Rectangle 5"/>
          <p:cNvSpPr/>
          <p:nvPr/>
        </p:nvSpPr>
        <p:spPr>
          <a:xfrm>
            <a:off x="518337" y="1305379"/>
            <a:ext cx="7780715" cy="738664"/>
          </a:xfrm>
          <a:prstGeom prst="rect">
            <a:avLst/>
          </a:prstGeom>
        </p:spPr>
        <p:txBody>
          <a:bodyPr wrap="square">
            <a:spAutoFit/>
          </a:bodyPr>
          <a:lstStyle/>
          <a:p>
            <a:pPr marL="342900" indent="-342900">
              <a:lnSpc>
                <a:spcPct val="150000"/>
              </a:lnSpc>
              <a:buClr>
                <a:srgbClr val="0039A6"/>
              </a:buClr>
              <a:buFont typeface="Wingdings" panose="05000000000000000000" pitchFamily="2" charset="2"/>
              <a:buChar char="§"/>
            </a:pPr>
            <a:r>
              <a:rPr lang="en-US" sz="2800" dirty="0"/>
              <a:t>established in a </a:t>
            </a:r>
            <a:r>
              <a:rPr lang="en-US" sz="2800" b="1" dirty="0"/>
              <a:t>non-traditional </a:t>
            </a:r>
            <a:r>
              <a:rPr lang="en-US" sz="2800" dirty="0"/>
              <a:t>setting</a:t>
            </a:r>
          </a:p>
        </p:txBody>
      </p:sp>
      <p:sp>
        <p:nvSpPr>
          <p:cNvPr id="17" name="Title"/>
          <p:cNvSpPr>
            <a:spLocks noGrp="1"/>
          </p:cNvSpPr>
          <p:nvPr>
            <p:ph type="title"/>
          </p:nvPr>
        </p:nvSpPr>
        <p:spPr>
          <a:xfrm>
            <a:off x="457200" y="274639"/>
            <a:ext cx="8229600" cy="1143000"/>
          </a:xfrm>
        </p:spPr>
        <p:txBody>
          <a:bodyPr/>
          <a:lstStyle/>
          <a:p>
            <a:r>
              <a:rPr lang="en-US" sz="3200" dirty="0">
                <a:latin typeface="+mj-lt"/>
              </a:rPr>
              <a:t>A POD is…                                                 </a:t>
            </a:r>
            <a:r>
              <a:rPr lang="en-US" sz="3200" dirty="0">
                <a:solidFill>
                  <a:schemeClr val="bg1"/>
                </a:solidFill>
                <a:latin typeface="+mj-lt"/>
              </a:rPr>
              <a:t>1</a:t>
            </a:r>
            <a:endParaRPr lang="en-US" sz="3733" dirty="0">
              <a:solidFill>
                <a:schemeClr val="bg1"/>
              </a:solidFill>
              <a:latin typeface="+mj-lt"/>
            </a:endParaRPr>
          </a:p>
        </p:txBody>
      </p:sp>
    </p:spTree>
    <p:extLst>
      <p:ext uri="{BB962C8B-B14F-4D97-AF65-F5344CB8AC3E}">
        <p14:creationId xmlns:p14="http://schemas.microsoft.com/office/powerpoint/2010/main" val="938581674"/>
      </p:ext>
    </p:extLst>
  </p:cSld>
  <p:clrMapOvr>
    <a:masterClrMapping/>
  </p:clrMapOvr>
  <p:transition>
    <p:fade/>
  </p:transition>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ustom 1">
      <a:majorFont>
        <a:latin typeface="Myriad Pro"/>
        <a:ea typeface=""/>
        <a:cs typeface=""/>
      </a:majorFont>
      <a:minorFont>
        <a:latin typeface="Myriad Pro"/>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p:properties xmlns:p="http://schemas.microsoft.com/office/2006/metadata/properties" xmlns:xsi="http://www.w3.org/2001/XMLSchema-instance" xmlns:pc="http://schemas.microsoft.com/office/infopath/2007/PartnerControls">
  <documentManagement>
    <_dlc_DocId xmlns="28d562b4-6dc6-4147-9c6c-0869ab85d31e">37CKC56RJFEV-15356406-793</_dlc_DocId>
    <_dlc_DocIdUrl xmlns="28d562b4-6dc6-4147-9c6c-0869ab85d31e">
      <Url>https://esp.cdc.gov/sites/ophpr/DSLR/CBB/training/MCM_ORR_TT/evaluation/_layouts/15/DocIdRedir.aspx?ID=37CKC56RJFEV-15356406-793</Url>
      <Description>37CKC56RJFEV-15356406-793</Description>
    </_dlc_DocIdUrl>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mso-contentType ?>
<spe:Receivers xmlns:spe="http://schemas.microsoft.com/sharepoint/events">
  <Receiver>
    <Name>Document ID Generator</Name>
    <Synchronization>Synchronous</Synchronization>
    <Type>10001</Type>
    <SequenceNumber>1000</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10002</Type>
    <SequenceNumber>1001</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10004</Type>
    <SequenceNumber>1002</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10006</Type>
    <SequenceNumber>1003</SequenceNumber>
    <Assembly>Microsoft.Office.DocumentManagement, Version=14.0.0.0, Culture=neutral, PublicKeyToken=71e9bce111e9429c</Assembly>
    <Class>Microsoft.Office.DocumentManagement.Internal.DocIdHandler</Class>
    <Data/>
    <Filter/>
  </Receiver>
</spe:Receivers>
</file>

<file path=customXml/item4.xml><?xml version="1.0" encoding="utf-8"?>
<ct:contentTypeSchema xmlns:ct="http://schemas.microsoft.com/office/2006/metadata/contentType" xmlns:ma="http://schemas.microsoft.com/office/2006/metadata/properties/metaAttributes" ct:_="" ma:_="" ma:contentTypeName="Document" ma:contentTypeID="0x0101007BF5C35D736FA34A94CF03C14EEE45A6" ma:contentTypeVersion="0" ma:contentTypeDescription="Create a new document." ma:contentTypeScope="" ma:versionID="b39c6d56ca5bf9b37cadf0755310fe75">
  <xsd:schema xmlns:xsd="http://www.w3.org/2001/XMLSchema" xmlns:xs="http://www.w3.org/2001/XMLSchema" xmlns:p="http://schemas.microsoft.com/office/2006/metadata/properties" xmlns:ns2="28d562b4-6dc6-4147-9c6c-0869ab85d31e" targetNamespace="http://schemas.microsoft.com/office/2006/metadata/properties" ma:root="true" ma:fieldsID="881dba941b01c38568d79e655a2e7a89" ns2:_="">
    <xsd:import namespace="28d562b4-6dc6-4147-9c6c-0869ab85d31e"/>
    <xsd:element name="properties">
      <xsd:complexType>
        <xsd:sequence>
          <xsd:element name="documentManagement">
            <xsd:complexType>
              <xsd:all>
                <xsd:element ref="ns2:_dlc_DocId" minOccurs="0"/>
                <xsd:element ref="ns2:_dlc_DocIdUrl" minOccurs="0"/>
                <xsd:element ref="ns2:_dlc_DocIdPersistI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8d562b4-6dc6-4147-9c6c-0869ab85d31e"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D3720397-C3C0-4FAE-81DA-F2BEB7515B52}">
  <ds:schemaRefs>
    <ds:schemaRef ds:uri="http://purl.org/dc/terms/"/>
    <ds:schemaRef ds:uri="28d562b4-6dc6-4147-9c6c-0869ab85d31e"/>
    <ds:schemaRef ds:uri="http://schemas.microsoft.com/office/2006/documentManagement/types"/>
    <ds:schemaRef ds:uri="http://schemas.openxmlformats.org/package/2006/metadata/core-properties"/>
    <ds:schemaRef ds:uri="http://www.w3.org/XML/1998/namespace"/>
    <ds:schemaRef ds:uri="http://purl.org/dc/elements/1.1/"/>
    <ds:schemaRef ds:uri="http://schemas.microsoft.com/office/2006/metadata/properties"/>
    <ds:schemaRef ds:uri="http://schemas.microsoft.com/office/infopath/2007/PartnerControls"/>
    <ds:schemaRef ds:uri="http://purl.org/dc/dcmitype/"/>
  </ds:schemaRefs>
</ds:datastoreItem>
</file>

<file path=customXml/itemProps2.xml><?xml version="1.0" encoding="utf-8"?>
<ds:datastoreItem xmlns:ds="http://schemas.openxmlformats.org/officeDocument/2006/customXml" ds:itemID="{66AE7383-578E-4159-AE35-D98B480B4F72}">
  <ds:schemaRefs>
    <ds:schemaRef ds:uri="http://schemas.microsoft.com/sharepoint/v3/contenttype/forms"/>
  </ds:schemaRefs>
</ds:datastoreItem>
</file>

<file path=customXml/itemProps3.xml><?xml version="1.0" encoding="utf-8"?>
<ds:datastoreItem xmlns:ds="http://schemas.openxmlformats.org/officeDocument/2006/customXml" ds:itemID="{83836DEB-1331-4393-BD0D-F0B70F548793}">
  <ds:schemaRefs>
    <ds:schemaRef ds:uri="http://schemas.microsoft.com/sharepoint/events"/>
  </ds:schemaRefs>
</ds:datastoreItem>
</file>

<file path=customXml/itemProps4.xml><?xml version="1.0" encoding="utf-8"?>
<ds:datastoreItem xmlns:ds="http://schemas.openxmlformats.org/officeDocument/2006/customXml" ds:itemID="{812066FC-FF5F-477F-92B5-3A2599D99E8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8d562b4-6dc6-4147-9c6c-0869ab85d31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158</TotalTime>
  <Words>5790</Words>
  <Application>Microsoft Office PowerPoint</Application>
  <PresentationFormat>On-screen Show (4:3)</PresentationFormat>
  <Paragraphs>472</Paragraphs>
  <Slides>47</Slides>
  <Notes>47</Notes>
  <HiddenSlides>1</HiddenSlides>
  <MMClips>0</MMClips>
  <ScaleCrop>false</ScaleCrop>
  <HeadingPairs>
    <vt:vector size="8" baseType="variant">
      <vt:variant>
        <vt:lpstr>Fonts Used</vt:lpstr>
      </vt:variant>
      <vt:variant>
        <vt:i4>6</vt:i4>
      </vt:variant>
      <vt:variant>
        <vt:lpstr>Theme</vt:lpstr>
      </vt:variant>
      <vt:variant>
        <vt:i4>1</vt:i4>
      </vt:variant>
      <vt:variant>
        <vt:lpstr>Embedded OLE Servers</vt:lpstr>
      </vt:variant>
      <vt:variant>
        <vt:i4>1</vt:i4>
      </vt:variant>
      <vt:variant>
        <vt:lpstr>Slide Titles</vt:lpstr>
      </vt:variant>
      <vt:variant>
        <vt:i4>47</vt:i4>
      </vt:variant>
    </vt:vector>
  </HeadingPairs>
  <TitlesOfParts>
    <vt:vector size="55" baseType="lpstr">
      <vt:lpstr>Arial</vt:lpstr>
      <vt:lpstr>Calibri</vt:lpstr>
      <vt:lpstr>Myriad Pro</vt:lpstr>
      <vt:lpstr>Stencil</vt:lpstr>
      <vt:lpstr>Times New Roman</vt:lpstr>
      <vt:lpstr>Wingdings</vt:lpstr>
      <vt:lpstr>Office Theme</vt:lpstr>
      <vt:lpstr>Document</vt:lpstr>
      <vt:lpstr>Closed Point of Dispensing Training</vt:lpstr>
      <vt:lpstr>Purpose</vt:lpstr>
      <vt:lpstr>Learning Objectives</vt:lpstr>
      <vt:lpstr>It All Starts Somewhere</vt:lpstr>
      <vt:lpstr>Public Health Threats Trigger PODs</vt:lpstr>
      <vt:lpstr>Who Decides?</vt:lpstr>
      <vt:lpstr>POD Definition</vt:lpstr>
      <vt:lpstr>A POD is NOT…                                      4</vt:lpstr>
      <vt:lpstr>A POD is…                                                 1</vt:lpstr>
      <vt:lpstr>A POD is…                                                 2</vt:lpstr>
      <vt:lpstr>A POD is…                                                 3</vt:lpstr>
      <vt:lpstr>Time is Critical</vt:lpstr>
      <vt:lpstr>Closed PODs</vt:lpstr>
      <vt:lpstr>CPOD Operations Depend on You!</vt:lpstr>
      <vt:lpstr>CPOD Staff Activation and Orientation</vt:lpstr>
      <vt:lpstr>Notification of CPOD Staff</vt:lpstr>
      <vt:lpstr>Check-in Procedures</vt:lpstr>
      <vt:lpstr>Training of CPOD Staff</vt:lpstr>
      <vt:lpstr>Training of CPOD Staff (Cont.)</vt:lpstr>
      <vt:lpstr>Checkout Procedures </vt:lpstr>
      <vt:lpstr>Thus Far……</vt:lpstr>
      <vt:lpstr>CPOD  Functions Overview</vt:lpstr>
      <vt:lpstr>Main Functions of a CPOD</vt:lpstr>
      <vt:lpstr>Greet/Triage</vt:lpstr>
      <vt:lpstr>Registration and Forms Review</vt:lpstr>
      <vt:lpstr>Screening</vt:lpstr>
      <vt:lpstr>Dispensing</vt:lpstr>
      <vt:lpstr>Education and Exit</vt:lpstr>
      <vt:lpstr>Incident Command System (ICS)</vt:lpstr>
      <vt:lpstr>PowerPoint Presentation</vt:lpstr>
      <vt:lpstr>Other CPOD Staff Roles</vt:lpstr>
      <vt:lpstr>Thus far……</vt:lpstr>
      <vt:lpstr>Greeter/Triage Tasks</vt:lpstr>
      <vt:lpstr>Be Alert! Emotions can be high!</vt:lpstr>
      <vt:lpstr>Recognizing and Managing Stressed Clients</vt:lpstr>
      <vt:lpstr>Registration and Forms Review Tasks</vt:lpstr>
      <vt:lpstr>Screening Tasks</vt:lpstr>
      <vt:lpstr>Screening Form</vt:lpstr>
      <vt:lpstr>Screening Algorithm </vt:lpstr>
      <vt:lpstr>Medical Consult Tasks</vt:lpstr>
      <vt:lpstr>Dispensing Tasks</vt:lpstr>
      <vt:lpstr>Education and Exit Usher Tasks</vt:lpstr>
      <vt:lpstr>Process Flow Chart</vt:lpstr>
      <vt:lpstr>CPOD Flow Evaluation</vt:lpstr>
      <vt:lpstr>CPOD Function Conclusion</vt:lpstr>
      <vt:lpstr>CPOD Summary</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Closed Point of Dispensing Training</dc:title>
  <dc:creator>Ann Gibbs</dc:creator>
  <cp:lastModifiedBy>Ann Gibbs</cp:lastModifiedBy>
  <cp:revision>21</cp:revision>
  <dcterms:created xsi:type="dcterms:W3CDTF">2019-09-27T17:04:27Z</dcterms:created>
  <dcterms:modified xsi:type="dcterms:W3CDTF">2019-11-25T21:38:06Z</dcterms:modified>
</cp:coreProperties>
</file>