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1829" autoAdjust="0"/>
  </p:normalViewPr>
  <p:slideViewPr>
    <p:cSldViewPr snapToGrid="0">
      <p:cViewPr varScale="1">
        <p:scale>
          <a:sx n="46" d="100"/>
          <a:sy n="46" d="100"/>
        </p:scale>
        <p:origin x="1656" y="42"/>
      </p:cViewPr>
      <p:guideLst/>
    </p:cSldViewPr>
  </p:slideViewPr>
  <p:notesTextViewPr>
    <p:cViewPr>
      <p:scale>
        <a:sx n="1" d="1"/>
        <a:sy n="1" d="1"/>
      </p:scale>
      <p:origin x="0" y="0"/>
    </p:cViewPr>
  </p:notesTextViewPr>
  <p:notesViewPr>
    <p:cSldViewPr snapToGrid="0">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09AFA-2DF2-42D7-ABCB-51F79DB852D6}" type="datetimeFigureOut">
              <a:rPr lang="en-US" smtClean="0"/>
              <a:t>11/20/2019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0A69D-CF2A-4962-AA4B-2A034C1B2982}" type="slidenum">
              <a:rPr lang="en-US" smtClean="0"/>
              <a:t>‹#›</a:t>
            </a:fld>
            <a:endParaRPr lang="en-US" dirty="0"/>
          </a:p>
        </p:txBody>
      </p:sp>
    </p:spTree>
    <p:extLst>
      <p:ext uri="{BB962C8B-B14F-4D97-AF65-F5344CB8AC3E}">
        <p14:creationId xmlns:p14="http://schemas.microsoft.com/office/powerpoint/2010/main" val="135751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2</a:t>
            </a:fld>
            <a:endParaRPr lang="en-US" dirty="0"/>
          </a:p>
        </p:txBody>
      </p:sp>
    </p:spTree>
    <p:extLst>
      <p:ext uri="{BB962C8B-B14F-4D97-AF65-F5344CB8AC3E}">
        <p14:creationId xmlns:p14="http://schemas.microsoft.com/office/powerpoint/2010/main" val="38568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How will your closed PODs get their medications to dispense to their employees, members, and their families?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CPODs will be required to pick up medications from LPH.  We will provide information on when, where, and how to pick up the medications and any other assets provided from CDC</a:t>
            </a:r>
          </a:p>
          <a:p>
            <a:endParaRPr lang="en-US" sz="1200" kern="1200" baseline="0" dirty="0" smtClean="0">
              <a:solidFill>
                <a:schemeClr val="tx1"/>
              </a:solidFill>
              <a:effectLst/>
              <a:latin typeface="+mn-lt"/>
              <a:ea typeface="+mn-ea"/>
              <a:cs typeface="+mn-cs"/>
            </a:endParaRPr>
          </a:p>
          <a:p>
            <a:r>
              <a:rPr lang="en-US" dirty="0" smtClean="0"/>
              <a:t>Your CPOD will work with LPH to make sure you have enough</a:t>
            </a:r>
            <a:r>
              <a:rPr lang="en-US" baseline="0" dirty="0" smtClean="0"/>
              <a:t> supply to make it through the event.</a:t>
            </a:r>
          </a:p>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11</a:t>
            </a:fld>
            <a:endParaRPr lang="en-US" dirty="0"/>
          </a:p>
        </p:txBody>
      </p:sp>
    </p:spTree>
    <p:extLst>
      <p:ext uri="{BB962C8B-B14F-4D97-AF65-F5344CB8AC3E}">
        <p14:creationId xmlns:p14="http://schemas.microsoft.com/office/powerpoint/2010/main" val="17330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you might be asking yourself: who do I talk to if I want my organization to be a CPOD? </a:t>
            </a:r>
          </a:p>
          <a:p>
            <a:endParaRPr lang="en-US" baseline="0" dirty="0" smtClean="0"/>
          </a:p>
          <a:p>
            <a:r>
              <a:rPr lang="en-US" baseline="0" dirty="0" smtClean="0"/>
              <a:t>Reference documents – Healthcare Coalition Website (FAQ, plan template, </a:t>
            </a:r>
            <a:r>
              <a:rPr lang="en-US" baseline="0" dirty="0" err="1" smtClean="0"/>
              <a:t>etc</a:t>
            </a:r>
            <a:r>
              <a:rPr lang="en-US" baseline="0" dirty="0" smtClean="0"/>
              <a:t>)</a:t>
            </a:r>
          </a:p>
          <a:p>
            <a:endParaRPr lang="en-US" baseline="0" dirty="0" smtClean="0"/>
          </a:p>
          <a:p>
            <a:pPr marL="571500" indent="-457200">
              <a:buAutoNum type="arabicPeriod"/>
            </a:pPr>
            <a:r>
              <a:rPr lang="en-US" dirty="0" smtClean="0"/>
              <a:t>Talk</a:t>
            </a:r>
            <a:r>
              <a:rPr lang="en-US" baseline="0" dirty="0" smtClean="0"/>
              <a:t> to </a:t>
            </a:r>
            <a:r>
              <a:rPr lang="en-US" dirty="0" smtClean="0"/>
              <a:t>LPH and let them know you would like your agency to be a CPOD</a:t>
            </a:r>
          </a:p>
          <a:p>
            <a:pPr marL="571500" indent="-457200">
              <a:buAutoNum type="arabicPeriod"/>
            </a:pPr>
            <a:r>
              <a:rPr lang="en-US" dirty="0" smtClean="0"/>
              <a:t>Work with LPH to complete forms</a:t>
            </a:r>
          </a:p>
          <a:p>
            <a:pPr marL="571500" indent="-457200">
              <a:buAutoNum type="arabicPeriod"/>
            </a:pPr>
            <a:r>
              <a:rPr lang="en-US" dirty="0" smtClean="0"/>
              <a:t>TA-DA you are a CPOD!</a:t>
            </a:r>
          </a:p>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12</a:t>
            </a:fld>
            <a:endParaRPr lang="en-US" dirty="0"/>
          </a:p>
        </p:txBody>
      </p:sp>
    </p:spTree>
    <p:extLst>
      <p:ext uri="{BB962C8B-B14F-4D97-AF65-F5344CB8AC3E}">
        <p14:creationId xmlns:p14="http://schemas.microsoft.com/office/powerpoint/2010/main" val="175345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Most of the plan can be completed at the meeting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Practice the </a:t>
            </a:r>
            <a:r>
              <a:rPr lang="en-US" sz="1200" dirty="0" smtClean="0"/>
              <a:t>plan (</a:t>
            </a:r>
            <a:r>
              <a:rPr lang="en-US" sz="1200" dirty="0"/>
              <a:t>c</a:t>
            </a:r>
            <a:r>
              <a:rPr lang="en-US" sz="1200" dirty="0" smtClean="0"/>
              <a:t>ommunication drills</a:t>
            </a:r>
            <a:r>
              <a:rPr lang="en-US" sz="1200" dirty="0"/>
              <a:t>, </a:t>
            </a:r>
            <a:r>
              <a:rPr lang="en-US" sz="1200" dirty="0" smtClean="0"/>
              <a:t>plan </a:t>
            </a:r>
            <a:r>
              <a:rPr lang="en-US" sz="1200" dirty="0"/>
              <a:t>a</a:t>
            </a:r>
            <a:r>
              <a:rPr lang="en-US" sz="1200" dirty="0" smtClean="0"/>
              <a:t>ctivation drills/exercises</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393242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14</a:t>
            </a:fld>
            <a:endParaRPr lang="en-US" dirty="0"/>
          </a:p>
        </p:txBody>
      </p:sp>
    </p:spTree>
    <p:extLst>
      <p:ext uri="{BB962C8B-B14F-4D97-AF65-F5344CB8AC3E}">
        <p14:creationId xmlns:p14="http://schemas.microsoft.com/office/powerpoint/2010/main" val="86657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Mass Dispensing/Medical Counter Measure Dispensing is providing medication to large numbers of people who may or may not have been exposed to a disease or toxic agent.  Lets take the  example of weaponized Anthrax released into the air. Because this form is so effective, a huge part of the population has potentially been exposed. In this case, Local Public Health is going to facilitate the opening of, and staff, open Points of Dispensing, where the general public- anyone and everybody –are going to travel to and receive their Post Exposure Prophylaxis of antibiotics. Unless you are sick, which means you are going to hospital to receive your medicine. (Anthrax we would need to reach entire affected population within 48 hours). Hard for LPH to staff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Its not to hard to imagine that given the size of that group of people that need medication that these open PODs may be become overwhelming for staff and public involved. That’s where closed PODs come in into play.</a:t>
            </a:r>
          </a:p>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3</a:t>
            </a:fld>
            <a:endParaRPr lang="en-US" dirty="0"/>
          </a:p>
        </p:txBody>
      </p:sp>
    </p:spTree>
    <p:extLst>
      <p:ext uri="{BB962C8B-B14F-4D97-AF65-F5344CB8AC3E}">
        <p14:creationId xmlns:p14="http://schemas.microsoft.com/office/powerpoint/2010/main" val="90482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looking at this group of potential closed POD partners to work with public health to help take care of our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recognize that these are entities who need their staff on site to respond to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will need to designate staff and staff time for your planning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Training staff will help your organization be successful in distributing</a:t>
            </a:r>
            <a:r>
              <a:rPr lang="en-US" baseline="0" dirty="0" smtClean="0"/>
              <a:t> medications</a:t>
            </a:r>
            <a:r>
              <a:rPr lang="en-US" dirty="0" smtClean="0"/>
              <a:t>.  You may</a:t>
            </a:r>
            <a:r>
              <a:rPr lang="en-US" baseline="0" dirty="0" smtClean="0"/>
              <a:t> </a:t>
            </a:r>
            <a:r>
              <a:rPr lang="en-US" dirty="0" smtClean="0"/>
              <a:t>be asked to participate in periodic exercises with public health.</a:t>
            </a:r>
          </a:p>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4</a:t>
            </a:fld>
            <a:endParaRPr lang="en-US" dirty="0"/>
          </a:p>
        </p:txBody>
      </p:sp>
    </p:spTree>
    <p:extLst>
      <p:ext uri="{BB962C8B-B14F-4D97-AF65-F5344CB8AC3E}">
        <p14:creationId xmlns:p14="http://schemas.microsoft.com/office/powerpoint/2010/main" val="228054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By virtue of being a CPOD partner you are able to ensure your staff are protected and available to respond.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is no direct cost to becoming a Closed POD.  The medications provided during an emergency are free of charge.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5</a:t>
            </a:fld>
            <a:endParaRPr lang="en-US" dirty="0"/>
          </a:p>
        </p:txBody>
      </p:sp>
    </p:spTree>
    <p:extLst>
      <p:ext uri="{BB962C8B-B14F-4D97-AF65-F5344CB8AC3E}">
        <p14:creationId xmlns:p14="http://schemas.microsoft.com/office/powerpoint/2010/main" val="121602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4">
                    <a:lumMod val="75000"/>
                  </a:schemeClr>
                </a:solidFill>
                <a:latin typeface="Arial" panose="020B0604020202020204" pitchFamily="34" charset="0"/>
                <a:ea typeface="Times New Roman" panose="02020603050405020304" pitchFamily="18" charset="0"/>
                <a:cs typeface="Times New Roman" panose="02020603050405020304" pitchFamily="18" charset="0"/>
              </a:rPr>
              <a:t>Having said all this, closed</a:t>
            </a:r>
            <a:r>
              <a:rPr lang="en-US" sz="1200" baseline="0" dirty="0" smtClean="0">
                <a:solidFill>
                  <a:schemeClr val="accent4">
                    <a:lumMod val="75000"/>
                  </a:schemeClr>
                </a:solidFill>
                <a:latin typeface="Arial" panose="020B0604020202020204" pitchFamily="34" charset="0"/>
                <a:ea typeface="Times New Roman" panose="02020603050405020304" pitchFamily="18" charset="0"/>
                <a:cs typeface="Times New Roman" panose="02020603050405020304" pitchFamily="18" charset="0"/>
              </a:rPr>
              <a:t> PODs operate in much the same way as open PODs do. They have the same function of screening individuals to determine what medications they should receive, and then dispensing those medications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accent4">
                  <a:lumMod val="75000"/>
                </a:schemeClr>
              </a:solidFill>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accent4">
                    <a:lumMod val="75000"/>
                  </a:schemeClr>
                </a:solidFill>
                <a:latin typeface="Arial" panose="020B0604020202020204" pitchFamily="34" charset="0"/>
                <a:cs typeface="Times New Roman" panose="02020603050405020304" pitchFamily="18" charset="0"/>
              </a:rPr>
              <a:t>Of course, a lot of planning needs to go into the mechanics and logistics of how you accomplish this task, and I will touch on a few tools to help you be successful in that regard later, but lets first take a step back and talk about legal considerations of operating a closed POD.</a:t>
            </a:r>
          </a:p>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6</a:t>
            </a:fld>
            <a:endParaRPr lang="en-US" dirty="0"/>
          </a:p>
        </p:txBody>
      </p:sp>
    </p:spTree>
    <p:extLst>
      <p:ext uri="{BB962C8B-B14F-4D97-AF65-F5344CB8AC3E}">
        <p14:creationId xmlns:p14="http://schemas.microsoft.com/office/powerpoint/2010/main" val="343285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4">
                    <a:lumMod val="75000"/>
                  </a:schemeClr>
                </a:solidFill>
                <a:latin typeface="Arial" panose="020B0604020202020204" pitchFamily="34" charset="0"/>
                <a:ea typeface="Times New Roman" panose="02020603050405020304" pitchFamily="18" charset="0"/>
                <a:cs typeface="Times New Roman" panose="02020603050405020304" pitchFamily="18" charset="0"/>
              </a:rPr>
              <a:t>CPODs have to follow the MDH Mass</a:t>
            </a:r>
            <a:r>
              <a:rPr lang="en-US" sz="1200" baseline="0" dirty="0" smtClean="0">
                <a:solidFill>
                  <a:schemeClr val="accent4">
                    <a:lumMod val="75000"/>
                  </a:schemeClr>
                </a:solidFill>
                <a:latin typeface="Arial" panose="020B0604020202020204" pitchFamily="34" charset="0"/>
                <a:ea typeface="Times New Roman" panose="02020603050405020304" pitchFamily="18" charset="0"/>
                <a:cs typeface="Times New Roman" panose="02020603050405020304" pitchFamily="18" charset="0"/>
              </a:rPr>
              <a:t> Dispensing</a:t>
            </a:r>
            <a:r>
              <a:rPr lang="en-US" sz="1200" dirty="0" smtClean="0">
                <a:solidFill>
                  <a:schemeClr val="accent4">
                    <a:lumMod val="75000"/>
                  </a:schemeClr>
                </a:solidFill>
                <a:latin typeface="Arial" panose="020B0604020202020204" pitchFamily="34" charset="0"/>
                <a:ea typeface="Times New Roman" panose="02020603050405020304" pitchFamily="18" charset="0"/>
                <a:cs typeface="Times New Roman" panose="02020603050405020304" pitchFamily="18" charset="0"/>
              </a:rPr>
              <a:t> Guidelines</a:t>
            </a:r>
            <a:r>
              <a:rPr lang="en-US" sz="1200" baseline="0" dirty="0" smtClean="0">
                <a:solidFill>
                  <a:schemeClr val="accent4">
                    <a:lumMod val="75000"/>
                  </a:schemeClr>
                </a:solidFill>
                <a:latin typeface="Arial" panose="020B0604020202020204" pitchFamily="34" charset="0"/>
                <a:ea typeface="Times New Roman" panose="02020603050405020304" pitchFamily="18" charset="0"/>
                <a:cs typeface="Times New Roman" panose="02020603050405020304" pitchFamily="18" charset="0"/>
              </a:rPr>
              <a:t> when dispensing CDC medications or vaccines.  There are legal statutes that protect you when you follow the provided guidance against adverse reactions.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accent4">
                  <a:lumMod val="75000"/>
                </a:schemeClr>
              </a:solidFill>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accent4">
                    <a:lumMod val="75000"/>
                  </a:schemeClr>
                </a:solidFill>
                <a:latin typeface="Arial" panose="020B0604020202020204" pitchFamily="34" charset="0"/>
                <a:ea typeface="+mn-ea"/>
                <a:cs typeface="Times New Roman" panose="02020603050405020304" pitchFamily="18" charset="0"/>
              </a:rPr>
              <a:t>Additionally the PREP Act c</a:t>
            </a:r>
            <a:r>
              <a:rPr lang="en-US" sz="1200" kern="1200" baseline="0" dirty="0" smtClean="0">
                <a:solidFill>
                  <a:schemeClr val="tx1"/>
                </a:solidFill>
                <a:effectLst/>
                <a:latin typeface="+mn-lt"/>
                <a:ea typeface="+mn-ea"/>
                <a:cs typeface="+mn-cs"/>
              </a:rPr>
              <a:t>overs CPOD staff from liability arising from administering Medical Countermeasures.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7</a:t>
            </a:fld>
            <a:endParaRPr lang="en-US" dirty="0"/>
          </a:p>
        </p:txBody>
      </p:sp>
    </p:spTree>
    <p:extLst>
      <p:ext uri="{BB962C8B-B14F-4D97-AF65-F5344CB8AC3E}">
        <p14:creationId xmlns:p14="http://schemas.microsoft.com/office/powerpoint/2010/main" val="1956335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accent4">
                    <a:lumMod val="75000"/>
                  </a:schemeClr>
                </a:solidFill>
                <a:latin typeface="Arial" panose="020B0604020202020204" pitchFamily="34" charset="0"/>
                <a:ea typeface="Times New Roman" panose="02020603050405020304" pitchFamily="18" charset="0"/>
                <a:cs typeface="Times New Roman" panose="02020603050405020304" pitchFamily="18" charset="0"/>
              </a:rPr>
              <a:t>The MDH provides a disease protocol which includes: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Screening form (either paper version or 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Dispensing algorithm</a:t>
            </a:r>
          </a:p>
          <a:p>
            <a:r>
              <a:rPr lang="en-US" sz="1200" b="0" i="0" u="none" strike="noStrike" kern="1200" baseline="0" dirty="0" smtClean="0">
                <a:solidFill>
                  <a:schemeClr val="tx1"/>
                </a:solidFill>
                <a:latin typeface="+mn-lt"/>
                <a:ea typeface="+mn-ea"/>
                <a:cs typeface="+mn-cs"/>
              </a:rPr>
              <a:t>Drug Information Sheets</a:t>
            </a:r>
          </a:p>
          <a:p>
            <a:r>
              <a:rPr lang="en-US" sz="1200" b="0" i="0" u="none" strike="noStrike" kern="1200" baseline="0" dirty="0" smtClean="0">
                <a:solidFill>
                  <a:schemeClr val="tx1"/>
                </a:solidFill>
                <a:latin typeface="+mn-lt"/>
                <a:ea typeface="+mn-ea"/>
                <a:cs typeface="+mn-cs"/>
              </a:rPr>
              <a:t>Disease Information Sheets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Currently anthrax is the only disease causing agent with a statewide protocol.</a:t>
            </a:r>
          </a:p>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8</a:t>
            </a:fld>
            <a:endParaRPr lang="en-US" dirty="0"/>
          </a:p>
        </p:txBody>
      </p:sp>
    </p:spTree>
    <p:extLst>
      <p:ext uri="{BB962C8B-B14F-4D97-AF65-F5344CB8AC3E}">
        <p14:creationId xmlns:p14="http://schemas.microsoft.com/office/powerpoint/2010/main" val="194791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How do</a:t>
            </a:r>
            <a:r>
              <a:rPr lang="en-US" baseline="0" dirty="0" smtClean="0">
                <a:latin typeface="Calibri" panose="020F0502020204030204" pitchFamily="34" charset="0"/>
                <a:ea typeface="Calibri" panose="020F0502020204030204" pitchFamily="34" charset="0"/>
                <a:cs typeface="Times New Roman" panose="02020603050405020304" pitchFamily="18" charset="0"/>
              </a:rPr>
              <a:t> organizations become close PODs? They make an agreement with LPH, utilizing planning tools that help them organize and plan for a mass dispensing event.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ea typeface="Calibri" panose="020F0502020204030204" pitchFamily="34" charset="0"/>
                <a:cs typeface="Times New Roman" panose="02020603050405020304" pitchFamily="18" charset="0"/>
              </a:rPr>
              <a:t>Talk to your LPH for tools to use for CPOD planning.</a:t>
            </a:r>
          </a:p>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9</a:t>
            </a:fld>
            <a:endParaRPr lang="en-US" dirty="0"/>
          </a:p>
        </p:txBody>
      </p:sp>
    </p:spTree>
    <p:extLst>
      <p:ext uri="{BB962C8B-B14F-4D97-AF65-F5344CB8AC3E}">
        <p14:creationId xmlns:p14="http://schemas.microsoft.com/office/powerpoint/2010/main" val="163368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are some of the things the planning tools will</a:t>
            </a:r>
            <a:r>
              <a:rPr lang="en-US" sz="1200" kern="1200" baseline="0" dirty="0" smtClean="0">
                <a:solidFill>
                  <a:schemeClr val="tx1"/>
                </a:solidFill>
                <a:effectLst/>
                <a:latin typeface="+mn-lt"/>
                <a:ea typeface="+mn-ea"/>
                <a:cs typeface="+mn-cs"/>
              </a:rPr>
              <a:t> help your organization with becoming a CPOD.  These are things we want you to consider when opening and running a CPOD.</a:t>
            </a:r>
            <a:endParaRPr lang="en-US" dirty="0" smtClean="0"/>
          </a:p>
          <a:p>
            <a:endParaRPr lang="en-US" dirty="0"/>
          </a:p>
        </p:txBody>
      </p:sp>
      <p:sp>
        <p:nvSpPr>
          <p:cNvPr id="4" name="Slide Number Placeholder 3"/>
          <p:cNvSpPr>
            <a:spLocks noGrp="1"/>
          </p:cNvSpPr>
          <p:nvPr>
            <p:ph type="sldNum" sz="quarter" idx="10"/>
          </p:nvPr>
        </p:nvSpPr>
        <p:spPr/>
        <p:txBody>
          <a:bodyPr/>
          <a:lstStyle/>
          <a:p>
            <a:fld id="{E2A0A69D-CF2A-4962-AA4B-2A034C1B2982}" type="slidenum">
              <a:rPr lang="en-US" smtClean="0"/>
              <a:t>10</a:t>
            </a:fld>
            <a:endParaRPr lang="en-US" dirty="0"/>
          </a:p>
        </p:txBody>
      </p:sp>
    </p:spTree>
    <p:extLst>
      <p:ext uri="{BB962C8B-B14F-4D97-AF65-F5344CB8AC3E}">
        <p14:creationId xmlns:p14="http://schemas.microsoft.com/office/powerpoint/2010/main" val="128894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20E41F-8E30-4B20-9E32-18F4B356153D}"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B24AE-AAA6-4910-9DFF-061A29A8CDCF}" type="slidenum">
              <a:rPr lang="en-US" smtClean="0"/>
              <a:t>‹#›</a:t>
            </a:fld>
            <a:endParaRPr lang="en-US" dirty="0"/>
          </a:p>
        </p:txBody>
      </p:sp>
    </p:spTree>
    <p:extLst>
      <p:ext uri="{BB962C8B-B14F-4D97-AF65-F5344CB8AC3E}">
        <p14:creationId xmlns:p14="http://schemas.microsoft.com/office/powerpoint/2010/main" val="404991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0E41F-8E30-4B20-9E32-18F4B356153D}"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B24AE-AAA6-4910-9DFF-061A29A8CDCF}" type="slidenum">
              <a:rPr lang="en-US" smtClean="0"/>
              <a:t>‹#›</a:t>
            </a:fld>
            <a:endParaRPr lang="en-US" dirty="0"/>
          </a:p>
        </p:txBody>
      </p:sp>
    </p:spTree>
    <p:extLst>
      <p:ext uri="{BB962C8B-B14F-4D97-AF65-F5344CB8AC3E}">
        <p14:creationId xmlns:p14="http://schemas.microsoft.com/office/powerpoint/2010/main" val="56070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0E41F-8E30-4B20-9E32-18F4B356153D}"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B24AE-AAA6-4910-9DFF-061A29A8CDCF}" type="slidenum">
              <a:rPr lang="en-US" smtClean="0"/>
              <a:t>‹#›</a:t>
            </a:fld>
            <a:endParaRPr lang="en-US" dirty="0"/>
          </a:p>
        </p:txBody>
      </p:sp>
    </p:spTree>
    <p:extLst>
      <p:ext uri="{BB962C8B-B14F-4D97-AF65-F5344CB8AC3E}">
        <p14:creationId xmlns:p14="http://schemas.microsoft.com/office/powerpoint/2010/main" val="290510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20E41F-8E30-4B20-9E32-18F4B356153D}"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B24AE-AAA6-4910-9DFF-061A29A8CDCF}" type="slidenum">
              <a:rPr lang="en-US" smtClean="0"/>
              <a:t>‹#›</a:t>
            </a:fld>
            <a:endParaRPr lang="en-US" dirty="0"/>
          </a:p>
        </p:txBody>
      </p:sp>
    </p:spTree>
    <p:extLst>
      <p:ext uri="{BB962C8B-B14F-4D97-AF65-F5344CB8AC3E}">
        <p14:creationId xmlns:p14="http://schemas.microsoft.com/office/powerpoint/2010/main" val="230833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0E41F-8E30-4B20-9E32-18F4B356153D}"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B24AE-AAA6-4910-9DFF-061A29A8CDCF}" type="slidenum">
              <a:rPr lang="en-US" smtClean="0"/>
              <a:t>‹#›</a:t>
            </a:fld>
            <a:endParaRPr lang="en-US" dirty="0"/>
          </a:p>
        </p:txBody>
      </p:sp>
    </p:spTree>
    <p:extLst>
      <p:ext uri="{BB962C8B-B14F-4D97-AF65-F5344CB8AC3E}">
        <p14:creationId xmlns:p14="http://schemas.microsoft.com/office/powerpoint/2010/main" val="147253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20E41F-8E30-4B20-9E32-18F4B356153D}"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B24AE-AAA6-4910-9DFF-061A29A8CDCF}" type="slidenum">
              <a:rPr lang="en-US" smtClean="0"/>
              <a:t>‹#›</a:t>
            </a:fld>
            <a:endParaRPr lang="en-US" dirty="0"/>
          </a:p>
        </p:txBody>
      </p:sp>
    </p:spTree>
    <p:extLst>
      <p:ext uri="{BB962C8B-B14F-4D97-AF65-F5344CB8AC3E}">
        <p14:creationId xmlns:p14="http://schemas.microsoft.com/office/powerpoint/2010/main" val="293039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20E41F-8E30-4B20-9E32-18F4B356153D}" type="datetimeFigureOut">
              <a:rPr lang="en-US" smtClean="0"/>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EB24AE-AAA6-4910-9DFF-061A29A8CDCF}" type="slidenum">
              <a:rPr lang="en-US" smtClean="0"/>
              <a:t>‹#›</a:t>
            </a:fld>
            <a:endParaRPr lang="en-US" dirty="0"/>
          </a:p>
        </p:txBody>
      </p:sp>
    </p:spTree>
    <p:extLst>
      <p:ext uri="{BB962C8B-B14F-4D97-AF65-F5344CB8AC3E}">
        <p14:creationId xmlns:p14="http://schemas.microsoft.com/office/powerpoint/2010/main" val="51925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20E41F-8E30-4B20-9E32-18F4B356153D}" type="datetimeFigureOut">
              <a:rPr lang="en-US" smtClean="0"/>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EB24AE-AAA6-4910-9DFF-061A29A8CDCF}" type="slidenum">
              <a:rPr lang="en-US" smtClean="0"/>
              <a:t>‹#›</a:t>
            </a:fld>
            <a:endParaRPr lang="en-US" dirty="0"/>
          </a:p>
        </p:txBody>
      </p:sp>
    </p:spTree>
    <p:extLst>
      <p:ext uri="{BB962C8B-B14F-4D97-AF65-F5344CB8AC3E}">
        <p14:creationId xmlns:p14="http://schemas.microsoft.com/office/powerpoint/2010/main" val="5539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0E41F-8E30-4B20-9E32-18F4B356153D}" type="datetimeFigureOut">
              <a:rPr lang="en-US" smtClean="0"/>
              <a:t>11/20/2019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EB24AE-AAA6-4910-9DFF-061A29A8CDCF}" type="slidenum">
              <a:rPr lang="en-US" smtClean="0"/>
              <a:t>‹#›</a:t>
            </a:fld>
            <a:endParaRPr lang="en-US" dirty="0"/>
          </a:p>
        </p:txBody>
      </p:sp>
    </p:spTree>
    <p:extLst>
      <p:ext uri="{BB962C8B-B14F-4D97-AF65-F5344CB8AC3E}">
        <p14:creationId xmlns:p14="http://schemas.microsoft.com/office/powerpoint/2010/main" val="249197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0E41F-8E30-4B20-9E32-18F4B356153D}"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B24AE-AAA6-4910-9DFF-061A29A8CDCF}" type="slidenum">
              <a:rPr lang="en-US" smtClean="0"/>
              <a:t>‹#›</a:t>
            </a:fld>
            <a:endParaRPr lang="en-US" dirty="0"/>
          </a:p>
        </p:txBody>
      </p:sp>
    </p:spTree>
    <p:extLst>
      <p:ext uri="{BB962C8B-B14F-4D97-AF65-F5344CB8AC3E}">
        <p14:creationId xmlns:p14="http://schemas.microsoft.com/office/powerpoint/2010/main" val="364837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0E41F-8E30-4B20-9E32-18F4B356153D}"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B24AE-AAA6-4910-9DFF-061A29A8CDCF}" type="slidenum">
              <a:rPr lang="en-US" smtClean="0"/>
              <a:t>‹#›</a:t>
            </a:fld>
            <a:endParaRPr lang="en-US" dirty="0"/>
          </a:p>
        </p:txBody>
      </p:sp>
    </p:spTree>
    <p:extLst>
      <p:ext uri="{BB962C8B-B14F-4D97-AF65-F5344CB8AC3E}">
        <p14:creationId xmlns:p14="http://schemas.microsoft.com/office/powerpoint/2010/main" val="425419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0E41F-8E30-4B20-9E32-18F4B356153D}" type="datetimeFigureOut">
              <a:rPr lang="en-US" smtClean="0"/>
              <a:t>11/20/2019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B24AE-AAA6-4910-9DFF-061A29A8CDCF}" type="slidenum">
              <a:rPr lang="en-US" smtClean="0"/>
              <a:t>‹#›</a:t>
            </a:fld>
            <a:endParaRPr lang="en-US" dirty="0"/>
          </a:p>
        </p:txBody>
      </p:sp>
    </p:spTree>
    <p:extLst>
      <p:ext uri="{BB962C8B-B14F-4D97-AF65-F5344CB8AC3E}">
        <p14:creationId xmlns:p14="http://schemas.microsoft.com/office/powerpoint/2010/main" val="59289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visor.mn.gov/statutes/cite/144.4198" TargetMode="Externa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ww.health.state.mn.us/communities/ep/legal/prepact.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a:xfrm>
            <a:off x="1524000" y="1108594"/>
            <a:ext cx="9144000" cy="1253991"/>
          </a:xfrm>
          <a:solidFill>
            <a:schemeClr val="tx2">
              <a:lumMod val="50000"/>
            </a:schemeClr>
          </a:solidFill>
        </p:spPr>
        <p:txBody>
          <a:bodyPr/>
          <a:lstStyle/>
          <a:p>
            <a:r>
              <a:rPr lang="en-US" sz="4800" dirty="0" smtClean="0">
                <a:solidFill>
                  <a:schemeClr val="bg1"/>
                </a:solidFill>
              </a:rPr>
              <a:t>Closed Points of Dispensing </a:t>
            </a:r>
            <a:r>
              <a:rPr lang="en-US" sz="4800" dirty="0">
                <a:solidFill>
                  <a:schemeClr val="bg1"/>
                </a:solidFill>
              </a:rPr>
              <a:t>(</a:t>
            </a:r>
            <a:r>
              <a:rPr lang="en-US" sz="4800" dirty="0" smtClean="0">
                <a:solidFill>
                  <a:schemeClr val="bg1"/>
                </a:solidFill>
              </a:rPr>
              <a:t>CPOD)</a:t>
            </a:r>
            <a:endParaRPr lang="en-US" sz="4800" dirty="0">
              <a:solidFill>
                <a:schemeClr val="bg1"/>
              </a:solidFill>
            </a:endParaRPr>
          </a:p>
        </p:txBody>
      </p:sp>
      <p:sp>
        <p:nvSpPr>
          <p:cNvPr id="7" name="Subtitle 6"/>
          <p:cNvSpPr>
            <a:spLocks noGrp="1"/>
          </p:cNvSpPr>
          <p:nvPr>
            <p:ph type="subTitle" idx="1"/>
          </p:nvPr>
        </p:nvSpPr>
        <p:spPr>
          <a:xfrm>
            <a:off x="1524000" y="2643571"/>
            <a:ext cx="9144000" cy="1655762"/>
          </a:xfrm>
        </p:spPr>
        <p:txBody>
          <a:bodyPr/>
          <a:lstStyle/>
          <a:p>
            <a:r>
              <a:rPr lang="en-US" dirty="0" smtClean="0">
                <a:solidFill>
                  <a:schemeClr val="accent1">
                    <a:lumMod val="50000"/>
                  </a:schemeClr>
                </a:solidFill>
              </a:rPr>
              <a:t>Benefits for West Central Healthcare Coalition Partners</a:t>
            </a:r>
            <a:endParaRPr lang="en-US" dirty="0">
              <a:solidFill>
                <a:schemeClr val="accent1">
                  <a:lumMod val="50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6722" y="3294044"/>
            <a:ext cx="2405196" cy="2702694"/>
          </a:xfrm>
          <a:prstGeom prst="rect">
            <a:avLst/>
          </a:prstGeom>
        </p:spPr>
      </p:pic>
      <p:pic>
        <p:nvPicPr>
          <p:cNvPr id="1026" name="Picture 2" descr="PartnerShip 4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816" y="3577012"/>
            <a:ext cx="2565593" cy="228979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txBox="1">
            <a:spLocks/>
          </p:cNvSpPr>
          <p:nvPr/>
        </p:nvSpPr>
        <p:spPr>
          <a:xfrm>
            <a:off x="1718202" y="6370310"/>
            <a:ext cx="8314414" cy="254977"/>
          </a:xfrm>
          <a:prstGeom prst="rect">
            <a:avLst/>
          </a:prstGeom>
        </p:spPr>
        <p:txBody>
          <a:bodyPr vert="horz" lIns="91440" tIns="45720" rIns="91440" bIns="45720" rtlCol="0">
            <a:noAutofit/>
          </a:bodyPr>
          <a:lstStyle>
            <a:lvl1pPr marL="0" indent="0" algn="l" defTabSz="514350" rtl="0" eaLnBrk="1" latinLnBrk="0" hangingPunct="1">
              <a:lnSpc>
                <a:spcPts val="1050"/>
              </a:lnSpc>
              <a:spcBef>
                <a:spcPts val="0"/>
              </a:spcBef>
              <a:buClrTx/>
              <a:buSzPct val="75000"/>
              <a:buFontTx/>
              <a:buNone/>
              <a:defRPr sz="1050" b="1" kern="1200" spc="0" baseline="0">
                <a:solidFill>
                  <a:srgbClr val="000000"/>
                </a:solidFill>
                <a:latin typeface="+mn-lt"/>
                <a:ea typeface="+mn-ea"/>
                <a:cs typeface="+mn-cs"/>
              </a:defRPr>
            </a:lvl1pPr>
            <a:lvl2pPr marL="914400" indent="-457200" algn="l" defTabSz="514350" rtl="0" eaLnBrk="1" latinLnBrk="0" hangingPunct="1">
              <a:lnSpc>
                <a:spcPct val="100000"/>
              </a:lnSpc>
              <a:spcBef>
                <a:spcPts val="600"/>
              </a:spcBef>
              <a:buClrTx/>
              <a:buSzPct val="75000"/>
              <a:buFont typeface="Wingdings" panose="05000000000000000000" pitchFamily="2" charset="2"/>
              <a:buChar char="§"/>
              <a:defRPr sz="3000" b="0" kern="1200" spc="0" baseline="0">
                <a:solidFill>
                  <a:schemeClr val="tx1"/>
                </a:solidFill>
                <a:latin typeface="+mn-lt"/>
                <a:ea typeface="+mn-ea"/>
                <a:cs typeface="+mn-cs"/>
              </a:defRPr>
            </a:lvl2pPr>
            <a:lvl3pPr marL="1371600" indent="-457200" algn="l" defTabSz="514350" rtl="0" eaLnBrk="1" latinLnBrk="0" hangingPunct="1">
              <a:lnSpc>
                <a:spcPct val="100000"/>
              </a:lnSpc>
              <a:spcBef>
                <a:spcPts val="600"/>
              </a:spcBef>
              <a:buClrTx/>
              <a:buSzPct val="75000"/>
              <a:buFont typeface="Wingdings" panose="05000000000000000000" pitchFamily="2" charset="2"/>
              <a:buChar char="§"/>
              <a:defRPr sz="3000" kern="1200" spc="0" baseline="0">
                <a:solidFill>
                  <a:schemeClr val="tx1"/>
                </a:solidFill>
                <a:latin typeface="+mn-lt"/>
                <a:ea typeface="+mn-ea"/>
                <a:cs typeface="+mn-cs"/>
              </a:defRPr>
            </a:lvl3pPr>
            <a:lvl4pPr marL="1828800" indent="-457200" algn="l" defTabSz="514350" rtl="0" eaLnBrk="1" latinLnBrk="0" hangingPunct="1">
              <a:lnSpc>
                <a:spcPct val="100000"/>
              </a:lnSpc>
              <a:spcBef>
                <a:spcPts val="600"/>
              </a:spcBef>
              <a:buClrTx/>
              <a:buSzPct val="75000"/>
              <a:buFont typeface="Wingdings" panose="05000000000000000000" pitchFamily="2" charset="2"/>
              <a:buChar char="§"/>
              <a:defRPr sz="2400" kern="1200" spc="0" baseline="0">
                <a:solidFill>
                  <a:schemeClr val="tx1"/>
                </a:solidFill>
                <a:latin typeface="+mn-lt"/>
                <a:ea typeface="+mn-ea"/>
                <a:cs typeface="+mn-cs"/>
              </a:defRPr>
            </a:lvl4pPr>
            <a:lvl5pPr marL="2286000" indent="-457200" algn="l" defTabSz="514350" rtl="0" eaLnBrk="1" latinLnBrk="0" hangingPunct="1">
              <a:lnSpc>
                <a:spcPct val="100000"/>
              </a:lnSpc>
              <a:spcBef>
                <a:spcPts val="600"/>
              </a:spcBef>
              <a:buClrTx/>
              <a:buSzPct val="75000"/>
              <a:buFont typeface="Wingdings" panose="05000000000000000000" pitchFamily="2" charset="2"/>
              <a:buChar char="§"/>
              <a:defRPr sz="2400" kern="1200" spc="0" baseline="0">
                <a:solidFill>
                  <a:schemeClr val="tx1"/>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800" dirty="0" smtClean="0">
                <a:solidFill>
                  <a:schemeClr val="tx2">
                    <a:lumMod val="75000"/>
                  </a:schemeClr>
                </a:solidFill>
              </a:rPr>
              <a:t>Emergency Preparedness and Response</a:t>
            </a:r>
            <a:endParaRPr lang="en-US" sz="1800" dirty="0">
              <a:solidFill>
                <a:schemeClr val="tx2">
                  <a:lumMod val="75000"/>
                </a:schemeClr>
              </a:solidFill>
            </a:endParaRPr>
          </a:p>
        </p:txBody>
      </p:sp>
    </p:spTree>
    <p:extLst>
      <p:ext uri="{BB962C8B-B14F-4D97-AF65-F5344CB8AC3E}">
        <p14:creationId xmlns:p14="http://schemas.microsoft.com/office/powerpoint/2010/main" val="1256221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prstGeom prst="rect">
            <a:avLst/>
          </a:prstGeom>
          <a:solidFill>
            <a:schemeClr val="tx2">
              <a:lumMod val="50000"/>
            </a:schemeClr>
          </a:solidFill>
        </p:spPr>
        <p:txBody>
          <a:bodyPr vert="horz" lIns="91440" tIns="45720" rIns="91440" bIns="45720" rtlCol="0" anchor="b" anchorCtr="0">
            <a:noAutofit/>
          </a:bodyPr>
          <a:lstStyle>
            <a:lvl1pPr algn="ctr" defTabSz="514350" rtl="0" eaLnBrk="1" latinLnBrk="0" hangingPunct="1">
              <a:lnSpc>
                <a:spcPct val="90000"/>
              </a:lnSpc>
              <a:spcBef>
                <a:spcPct val="0"/>
              </a:spcBef>
              <a:buNone/>
              <a:defRPr sz="6000" kern="1200" spc="-50" baseline="0">
                <a:solidFill>
                  <a:schemeClr val="tx1"/>
                </a:solidFill>
                <a:latin typeface="+mj-lt"/>
                <a:ea typeface="+mj-ea"/>
                <a:cs typeface="+mj-cs"/>
              </a:defRPr>
            </a:lvl1pPr>
          </a:lstStyle>
          <a:p>
            <a:r>
              <a:rPr lang="en-US" sz="4800" dirty="0" smtClean="0">
                <a:solidFill>
                  <a:schemeClr val="bg1"/>
                </a:solidFill>
              </a:rPr>
              <a:t>Within The Planning Tools</a:t>
            </a:r>
            <a:endParaRPr lang="en-US" sz="4800" dirty="0">
              <a:solidFill>
                <a:schemeClr val="bg1"/>
              </a:solidFill>
            </a:endParaRPr>
          </a:p>
        </p:txBody>
      </p:sp>
      <p:sp>
        <p:nvSpPr>
          <p:cNvPr id="5" name="Content Placeholder 4"/>
          <p:cNvSpPr>
            <a:spLocks noGrp="1"/>
          </p:cNvSpPr>
          <p:nvPr>
            <p:ph idx="1"/>
          </p:nvPr>
        </p:nvSpPr>
        <p:spPr>
          <a:prstGeom prst="rect">
            <a:avLst/>
          </a:prstGeom>
        </p:spPr>
        <p:txBody>
          <a:bodyPr wrap="square">
            <a:spAutoFit/>
          </a:bodyPr>
          <a:lstStyle/>
          <a:p>
            <a:pPr marL="342900" marR="0" lvl="0" indent="-342900" algn="just">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Staffing and job </a:t>
            </a:r>
            <a:r>
              <a:rPr lang="en-US" dirty="0">
                <a:latin typeface="Calibri" panose="020F0502020204030204" pitchFamily="34" charset="0"/>
                <a:ea typeface="Calibri" panose="020F0502020204030204" pitchFamily="34" charset="0"/>
                <a:cs typeface="Times New Roman" panose="02020603050405020304" pitchFamily="18" charset="0"/>
              </a:rPr>
              <a:t>p</a:t>
            </a:r>
            <a:r>
              <a:rPr lang="en-US" dirty="0" smtClean="0">
                <a:latin typeface="Calibri" panose="020F0502020204030204" pitchFamily="34" charset="0"/>
                <a:ea typeface="Calibri" panose="020F0502020204030204" pitchFamily="34" charset="0"/>
                <a:cs typeface="Times New Roman" panose="02020603050405020304" pitchFamily="18" charset="0"/>
              </a:rPr>
              <a:t>ositions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Communications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Receiving and </a:t>
            </a:r>
            <a:r>
              <a:rPr lang="en-US" dirty="0" smtClean="0">
                <a:latin typeface="Calibri" panose="020F0502020204030204" pitchFamily="34" charset="0"/>
                <a:ea typeface="Calibri" panose="020F0502020204030204" pitchFamily="34" charset="0"/>
                <a:cs typeface="Times New Roman" panose="02020603050405020304" pitchFamily="18" charset="0"/>
              </a:rPr>
              <a:t>managing medications </a:t>
            </a:r>
            <a:r>
              <a:rPr lang="en-US" dirty="0">
                <a:latin typeface="Calibri" panose="020F0502020204030204" pitchFamily="34" charset="0"/>
                <a:ea typeface="Calibri" panose="020F0502020204030204" pitchFamily="34" charset="0"/>
                <a:cs typeface="Times New Roman" panose="02020603050405020304" pitchFamily="18" charset="0"/>
              </a:rPr>
              <a:t>or v</a:t>
            </a:r>
            <a:r>
              <a:rPr lang="en-US" dirty="0" smtClean="0">
                <a:latin typeface="Calibri" panose="020F0502020204030204" pitchFamily="34" charset="0"/>
                <a:ea typeface="Calibri" panose="020F0502020204030204" pitchFamily="34" charset="0"/>
                <a:cs typeface="Times New Roman" panose="02020603050405020304" pitchFamily="18" charset="0"/>
              </a:rPr>
              <a:t>accines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Dispensing site: floor </a:t>
            </a:r>
            <a:r>
              <a:rPr lang="en-US" dirty="0">
                <a:latin typeface="Calibri" panose="020F0502020204030204" pitchFamily="34" charset="0"/>
                <a:ea typeface="Calibri" panose="020F0502020204030204" pitchFamily="34" charset="0"/>
                <a:cs typeface="Times New Roman" panose="02020603050405020304" pitchFamily="18" charset="0"/>
              </a:rPr>
              <a:t>p</a:t>
            </a:r>
            <a:r>
              <a:rPr lang="en-US" dirty="0" smtClean="0">
                <a:latin typeface="Calibri" panose="020F0502020204030204" pitchFamily="34" charset="0"/>
                <a:ea typeface="Calibri" panose="020F0502020204030204" pitchFamily="34" charset="0"/>
                <a:cs typeface="Times New Roman" panose="02020603050405020304" pitchFamily="18" charset="0"/>
              </a:rPr>
              <a:t>lan and traffic </a:t>
            </a:r>
            <a:r>
              <a:rPr lang="en-US" dirty="0">
                <a:latin typeface="Calibri" panose="020F0502020204030204" pitchFamily="34" charset="0"/>
                <a:ea typeface="Calibri" panose="020F0502020204030204" pitchFamily="34" charset="0"/>
                <a:cs typeface="Times New Roman" panose="02020603050405020304" pitchFamily="18" charset="0"/>
              </a:rPr>
              <a:t>f</a:t>
            </a:r>
            <a:r>
              <a:rPr lang="en-US" dirty="0" smtClean="0">
                <a:latin typeface="Calibri" panose="020F0502020204030204" pitchFamily="34" charset="0"/>
                <a:ea typeface="Calibri" panose="020F0502020204030204" pitchFamily="34" charset="0"/>
                <a:cs typeface="Times New Roman" panose="02020603050405020304" pitchFamily="18" charset="0"/>
              </a:rPr>
              <a:t>low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Inventory management</a:t>
            </a:r>
          </a:p>
          <a:p>
            <a:pPr marL="342900" marR="0" lvl="0" indent="-342900" algn="just">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Security considerations</a:t>
            </a:r>
          </a:p>
          <a:p>
            <a:pPr marL="342900" marR="0" lvl="0" indent="-342900" algn="just">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Training </a:t>
            </a:r>
          </a:p>
          <a:p>
            <a:pPr marL="342900" marR="0" lvl="0" indent="-342900" algn="just">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Demobilization</a:t>
            </a:r>
          </a:p>
          <a:p>
            <a:pPr marL="342900" marR="0" lvl="0" indent="-342900" algn="just">
              <a:lnSpc>
                <a:spcPct val="107000"/>
              </a:lnSpc>
              <a:spcBef>
                <a:spcPts val="0"/>
              </a:spcBef>
              <a:spcAft>
                <a:spcPts val="0"/>
              </a:spcAft>
              <a:buFont typeface="Symbol" panose="05050102010706020507" pitchFamily="18" charset="2"/>
              <a:buChar cha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369" y="3930555"/>
            <a:ext cx="2150095" cy="2150095"/>
          </a:xfrm>
          <a:prstGeom prst="rect">
            <a:avLst/>
          </a:prstGeom>
        </p:spPr>
      </p:pic>
    </p:spTree>
    <p:extLst>
      <p:ext uri="{BB962C8B-B14F-4D97-AF65-F5344CB8AC3E}">
        <p14:creationId xmlns:p14="http://schemas.microsoft.com/office/powerpoint/2010/main" val="371483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prstGeom prst="rect">
            <a:avLst/>
          </a:prstGeom>
          <a:solidFill>
            <a:schemeClr val="tx2">
              <a:lumMod val="50000"/>
            </a:schemeClr>
          </a:solidFill>
        </p:spPr>
        <p:txBody>
          <a:bodyPr vert="horz" lIns="91440" tIns="45720" rIns="91440" bIns="45720" rtlCol="0" anchor="b" anchorCtr="0">
            <a:noAutofit/>
          </a:bodyPr>
          <a:lstStyle>
            <a:lvl1pPr algn="ctr" defTabSz="514350" rtl="0" eaLnBrk="1" latinLnBrk="0" hangingPunct="1">
              <a:lnSpc>
                <a:spcPct val="90000"/>
              </a:lnSpc>
              <a:spcBef>
                <a:spcPct val="0"/>
              </a:spcBef>
              <a:buNone/>
              <a:defRPr sz="6000" kern="1200" spc="-50" baseline="0">
                <a:solidFill>
                  <a:schemeClr val="tx1"/>
                </a:solidFill>
                <a:latin typeface="+mj-lt"/>
                <a:ea typeface="+mj-ea"/>
                <a:cs typeface="+mj-cs"/>
              </a:defRPr>
            </a:lvl1pPr>
          </a:lstStyle>
          <a:p>
            <a:r>
              <a:rPr lang="en-US" sz="4800" dirty="0" smtClean="0">
                <a:solidFill>
                  <a:schemeClr val="bg1"/>
                </a:solidFill>
              </a:rPr>
              <a:t>Receive Stage Store Site (SNS Assets)</a:t>
            </a:r>
            <a:endParaRPr lang="en-US" sz="4800"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9203" y="2047516"/>
            <a:ext cx="6896100" cy="3048000"/>
          </a:xfrm>
          <a:prstGeom prst="rect">
            <a:avLst/>
          </a:prstGeom>
        </p:spPr>
      </p:pic>
      <p:sp>
        <p:nvSpPr>
          <p:cNvPr id="6" name="Rectangle 5"/>
          <p:cNvSpPr/>
          <p:nvPr/>
        </p:nvSpPr>
        <p:spPr>
          <a:xfrm>
            <a:off x="477982" y="5286090"/>
            <a:ext cx="11118273" cy="1384995"/>
          </a:xfrm>
          <a:prstGeom prst="rect">
            <a:avLst/>
          </a:prstGeom>
        </p:spPr>
        <p:txBody>
          <a:bodyPr wrap="square">
            <a:spAutoFit/>
          </a:bodyPr>
          <a:lstStyle/>
          <a:p>
            <a:r>
              <a:rPr lang="en-US" u="sng" dirty="0" smtClean="0">
                <a:latin typeface="Calibri" panose="020F0502020204030204" pitchFamily="34" charset="0"/>
                <a:ea typeface="Calibri" panose="020F0502020204030204" pitchFamily="34" charset="0"/>
              </a:rPr>
              <a:t> </a:t>
            </a:r>
          </a:p>
          <a:p>
            <a:r>
              <a:rPr lang="en-US" sz="2400" b="1" dirty="0">
                <a:solidFill>
                  <a:schemeClr val="tx2">
                    <a:lumMod val="75000"/>
                  </a:schemeClr>
                </a:solidFill>
              </a:rPr>
              <a:t>M</a:t>
            </a:r>
            <a:r>
              <a:rPr lang="en-US" sz="2400" b="1" dirty="0" smtClean="0">
                <a:solidFill>
                  <a:schemeClr val="tx2">
                    <a:lumMod val="75000"/>
                  </a:schemeClr>
                </a:solidFill>
              </a:rPr>
              <a:t>ultiple </a:t>
            </a:r>
            <a:r>
              <a:rPr lang="en-US" sz="2400" b="1" dirty="0">
                <a:solidFill>
                  <a:schemeClr val="tx2">
                    <a:lumMod val="75000"/>
                  </a:schemeClr>
                </a:solidFill>
              </a:rPr>
              <a:t>locations are located statewide to have meds distributed as fast as possible</a:t>
            </a:r>
            <a:r>
              <a:rPr lang="en-US" sz="2400" b="1" dirty="0" smtClean="0">
                <a:solidFill>
                  <a:schemeClr val="tx2">
                    <a:lumMod val="75000"/>
                  </a:schemeClr>
                </a:solidFill>
              </a:rPr>
              <a:t>! </a:t>
            </a:r>
            <a:endParaRPr lang="en-US" sz="2400" b="1" u="sng" dirty="0" smtClean="0">
              <a:solidFill>
                <a:schemeClr val="tx2">
                  <a:lumMod val="75000"/>
                </a:schemeClr>
              </a:solidFill>
              <a:ea typeface="Calibri" panose="020F0502020204030204" pitchFamily="34" charset="0"/>
            </a:endParaRPr>
          </a:p>
          <a:p>
            <a:endParaRPr lang="en-US" sz="2400" b="1" u="sng" dirty="0">
              <a:solidFill>
                <a:schemeClr val="tx2">
                  <a:lumMod val="75000"/>
                </a:schemeClr>
              </a:solidFill>
              <a:latin typeface="Calibri" panose="020F0502020204030204" pitchFamily="34" charset="0"/>
              <a:ea typeface="Calibri" panose="020F0502020204030204" pitchFamily="34" charset="0"/>
            </a:endParaRPr>
          </a:p>
          <a:p>
            <a:r>
              <a:rPr lang="en-US" dirty="0" smtClean="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9183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0" y="1825625"/>
            <a:ext cx="10515600" cy="4351338"/>
          </a:xfrm>
          <a:prstGeom prst="rect">
            <a:avLst/>
          </a:prstGeom>
        </p:spPr>
        <p:txBody>
          <a:bodyPr>
            <a:spAutoFit/>
          </a:bodyPr>
          <a:lstStyle/>
          <a:p>
            <a:r>
              <a:rPr lang="en-US" sz="2800" dirty="0" smtClean="0">
                <a:solidFill>
                  <a:schemeClr val="bg1"/>
                </a:solidFill>
              </a:rPr>
              <a:t>I want to be a Closed POD</a:t>
            </a:r>
          </a:p>
          <a:p>
            <a:r>
              <a:rPr lang="en-US" sz="2800" dirty="0">
                <a:solidFill>
                  <a:schemeClr val="bg1"/>
                </a:solidFill>
              </a:rPr>
              <a:t> </a:t>
            </a:r>
            <a:r>
              <a:rPr lang="en-US" sz="2800" dirty="0" smtClean="0">
                <a:solidFill>
                  <a:schemeClr val="bg1"/>
                </a:solidFill>
              </a:rPr>
              <a:t>Partner. Who </a:t>
            </a:r>
            <a:r>
              <a:rPr lang="en-US" sz="2800" dirty="0">
                <a:solidFill>
                  <a:schemeClr val="bg1"/>
                </a:solidFill>
              </a:rPr>
              <a:t>do I talk </a:t>
            </a:r>
            <a:r>
              <a:rPr lang="en-US" sz="2800" dirty="0" smtClean="0">
                <a:solidFill>
                  <a:schemeClr val="bg1"/>
                </a:solidFill>
              </a:rPr>
              <a:t>to?  </a:t>
            </a:r>
            <a:endParaRPr lang="en-US" sz="2800" dirty="0">
              <a:solidFill>
                <a:schemeClr val="bg1"/>
              </a:solidFill>
            </a:endParaRP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4632" y="2294415"/>
            <a:ext cx="3960938" cy="2637744"/>
          </a:xfrm>
          <a:prstGeom prst="rect">
            <a:avLst/>
          </a:prstGeom>
        </p:spPr>
      </p:pic>
      <p:sp>
        <p:nvSpPr>
          <p:cNvPr id="9" name="Rectangle 8"/>
          <p:cNvSpPr/>
          <p:nvPr/>
        </p:nvSpPr>
        <p:spPr>
          <a:xfrm>
            <a:off x="1402632" y="2770188"/>
            <a:ext cx="4572000" cy="1231106"/>
          </a:xfrm>
          <a:prstGeom prst="rect">
            <a:avLst/>
          </a:prstGeom>
          <a:solidFill>
            <a:schemeClr val="tx2">
              <a:lumMod val="50000"/>
            </a:schemeClr>
          </a:solidFill>
        </p:spPr>
        <p:txBody>
          <a:bodyPr>
            <a:spAutoFit/>
          </a:bodyPr>
          <a:lstStyle/>
          <a:p>
            <a:r>
              <a:rPr lang="en-US" sz="2800" dirty="0" smtClean="0">
                <a:solidFill>
                  <a:schemeClr val="bg1"/>
                </a:solidFill>
              </a:rPr>
              <a:t>I want to be a Closed POD</a:t>
            </a:r>
          </a:p>
          <a:p>
            <a:r>
              <a:rPr lang="en-US" sz="2800" dirty="0">
                <a:solidFill>
                  <a:schemeClr val="bg1"/>
                </a:solidFill>
              </a:rPr>
              <a:t> </a:t>
            </a:r>
            <a:r>
              <a:rPr lang="en-US" sz="2800" dirty="0" smtClean="0">
                <a:solidFill>
                  <a:schemeClr val="bg1"/>
                </a:solidFill>
              </a:rPr>
              <a:t>Partner. Who </a:t>
            </a:r>
            <a:r>
              <a:rPr lang="en-US" sz="2800" dirty="0">
                <a:solidFill>
                  <a:schemeClr val="bg1"/>
                </a:solidFill>
              </a:rPr>
              <a:t>do I talk </a:t>
            </a:r>
            <a:r>
              <a:rPr lang="en-US" sz="2800" dirty="0" smtClean="0">
                <a:solidFill>
                  <a:schemeClr val="bg1"/>
                </a:solidFill>
              </a:rPr>
              <a:t>to?  </a:t>
            </a:r>
            <a:endParaRPr lang="en-US" sz="2800" dirty="0">
              <a:solidFill>
                <a:schemeClr val="bg1"/>
              </a:solidFill>
            </a:endParaRPr>
          </a:p>
          <a:p>
            <a:endParaRPr lang="en-US" dirty="0"/>
          </a:p>
        </p:txBody>
      </p:sp>
    </p:spTree>
    <p:extLst>
      <p:ext uri="{BB962C8B-B14F-4D97-AF65-F5344CB8AC3E}">
        <p14:creationId xmlns:p14="http://schemas.microsoft.com/office/powerpoint/2010/main" val="20333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256520" cy="1313597"/>
          </a:xfrm>
        </p:spPr>
        <p:txBody>
          <a:bodyPr>
            <a:normAutofit/>
          </a:bodyPr>
          <a:lstStyle/>
          <a:p>
            <a:r>
              <a:rPr lang="en-US" sz="4400" dirty="0"/>
              <a:t>How do we become a Closed POD Partner?</a:t>
            </a:r>
          </a:p>
        </p:txBody>
      </p:sp>
      <p:sp>
        <p:nvSpPr>
          <p:cNvPr id="3" name="Content Placeholder 2"/>
          <p:cNvSpPr>
            <a:spLocks noGrp="1"/>
          </p:cNvSpPr>
          <p:nvPr>
            <p:ph idx="1"/>
          </p:nvPr>
        </p:nvSpPr>
        <p:spPr>
          <a:xfrm>
            <a:off x="1097280" y="1845734"/>
            <a:ext cx="8427720" cy="4023360"/>
          </a:xfrm>
          <a:ln>
            <a:noFill/>
          </a:ln>
        </p:spPr>
        <p:txBody>
          <a:bodyPr>
            <a:normAutofit/>
          </a:bodyPr>
          <a:lstStyle/>
          <a:p>
            <a:pPr marL="233363" indent="-233363">
              <a:buFont typeface="Courier New" panose="02070309020205020404" pitchFamily="49" charset="0"/>
              <a:buChar char="o"/>
            </a:pPr>
            <a:r>
              <a:rPr lang="en-US" sz="2400" dirty="0"/>
              <a:t>Complete the </a:t>
            </a:r>
            <a:r>
              <a:rPr lang="en-US" sz="2400" dirty="0" smtClean="0"/>
              <a:t>Closed </a:t>
            </a:r>
            <a:r>
              <a:rPr lang="en-US" sz="2400" dirty="0"/>
              <a:t>POD Enrollment Form &amp; Closed POD Plan</a:t>
            </a:r>
          </a:p>
          <a:p>
            <a:pPr marL="233363" indent="-233363">
              <a:buFont typeface="Courier New" panose="02070309020205020404" pitchFamily="49" charset="0"/>
              <a:buChar char="o"/>
            </a:pPr>
            <a:r>
              <a:rPr lang="en-US" sz="2400" dirty="0"/>
              <a:t>Communicate the plan with staff</a:t>
            </a:r>
          </a:p>
          <a:p>
            <a:pPr marL="233363" indent="-233363">
              <a:buFont typeface="Courier New" panose="02070309020205020404" pitchFamily="49" charset="0"/>
              <a:buChar char="o"/>
            </a:pPr>
            <a:r>
              <a:rPr lang="en-US" sz="2400" dirty="0"/>
              <a:t>Practice the plan</a:t>
            </a:r>
          </a:p>
          <a:p>
            <a:pPr marL="233363" indent="-233363">
              <a:buFont typeface="Courier New" panose="02070309020205020404" pitchFamily="49" charset="0"/>
              <a:buChar char="o"/>
            </a:pPr>
            <a:r>
              <a:rPr lang="en-US" sz="2400" dirty="0"/>
              <a:t>Share updated contact information with </a:t>
            </a:r>
            <a:r>
              <a:rPr lang="en-US" sz="2400" dirty="0" smtClean="0"/>
              <a:t>local </a:t>
            </a:r>
            <a:r>
              <a:rPr lang="en-US" sz="2400" dirty="0"/>
              <a:t>p</a:t>
            </a:r>
            <a:r>
              <a:rPr lang="en-US" sz="2400" dirty="0" smtClean="0"/>
              <a:t>ublic </a:t>
            </a:r>
            <a:r>
              <a:rPr lang="en-US" sz="2400" dirty="0"/>
              <a:t>h</a:t>
            </a:r>
            <a:r>
              <a:rPr lang="en-US" sz="2400" dirty="0" smtClean="0"/>
              <a:t>ealth</a:t>
            </a:r>
            <a:endParaRPr lang="en-US" dirty="0"/>
          </a:p>
        </p:txBody>
      </p:sp>
      <p:pic>
        <p:nvPicPr>
          <p:cNvPr id="5122" name="Picture 2" descr="Related image">
            <a:extLst>
              <a:ext uri="{FF2B5EF4-FFF2-40B4-BE49-F238E27FC236}">
                <a16:creationId xmlns="" xmlns:a16="http://schemas.microsoft.com/office/drawing/2014/main" id="{AA6D0690-45B9-442B-AEE5-C036FBEFE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780" y="3892050"/>
            <a:ext cx="4057520" cy="240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57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solidFill>
            <a:schemeClr val="tx2">
              <a:lumMod val="50000"/>
            </a:schemeClr>
          </a:solidFill>
        </p:spPr>
        <p:txBody>
          <a:bodyPr/>
          <a:lstStyle/>
          <a:p>
            <a:r>
              <a:rPr lang="en-US" sz="4800" dirty="0" smtClean="0">
                <a:solidFill>
                  <a:schemeClr val="bg1"/>
                </a:solidFill>
              </a:rPr>
              <a:t>Closed Points of Dispensing</a:t>
            </a:r>
            <a:endParaRPr lang="en-US" sz="4800" dirty="0">
              <a:solidFill>
                <a:schemeClr val="bg1"/>
              </a:solidFill>
            </a:endParaRPr>
          </a:p>
        </p:txBody>
      </p:sp>
      <p:sp>
        <p:nvSpPr>
          <p:cNvPr id="7" name="Subtitle 1"/>
          <p:cNvSpPr txBox="1">
            <a:spLocks/>
          </p:cNvSpPr>
          <p:nvPr/>
        </p:nvSpPr>
        <p:spPr>
          <a:xfrm>
            <a:off x="3867536" y="3591560"/>
            <a:ext cx="3737090" cy="5362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smtClean="0">
                <a:solidFill>
                  <a:schemeClr val="tx2">
                    <a:lumMod val="75000"/>
                  </a:schemeClr>
                </a:solidFill>
              </a:rPr>
              <a:t>Questions?</a:t>
            </a:r>
            <a:endParaRPr lang="en-US" sz="3200" b="1" dirty="0">
              <a:solidFill>
                <a:schemeClr val="tx2">
                  <a:lumMod val="75000"/>
                </a:schemeClr>
              </a:solidFill>
            </a:endParaRPr>
          </a:p>
        </p:txBody>
      </p:sp>
    </p:spTree>
    <p:extLst>
      <p:ext uri="{BB962C8B-B14F-4D97-AF65-F5344CB8AC3E}">
        <p14:creationId xmlns:p14="http://schemas.microsoft.com/office/powerpoint/2010/main" val="144310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1143000" indent="-1143000"/>
            <a:r>
              <a:rPr lang="en-US" dirty="0" smtClean="0">
                <a:solidFill>
                  <a:schemeClr val="tx2">
                    <a:lumMod val="75000"/>
                  </a:schemeClr>
                </a:solidFill>
              </a:rPr>
              <a:t>Mass dispensing: PODs</a:t>
            </a:r>
          </a:p>
          <a:p>
            <a:pPr marL="1143000" indent="-1143000"/>
            <a:r>
              <a:rPr lang="en-US" dirty="0" smtClean="0">
                <a:solidFill>
                  <a:schemeClr val="tx2">
                    <a:lumMod val="75000"/>
                  </a:schemeClr>
                </a:solidFill>
              </a:rPr>
              <a:t>CPOD partners</a:t>
            </a:r>
          </a:p>
          <a:p>
            <a:pPr marL="1143000" indent="-1143000"/>
            <a:r>
              <a:rPr lang="en-US" dirty="0" smtClean="0">
                <a:solidFill>
                  <a:schemeClr val="tx2">
                    <a:lumMod val="75000"/>
                  </a:schemeClr>
                </a:solidFill>
              </a:rPr>
              <a:t>CPOD benefits</a:t>
            </a:r>
          </a:p>
          <a:p>
            <a:pPr marL="1143000" indent="-1143000"/>
            <a:r>
              <a:rPr lang="en-US" dirty="0" smtClean="0">
                <a:solidFill>
                  <a:schemeClr val="tx2">
                    <a:lumMod val="75000"/>
                  </a:schemeClr>
                </a:solidFill>
              </a:rPr>
              <a:t>CPOD </a:t>
            </a:r>
            <a:r>
              <a:rPr lang="en-US" dirty="0">
                <a:solidFill>
                  <a:schemeClr val="tx2">
                    <a:lumMod val="75000"/>
                  </a:schemeClr>
                </a:solidFill>
              </a:rPr>
              <a:t>f</a:t>
            </a:r>
            <a:r>
              <a:rPr lang="en-US" dirty="0" smtClean="0">
                <a:solidFill>
                  <a:schemeClr val="tx2">
                    <a:lumMod val="75000"/>
                  </a:schemeClr>
                </a:solidFill>
              </a:rPr>
              <a:t>unction</a:t>
            </a:r>
          </a:p>
          <a:p>
            <a:pPr marL="1143000" indent="-1143000"/>
            <a:r>
              <a:rPr lang="en-US" dirty="0" smtClean="0">
                <a:solidFill>
                  <a:schemeClr val="tx2">
                    <a:lumMod val="75000"/>
                  </a:schemeClr>
                </a:solidFill>
              </a:rPr>
              <a:t>Legal background</a:t>
            </a:r>
          </a:p>
          <a:p>
            <a:pPr marL="1143000" indent="-1143000"/>
            <a:r>
              <a:rPr lang="en-US" dirty="0" smtClean="0">
                <a:solidFill>
                  <a:schemeClr val="tx2">
                    <a:lumMod val="75000"/>
                  </a:schemeClr>
                </a:solidFill>
              </a:rPr>
              <a:t>Dispensing guidelines</a:t>
            </a:r>
          </a:p>
          <a:p>
            <a:pPr marL="1143000" indent="-1143000"/>
            <a:r>
              <a:rPr lang="en-US" dirty="0" smtClean="0">
                <a:solidFill>
                  <a:schemeClr val="tx2">
                    <a:lumMod val="75000"/>
                  </a:schemeClr>
                </a:solidFill>
              </a:rPr>
              <a:t>Planning </a:t>
            </a:r>
            <a:r>
              <a:rPr lang="en-US" dirty="0">
                <a:solidFill>
                  <a:schemeClr val="tx2">
                    <a:lumMod val="75000"/>
                  </a:schemeClr>
                </a:solidFill>
              </a:rPr>
              <a:t>t</a:t>
            </a:r>
            <a:r>
              <a:rPr lang="en-US" dirty="0" smtClean="0">
                <a:solidFill>
                  <a:schemeClr val="tx2">
                    <a:lumMod val="75000"/>
                  </a:schemeClr>
                </a:solidFill>
              </a:rPr>
              <a:t>ools</a:t>
            </a:r>
          </a:p>
          <a:p>
            <a:pPr marL="1143000" indent="-1143000"/>
            <a:r>
              <a:rPr lang="en-US" dirty="0" smtClean="0">
                <a:solidFill>
                  <a:schemeClr val="tx2">
                    <a:lumMod val="75000"/>
                  </a:schemeClr>
                </a:solidFill>
              </a:rPr>
              <a:t>Receiving assets</a:t>
            </a:r>
          </a:p>
          <a:p>
            <a:pPr marL="1143000" indent="-1143000"/>
            <a:r>
              <a:rPr lang="en-US" dirty="0" smtClean="0">
                <a:solidFill>
                  <a:schemeClr val="tx2">
                    <a:lumMod val="75000"/>
                  </a:schemeClr>
                </a:solidFill>
              </a:rPr>
              <a:t>How to become a CPOD</a:t>
            </a:r>
          </a:p>
          <a:p>
            <a:endParaRPr lang="en-US" dirty="0"/>
          </a:p>
        </p:txBody>
      </p:sp>
      <p:sp>
        <p:nvSpPr>
          <p:cNvPr id="4" name="Title 2"/>
          <p:cNvSpPr>
            <a:spLocks noGrp="1"/>
          </p:cNvSpPr>
          <p:nvPr>
            <p:ph type="title"/>
          </p:nvPr>
        </p:nvSpPr>
        <p:spPr>
          <a:solidFill>
            <a:schemeClr val="tx2">
              <a:lumMod val="50000"/>
            </a:schemeClr>
          </a:solidFill>
        </p:spPr>
        <p:txBody>
          <a:bodyPr/>
          <a:lstStyle/>
          <a:p>
            <a:pPr algn="ctr"/>
            <a:r>
              <a:rPr lang="en-US" sz="4800" dirty="0" smtClean="0">
                <a:solidFill>
                  <a:schemeClr val="bg1"/>
                </a:solidFill>
              </a:rPr>
              <a:t>Topics</a:t>
            </a:r>
            <a:endParaRPr lang="en-US" sz="4800" dirty="0">
              <a:solidFill>
                <a:schemeClr val="bg1"/>
              </a:solidFill>
            </a:endParaRPr>
          </a:p>
        </p:txBody>
      </p:sp>
    </p:spTree>
    <p:extLst>
      <p:ext uri="{BB962C8B-B14F-4D97-AF65-F5344CB8AC3E}">
        <p14:creationId xmlns:p14="http://schemas.microsoft.com/office/powerpoint/2010/main" val="140075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prstGeom prst="rect">
            <a:avLst/>
          </a:prstGeom>
          <a:solidFill>
            <a:schemeClr val="tx2">
              <a:lumMod val="50000"/>
            </a:schemeClr>
          </a:solidFill>
        </p:spPr>
        <p:txBody>
          <a:bodyPr vert="horz" lIns="91440" tIns="45720" rIns="91440" bIns="45720" rtlCol="0" anchor="b" anchorCtr="0">
            <a:noAutofit/>
          </a:bodyPr>
          <a:lstStyle>
            <a:lvl1pPr algn="ctr" defTabSz="514350" rtl="0" eaLnBrk="1" latinLnBrk="0" hangingPunct="1">
              <a:lnSpc>
                <a:spcPct val="90000"/>
              </a:lnSpc>
              <a:spcBef>
                <a:spcPct val="0"/>
              </a:spcBef>
              <a:buNone/>
              <a:defRPr sz="6000" kern="1200" spc="-50" baseline="0">
                <a:solidFill>
                  <a:schemeClr val="tx1"/>
                </a:solidFill>
                <a:latin typeface="+mj-lt"/>
                <a:ea typeface="+mj-ea"/>
                <a:cs typeface="+mj-cs"/>
              </a:defRPr>
            </a:lvl1pPr>
          </a:lstStyle>
          <a:p>
            <a:r>
              <a:rPr lang="en-US" sz="4800" dirty="0" smtClean="0">
                <a:solidFill>
                  <a:schemeClr val="bg1"/>
                </a:solidFill>
              </a:rPr>
              <a:t>Mass Dispensing and PODs</a:t>
            </a:r>
            <a:endParaRPr lang="en-US" sz="4800" dirty="0">
              <a:solidFill>
                <a:schemeClr val="bg1"/>
              </a:solidFill>
            </a:endParaRPr>
          </a:p>
        </p:txBody>
      </p:sp>
      <p:pic>
        <p:nvPicPr>
          <p:cNvPr id="5" name="Picture 4"/>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r="56665"/>
          <a:stretch/>
        </p:blipFill>
        <p:spPr>
          <a:xfrm>
            <a:off x="944993" y="450697"/>
            <a:ext cx="1193465" cy="11863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3944" y="472380"/>
            <a:ext cx="1039091" cy="1143000"/>
          </a:xfrm>
          <a:prstGeom prst="rect">
            <a:avLst/>
          </a:prstGeom>
        </p:spPr>
      </p:pic>
      <p:pic>
        <p:nvPicPr>
          <p:cNvPr id="7" name="Content Placeholder 6"/>
          <p:cNvPicPr>
            <a:picLocks noGrp="1" noChangeAspect="1"/>
          </p:cNvPicPr>
          <p:nvPr>
            <p:ph idx="1"/>
          </p:nvPr>
        </p:nvPicPr>
        <p:blipFill rotWithShape="1">
          <a:blip r:embed="rId5">
            <a:extLst>
              <a:ext uri="{28A0092B-C50C-407E-A947-70E740481C1C}">
                <a14:useLocalDpi xmlns:a14="http://schemas.microsoft.com/office/drawing/2010/main" val="0"/>
              </a:ext>
            </a:extLst>
          </a:blip>
          <a:srcRect b="13333"/>
          <a:stretch/>
        </p:blipFill>
        <p:spPr>
          <a:xfrm>
            <a:off x="2138458" y="2066595"/>
            <a:ext cx="6672359" cy="4626187"/>
          </a:xfrm>
          <a:prstGeom prst="rect">
            <a:avLst/>
          </a:prstGeom>
        </p:spPr>
      </p:pic>
      <p:sp>
        <p:nvSpPr>
          <p:cNvPr id="8" name="TextBox 7"/>
          <p:cNvSpPr txBox="1"/>
          <p:nvPr/>
        </p:nvSpPr>
        <p:spPr>
          <a:xfrm>
            <a:off x="9836180" y="3509993"/>
            <a:ext cx="1148071" cy="369332"/>
          </a:xfrm>
          <a:prstGeom prst="rect">
            <a:avLst/>
          </a:prstGeom>
          <a:noFill/>
        </p:spPr>
        <p:txBody>
          <a:bodyPr wrap="none" rtlCol="0">
            <a:spAutoFit/>
          </a:bodyPr>
          <a:lstStyle/>
          <a:p>
            <a:r>
              <a:rPr lang="en-US" b="1" dirty="0">
                <a:solidFill>
                  <a:srgbClr val="0070C0"/>
                </a:solidFill>
              </a:rPr>
              <a:t>o</a:t>
            </a:r>
            <a:r>
              <a:rPr lang="en-US" b="1" dirty="0" smtClean="0">
                <a:solidFill>
                  <a:srgbClr val="0070C0"/>
                </a:solidFill>
              </a:rPr>
              <a:t>pen POD</a:t>
            </a:r>
            <a:endParaRPr lang="en-US" b="1" dirty="0">
              <a:solidFill>
                <a:srgbClr val="0070C0"/>
              </a:solidFill>
            </a:endParaRPr>
          </a:p>
        </p:txBody>
      </p:sp>
      <p:cxnSp>
        <p:nvCxnSpPr>
          <p:cNvPr id="9" name="Straight Connector 8"/>
          <p:cNvCxnSpPr/>
          <p:nvPr/>
        </p:nvCxnSpPr>
        <p:spPr>
          <a:xfrm>
            <a:off x="7788597" y="3382002"/>
            <a:ext cx="2060706" cy="306805"/>
          </a:xfrm>
          <a:prstGeom prst="line">
            <a:avLst/>
          </a:prstGeom>
        </p:spPr>
        <p:style>
          <a:lnRef idx="1">
            <a:schemeClr val="accent2"/>
          </a:lnRef>
          <a:fillRef idx="0">
            <a:schemeClr val="accent2"/>
          </a:fillRef>
          <a:effectRef idx="0">
            <a:schemeClr val="accent2"/>
          </a:effectRef>
          <a:fontRef idx="minor">
            <a:schemeClr val="tx1"/>
          </a:fontRef>
        </p:style>
      </p:cxnSp>
      <p:sp>
        <p:nvSpPr>
          <p:cNvPr id="10" name="Oval 9"/>
          <p:cNvSpPr/>
          <p:nvPr/>
        </p:nvSpPr>
        <p:spPr>
          <a:xfrm>
            <a:off x="7062454" y="2896382"/>
            <a:ext cx="818907" cy="613611"/>
          </a:xfrm>
          <a:prstGeom prst="ellipse">
            <a:avLst/>
          </a:prstGeom>
          <a:solidFill>
            <a:srgbClr val="00FFFF">
              <a:alpha val="28000"/>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250061" y="3665442"/>
            <a:ext cx="613611" cy="714246"/>
          </a:xfrm>
          <a:prstGeom prst="ellipse">
            <a:avLst/>
          </a:prstGeom>
          <a:solidFill>
            <a:srgbClr val="00FFFF">
              <a:alpha val="28000"/>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849303" y="4819548"/>
            <a:ext cx="1268296" cy="369332"/>
          </a:xfrm>
          <a:prstGeom prst="rect">
            <a:avLst/>
          </a:prstGeom>
          <a:noFill/>
        </p:spPr>
        <p:txBody>
          <a:bodyPr wrap="none" rtlCol="0">
            <a:spAutoFit/>
          </a:bodyPr>
          <a:lstStyle/>
          <a:p>
            <a:r>
              <a:rPr lang="en-US" b="1" dirty="0" smtClean="0">
                <a:solidFill>
                  <a:srgbClr val="0070C0"/>
                </a:solidFill>
              </a:rPr>
              <a:t>closed POD</a:t>
            </a:r>
            <a:endParaRPr lang="en-US" b="1" dirty="0">
              <a:solidFill>
                <a:srgbClr val="0070C0"/>
              </a:solidFill>
            </a:endParaRPr>
          </a:p>
        </p:txBody>
      </p:sp>
      <p:cxnSp>
        <p:nvCxnSpPr>
          <p:cNvPr id="13" name="Straight Connector 12"/>
          <p:cNvCxnSpPr>
            <a:endCxn id="12" idx="1"/>
          </p:cNvCxnSpPr>
          <p:nvPr/>
        </p:nvCxnSpPr>
        <p:spPr>
          <a:xfrm>
            <a:off x="5737566" y="4134989"/>
            <a:ext cx="4111737" cy="86922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4091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b="1" dirty="0" smtClean="0">
                <a:solidFill>
                  <a:schemeClr val="tx2">
                    <a:lumMod val="75000"/>
                  </a:schemeClr>
                </a:solidFill>
              </a:rPr>
              <a:t>Potential CPOD partners:</a:t>
            </a:r>
          </a:p>
          <a:p>
            <a:pPr marL="1828800" lvl="4" indent="0">
              <a:buNone/>
            </a:pPr>
            <a:endParaRPr lang="en-US" b="1" dirty="0">
              <a:solidFill>
                <a:schemeClr val="tx2">
                  <a:lumMod val="75000"/>
                </a:schemeClr>
              </a:solidFill>
            </a:endParaRPr>
          </a:p>
        </p:txBody>
      </p:sp>
      <p:sp>
        <p:nvSpPr>
          <p:cNvPr id="4" name="Title 2"/>
          <p:cNvSpPr txBox="1">
            <a:spLocks noGrp="1"/>
          </p:cNvSpPr>
          <p:nvPr>
            <p:ph type="title"/>
          </p:nvPr>
        </p:nvSpPr>
        <p:spPr>
          <a:prstGeom prst="rect">
            <a:avLst/>
          </a:prstGeom>
          <a:solidFill>
            <a:schemeClr val="tx2">
              <a:lumMod val="50000"/>
            </a:schemeClr>
          </a:solidFill>
        </p:spPr>
        <p:txBody>
          <a:bodyPr vert="horz" lIns="91440" tIns="45720" rIns="91440" bIns="45720" rtlCol="0" anchor="b" anchorCtr="0">
            <a:noAutofit/>
          </a:bodyPr>
          <a:lstStyle>
            <a:lvl1pPr algn="ctr" defTabSz="514350" rtl="0" eaLnBrk="1" latinLnBrk="0" hangingPunct="1">
              <a:lnSpc>
                <a:spcPct val="90000"/>
              </a:lnSpc>
              <a:spcBef>
                <a:spcPct val="0"/>
              </a:spcBef>
              <a:buNone/>
              <a:defRPr sz="6000" kern="1200" spc="-50" baseline="0">
                <a:solidFill>
                  <a:schemeClr val="tx1"/>
                </a:solidFill>
                <a:latin typeface="+mj-lt"/>
                <a:ea typeface="+mj-ea"/>
                <a:cs typeface="+mj-cs"/>
              </a:defRPr>
            </a:lvl1pPr>
          </a:lstStyle>
          <a:p>
            <a:r>
              <a:rPr lang="en-US" sz="4800" dirty="0" smtClean="0">
                <a:solidFill>
                  <a:schemeClr val="bg1"/>
                </a:solidFill>
              </a:rPr>
              <a:t>Closed Point of Dispensing (CPOD)</a:t>
            </a:r>
            <a:endParaRPr lang="en-US" sz="4800" dirty="0">
              <a:solidFill>
                <a:schemeClr val="bg1"/>
              </a:solidFill>
            </a:endParaRPr>
          </a:p>
        </p:txBody>
      </p:sp>
      <p:sp>
        <p:nvSpPr>
          <p:cNvPr id="5" name="Rectangle 4"/>
          <p:cNvSpPr/>
          <p:nvPr/>
        </p:nvSpPr>
        <p:spPr>
          <a:xfrm>
            <a:off x="1924335" y="2790585"/>
            <a:ext cx="4749420" cy="2523768"/>
          </a:xfrm>
          <a:prstGeom prst="rect">
            <a:avLst/>
          </a:prstGeom>
        </p:spPr>
        <p:txBody>
          <a:bodyPr wrap="square">
            <a:spAutoFit/>
          </a:bodyPr>
          <a:lstStyle/>
          <a:p>
            <a:pPr marL="285750" indent="-285750">
              <a:buFont typeface="Arial" panose="020B0604020202020204" pitchFamily="34" charset="0"/>
              <a:buChar char="•"/>
            </a:pPr>
            <a:r>
              <a:rPr lang="en-US" sz="28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Hospitals and healthcare entities</a:t>
            </a:r>
          </a:p>
          <a:p>
            <a:pPr marL="285750" indent="-285750">
              <a:buFont typeface="Arial" panose="020B0604020202020204" pitchFamily="34" charset="0"/>
              <a:buChar char="•"/>
            </a:pPr>
            <a:r>
              <a:rPr lang="en-US" sz="28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First </a:t>
            </a:r>
            <a:r>
              <a:rPr lang="en-US" sz="28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responders</a:t>
            </a:r>
            <a:endParaRPr lang="en-US" sz="28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Private busines</a:t>
            </a:r>
            <a:r>
              <a:rPr lang="en-US" sz="2800" dirty="0" smtClean="0">
                <a:solidFill>
                  <a:schemeClr val="tx2">
                    <a:lumMod val="50000"/>
                  </a:schemeClr>
                </a:solidFill>
              </a:rPr>
              <a:t>s</a:t>
            </a:r>
          </a:p>
          <a:p>
            <a:pPr marL="285750" indent="-285750">
              <a:buFont typeface="Arial" panose="020B0604020202020204" pitchFamily="34" charset="0"/>
              <a:buChar char="•"/>
            </a:pPr>
            <a:r>
              <a:rPr lang="en-US" sz="2800"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Governmental organizations</a:t>
            </a: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443" y="2674806"/>
            <a:ext cx="3246800" cy="2454738"/>
          </a:xfrm>
          <a:prstGeom prst="rect">
            <a:avLst/>
          </a:prstGeom>
        </p:spPr>
      </p:pic>
    </p:spTree>
    <p:extLst>
      <p:ext uri="{BB962C8B-B14F-4D97-AF65-F5344CB8AC3E}">
        <p14:creationId xmlns:p14="http://schemas.microsoft.com/office/powerpoint/2010/main" val="196166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prstGeom prst="rect">
            <a:avLst/>
          </a:prstGeom>
          <a:solidFill>
            <a:schemeClr val="tx2">
              <a:lumMod val="50000"/>
            </a:schemeClr>
          </a:solidFill>
        </p:spPr>
        <p:txBody>
          <a:bodyPr vert="horz" lIns="91440" tIns="45720" rIns="91440" bIns="45720" rtlCol="0" anchor="b" anchorCtr="0">
            <a:noAutofit/>
          </a:bodyPr>
          <a:lstStyle>
            <a:lvl1pPr algn="ctr" defTabSz="514350" rtl="0" eaLnBrk="1" latinLnBrk="0" hangingPunct="1">
              <a:lnSpc>
                <a:spcPct val="90000"/>
              </a:lnSpc>
              <a:spcBef>
                <a:spcPct val="0"/>
              </a:spcBef>
              <a:buNone/>
              <a:defRPr sz="6000" kern="1200" spc="-50" baseline="0">
                <a:solidFill>
                  <a:schemeClr val="tx1"/>
                </a:solidFill>
                <a:latin typeface="+mj-lt"/>
                <a:ea typeface="+mj-ea"/>
                <a:cs typeface="+mj-cs"/>
              </a:defRPr>
            </a:lvl1pPr>
          </a:lstStyle>
          <a:p>
            <a:r>
              <a:rPr lang="en-US" sz="4800" dirty="0" smtClean="0">
                <a:solidFill>
                  <a:schemeClr val="bg1"/>
                </a:solidFill>
              </a:rPr>
              <a:t>CPOD</a:t>
            </a:r>
            <a:r>
              <a:rPr lang="en-US" sz="4800" dirty="0">
                <a:solidFill>
                  <a:schemeClr val="bg1"/>
                </a:solidFill>
              </a:rPr>
              <a:t> </a:t>
            </a:r>
            <a:r>
              <a:rPr lang="en-US" sz="4800" dirty="0" smtClean="0">
                <a:solidFill>
                  <a:schemeClr val="bg1"/>
                </a:solidFill>
              </a:rPr>
              <a:t>Benefits</a:t>
            </a:r>
            <a:endParaRPr lang="en-US" sz="4800" dirty="0">
              <a:solidFill>
                <a:schemeClr val="bg1"/>
              </a:solidFill>
            </a:endParaRPr>
          </a:p>
        </p:txBody>
      </p:sp>
      <p:sp>
        <p:nvSpPr>
          <p:cNvPr id="5" name="Content Placeholder 1"/>
          <p:cNvSpPr>
            <a:spLocks noGrp="1"/>
          </p:cNvSpPr>
          <p:nvPr>
            <p:ph idx="1"/>
          </p:nvPr>
        </p:nvSpPr>
        <p:spPr>
          <a:xfrm>
            <a:off x="1916373" y="2207762"/>
            <a:ext cx="10515600" cy="4351338"/>
          </a:xfrm>
        </p:spPr>
        <p:txBody>
          <a:bodyPr>
            <a:normAutofit/>
          </a:bodyPr>
          <a:lstStyle/>
          <a:p>
            <a:r>
              <a:rPr lang="en-US" dirty="0" smtClean="0">
                <a:solidFill>
                  <a:schemeClr val="tx2">
                    <a:lumMod val="75000"/>
                  </a:schemeClr>
                </a:solidFill>
              </a:rPr>
              <a:t>Care of your staff and their families</a:t>
            </a:r>
          </a:p>
          <a:p>
            <a:r>
              <a:rPr lang="en-US" dirty="0" smtClean="0">
                <a:solidFill>
                  <a:schemeClr val="tx2">
                    <a:lumMod val="75000"/>
                  </a:schemeClr>
                </a:solidFill>
              </a:rPr>
              <a:t>Continuity of Operations (COOP)</a:t>
            </a:r>
          </a:p>
          <a:p>
            <a:r>
              <a:rPr lang="en-US" dirty="0" smtClean="0">
                <a:solidFill>
                  <a:schemeClr val="tx2">
                    <a:lumMod val="75000"/>
                  </a:schemeClr>
                </a:solidFill>
              </a:rPr>
              <a:t>Care of clientele</a:t>
            </a:r>
          </a:p>
          <a:p>
            <a:r>
              <a:rPr lang="en-US" dirty="0" smtClean="0">
                <a:solidFill>
                  <a:schemeClr val="tx2">
                    <a:lumMod val="75000"/>
                  </a:schemeClr>
                </a:solidFill>
              </a:rPr>
              <a:t>Assist in overall response</a:t>
            </a:r>
          </a:p>
          <a:p>
            <a:r>
              <a:rPr lang="en-US" dirty="0" smtClean="0">
                <a:solidFill>
                  <a:schemeClr val="tx2">
                    <a:lumMod val="75000"/>
                  </a:schemeClr>
                </a:solidFill>
              </a:rPr>
              <a:t>No cost </a:t>
            </a:r>
          </a:p>
          <a:p>
            <a:r>
              <a:rPr lang="en-US" dirty="0" smtClean="0">
                <a:solidFill>
                  <a:schemeClr val="tx2">
                    <a:lumMod val="75000"/>
                  </a:schemeClr>
                </a:solidFill>
              </a:rPr>
              <a:t>Increase general emergency preparedness for agency</a:t>
            </a:r>
          </a:p>
          <a:p>
            <a:endParaRPr lang="en-US" dirty="0" smtClean="0"/>
          </a:p>
          <a:p>
            <a:endParaRPr lang="en-US" dirty="0" smtClean="0"/>
          </a:p>
          <a:p>
            <a:endParaRPr lang="en-US" dirty="0"/>
          </a:p>
        </p:txBody>
      </p:sp>
    </p:spTree>
    <p:extLst>
      <p:ext uri="{BB962C8B-B14F-4D97-AF65-F5344CB8AC3E}">
        <p14:creationId xmlns:p14="http://schemas.microsoft.com/office/powerpoint/2010/main" val="326651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prstGeom prst="rect">
            <a:avLst/>
          </a:prstGeom>
          <a:solidFill>
            <a:schemeClr val="tx2">
              <a:lumMod val="50000"/>
            </a:schemeClr>
          </a:solidFill>
        </p:spPr>
        <p:txBody>
          <a:bodyPr vert="horz" lIns="91440" tIns="45720" rIns="91440" bIns="45720" rtlCol="0" anchor="b" anchorCtr="0">
            <a:noAutofit/>
          </a:bodyPr>
          <a:lstStyle>
            <a:lvl1pPr algn="ctr" defTabSz="514350" rtl="0" eaLnBrk="1" latinLnBrk="0" hangingPunct="1">
              <a:lnSpc>
                <a:spcPct val="90000"/>
              </a:lnSpc>
              <a:spcBef>
                <a:spcPct val="0"/>
              </a:spcBef>
              <a:buNone/>
              <a:defRPr sz="6000" kern="1200" spc="-50" baseline="0">
                <a:solidFill>
                  <a:schemeClr val="tx1"/>
                </a:solidFill>
                <a:latin typeface="+mj-lt"/>
                <a:ea typeface="+mj-ea"/>
                <a:cs typeface="+mj-cs"/>
              </a:defRPr>
            </a:lvl1pPr>
          </a:lstStyle>
          <a:p>
            <a:r>
              <a:rPr lang="en-US" sz="4800" dirty="0" smtClean="0">
                <a:solidFill>
                  <a:schemeClr val="bg1"/>
                </a:solidFill>
              </a:rPr>
              <a:t>Function</a:t>
            </a:r>
            <a:endParaRPr lang="en-US" sz="4800"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7017223" y="1857247"/>
            <a:ext cx="4080683" cy="4351338"/>
          </a:xfrm>
          <a:prstGeom prst="rect">
            <a:avLst/>
          </a:prstGeom>
        </p:spPr>
      </p:pic>
      <p:sp>
        <p:nvSpPr>
          <p:cNvPr id="6" name="Content Placeholder 1"/>
          <p:cNvSpPr txBox="1">
            <a:spLocks/>
          </p:cNvSpPr>
          <p:nvPr/>
        </p:nvSpPr>
        <p:spPr>
          <a:xfrm>
            <a:off x="1546039" y="2258012"/>
            <a:ext cx="6858001" cy="2180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25000"/>
                  </a:schemeClr>
                </a:solidFill>
              </a:rPr>
              <a:t>Screening</a:t>
            </a:r>
          </a:p>
          <a:p>
            <a:r>
              <a:rPr lang="en-US" dirty="0" smtClean="0">
                <a:solidFill>
                  <a:schemeClr val="bg2">
                    <a:lumMod val="25000"/>
                  </a:schemeClr>
                </a:solidFill>
              </a:rPr>
              <a:t>Dispensing</a:t>
            </a:r>
          </a:p>
          <a:p>
            <a:r>
              <a:rPr lang="en-US" dirty="0" smtClean="0">
                <a:solidFill>
                  <a:schemeClr val="bg2">
                    <a:lumMod val="25000"/>
                  </a:schemeClr>
                </a:solidFill>
              </a:rPr>
              <a:t>Medial countermeasures</a:t>
            </a:r>
          </a:p>
          <a:p>
            <a:endParaRPr lang="en-US" dirty="0" smtClean="0"/>
          </a:p>
          <a:p>
            <a:endParaRPr lang="en-US" dirty="0"/>
          </a:p>
        </p:txBody>
      </p:sp>
      <p:sp>
        <p:nvSpPr>
          <p:cNvPr id="7" name="TextBox 6"/>
          <p:cNvSpPr txBox="1"/>
          <p:nvPr/>
        </p:nvSpPr>
        <p:spPr>
          <a:xfrm>
            <a:off x="2459992" y="4438503"/>
            <a:ext cx="2515047" cy="707886"/>
          </a:xfrm>
          <a:prstGeom prst="rect">
            <a:avLst/>
          </a:prstGeom>
          <a:noFill/>
          <a:ln>
            <a:solidFill>
              <a:schemeClr val="accent1"/>
            </a:solidFill>
          </a:ln>
        </p:spPr>
        <p:txBody>
          <a:bodyPr wrap="none" rtlCol="0">
            <a:spAutoFit/>
          </a:bodyPr>
          <a:lstStyle/>
          <a:p>
            <a:r>
              <a:rPr lang="en-US" sz="2000" b="1" dirty="0" smtClean="0">
                <a:solidFill>
                  <a:srgbClr val="FF0000"/>
                </a:solidFill>
              </a:rPr>
              <a:t>Specific populations,</a:t>
            </a:r>
          </a:p>
          <a:p>
            <a:r>
              <a:rPr lang="en-US" sz="2000" b="1" dirty="0">
                <a:solidFill>
                  <a:srgbClr val="FF0000"/>
                </a:solidFill>
              </a:rPr>
              <a:t>n</a:t>
            </a:r>
            <a:r>
              <a:rPr lang="en-US" sz="2000" b="1" dirty="0" smtClean="0">
                <a:solidFill>
                  <a:srgbClr val="FF0000"/>
                </a:solidFill>
              </a:rPr>
              <a:t>ot the general public</a:t>
            </a:r>
            <a:endParaRPr lang="en-US" sz="2000" b="1" dirty="0">
              <a:solidFill>
                <a:srgbClr val="FF0000"/>
              </a:solidFill>
            </a:endParaRPr>
          </a:p>
        </p:txBody>
      </p:sp>
    </p:spTree>
    <p:extLst>
      <p:ext uri="{BB962C8B-B14F-4D97-AF65-F5344CB8AC3E}">
        <p14:creationId xmlns:p14="http://schemas.microsoft.com/office/powerpoint/2010/main" val="118911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noGrp="1"/>
          </p:cNvSpPr>
          <p:nvPr>
            <p:ph type="title"/>
          </p:nvPr>
        </p:nvSpPr>
        <p:spPr>
          <a:prstGeom prst="rect">
            <a:avLst/>
          </a:prstGeom>
          <a:solidFill>
            <a:schemeClr val="tx2">
              <a:lumMod val="50000"/>
            </a:schemeClr>
          </a:solidFill>
        </p:spPr>
        <p:txBody>
          <a:bodyPr vert="horz" lIns="91440" tIns="45720" rIns="91440" bIns="45720" rtlCol="0" anchor="b" anchorCtr="0">
            <a:noAutofit/>
          </a:bodyPr>
          <a:lstStyle>
            <a:lvl1pPr algn="ctr" defTabSz="514350" rtl="0" eaLnBrk="1" latinLnBrk="0" hangingPunct="1">
              <a:lnSpc>
                <a:spcPct val="90000"/>
              </a:lnSpc>
              <a:spcBef>
                <a:spcPct val="0"/>
              </a:spcBef>
              <a:buNone/>
              <a:defRPr sz="6000" kern="1200" spc="-50" baseline="0">
                <a:solidFill>
                  <a:schemeClr val="tx1"/>
                </a:solidFill>
                <a:latin typeface="+mj-lt"/>
                <a:ea typeface="+mj-ea"/>
                <a:cs typeface="+mj-cs"/>
              </a:defRPr>
            </a:lvl1pPr>
          </a:lstStyle>
          <a:p>
            <a:r>
              <a:rPr lang="en-US" sz="4800" dirty="0" smtClean="0">
                <a:solidFill>
                  <a:schemeClr val="bg1"/>
                </a:solidFill>
              </a:rPr>
              <a:t>Legal Background</a:t>
            </a:r>
            <a:endParaRPr lang="en-US" sz="4800" dirty="0">
              <a:solidFill>
                <a:schemeClr val="bg1"/>
              </a:solidFill>
            </a:endParaRPr>
          </a:p>
        </p:txBody>
      </p:sp>
      <p:sp>
        <p:nvSpPr>
          <p:cNvPr id="5" name="Content Placeholder 1"/>
          <p:cNvSpPr>
            <a:spLocks noGrp="1"/>
          </p:cNvSpPr>
          <p:nvPr>
            <p:ph idx="1"/>
          </p:nvPr>
        </p:nvSpPr>
        <p:spPr/>
        <p:txBody>
          <a:bodyPr/>
          <a:lstStyle/>
          <a:p>
            <a:r>
              <a:rPr lang="en-US" b="1" dirty="0" smtClean="0">
                <a:solidFill>
                  <a:schemeClr val="tx2">
                    <a:lumMod val="75000"/>
                  </a:schemeClr>
                </a:solidFill>
              </a:rPr>
              <a:t>MN STATUTE </a:t>
            </a:r>
          </a:p>
          <a:p>
            <a:endParaRPr lang="en-US" b="1" dirty="0">
              <a:solidFill>
                <a:schemeClr val="tx2">
                  <a:lumMod val="75000"/>
                </a:schemeClr>
              </a:solidFill>
            </a:endParaRPr>
          </a:p>
          <a:p>
            <a:endParaRPr lang="en-US" b="1" dirty="0" smtClean="0">
              <a:solidFill>
                <a:schemeClr val="tx2">
                  <a:lumMod val="75000"/>
                </a:schemeClr>
              </a:solidFill>
            </a:endParaRPr>
          </a:p>
          <a:p>
            <a:endParaRPr lang="en-US" b="1" dirty="0" smtClean="0">
              <a:solidFill>
                <a:schemeClr val="tx2">
                  <a:lumMod val="75000"/>
                </a:schemeClr>
              </a:solidFill>
            </a:endParaRPr>
          </a:p>
          <a:p>
            <a:pPr marL="0" indent="0">
              <a:buNone/>
            </a:pPr>
            <a:endParaRPr lang="en-US" b="1" dirty="0" smtClean="0">
              <a:solidFill>
                <a:schemeClr val="tx2">
                  <a:lumMod val="75000"/>
                </a:schemeClr>
              </a:solidFill>
            </a:endParaRPr>
          </a:p>
          <a:p>
            <a:r>
              <a:rPr lang="en-US" b="1" dirty="0" smtClean="0">
                <a:solidFill>
                  <a:schemeClr val="tx2">
                    <a:lumMod val="75000"/>
                  </a:schemeClr>
                </a:solidFill>
              </a:rPr>
              <a:t>NATIONAL PREP ACT</a:t>
            </a:r>
            <a:endParaRPr lang="en-US" b="1" dirty="0">
              <a:solidFill>
                <a:schemeClr val="tx2">
                  <a:lumMod val="75000"/>
                </a:schemeClr>
              </a:solidFill>
            </a:endParaRPr>
          </a:p>
          <a:p>
            <a:endParaRPr lang="en-US" dirty="0" smtClean="0"/>
          </a:p>
          <a:p>
            <a:endParaRPr lang="en-US" dirty="0"/>
          </a:p>
          <a:p>
            <a:endParaRPr lang="en-US" dirty="0" smtClean="0"/>
          </a:p>
          <a:p>
            <a:endParaRPr lang="en-US" dirty="0"/>
          </a:p>
          <a:p>
            <a:endParaRPr lang="en-US" dirty="0"/>
          </a:p>
        </p:txBody>
      </p:sp>
      <p:sp>
        <p:nvSpPr>
          <p:cNvPr id="6" name="Rectangle 5"/>
          <p:cNvSpPr/>
          <p:nvPr/>
        </p:nvSpPr>
        <p:spPr>
          <a:xfrm>
            <a:off x="1387773" y="2373911"/>
            <a:ext cx="3552717" cy="1338828"/>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MN Statute 144.4198 allows for medical countermeasures (MCMs) to be dispensed by CPODs in the state of </a:t>
            </a:r>
            <a:r>
              <a:rPr lang="en-US" dirty="0" smtClean="0">
                <a:latin typeface="Calibri" panose="020F0502020204030204" pitchFamily="34" charset="0"/>
                <a:ea typeface="Calibri" panose="020F0502020204030204" pitchFamily="34" charset="0"/>
                <a:cs typeface="Times New Roman" panose="02020603050405020304" pitchFamily="18" charset="0"/>
              </a:rPr>
              <a:t>Minnesota</a:t>
            </a:r>
          </a:p>
          <a:p>
            <a:r>
              <a:rPr lang="en-US" sz="900" dirty="0">
                <a:hlinkClick r:id="rId3"/>
              </a:rPr>
              <a:t>https://www.revisor.mn.gov/statutes/cite/144.4198</a:t>
            </a:r>
            <a:endParaRPr lang="en-US" sz="900" dirty="0"/>
          </a:p>
        </p:txBody>
      </p:sp>
      <p:sp>
        <p:nvSpPr>
          <p:cNvPr id="7" name="Rectangle 6"/>
          <p:cNvSpPr/>
          <p:nvPr/>
        </p:nvSpPr>
        <p:spPr>
          <a:xfrm>
            <a:off x="1239498" y="4920992"/>
            <a:ext cx="3519790" cy="1046440"/>
          </a:xfrm>
          <a:prstGeom prst="rect">
            <a:avLst/>
          </a:prstGeom>
        </p:spPr>
        <p:txBody>
          <a:bodyPr wrap="square">
            <a:spAutoFit/>
          </a:bodyPr>
          <a:lstStyle/>
          <a:p>
            <a:pPr lvl="0"/>
            <a:r>
              <a:rPr lang="en-US" dirty="0" smtClean="0"/>
              <a:t>Liability </a:t>
            </a:r>
            <a:r>
              <a:rPr lang="en-US" dirty="0"/>
              <a:t>protection from tort claims (loss or harm) arising from administration and use </a:t>
            </a:r>
            <a:r>
              <a:rPr lang="en-US" dirty="0" smtClean="0"/>
              <a:t>of MCMs</a:t>
            </a:r>
          </a:p>
          <a:p>
            <a:pPr lvl="0"/>
            <a:r>
              <a:rPr lang="en-US" sz="800" dirty="0">
                <a:hlinkClick r:id="rId4"/>
              </a:rPr>
              <a:t>https://www.health.state.mn.us/communities/ep/legal/prepact.html</a:t>
            </a:r>
            <a:endParaRPr lang="en-US" sz="800" dirty="0"/>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artisticTexturizer/>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50241" y="2429288"/>
            <a:ext cx="3062895" cy="3882612"/>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053" t="3627" r="1217" b="84239"/>
          <a:stretch/>
        </p:blipFill>
        <p:spPr>
          <a:xfrm>
            <a:off x="6558922" y="1868805"/>
            <a:ext cx="3821719" cy="437637"/>
          </a:xfrm>
          <a:prstGeom prst="rect">
            <a:avLst/>
          </a:prstGeom>
        </p:spPr>
      </p:pic>
    </p:spTree>
    <p:extLst>
      <p:ext uri="{BB962C8B-B14F-4D97-AF65-F5344CB8AC3E}">
        <p14:creationId xmlns:p14="http://schemas.microsoft.com/office/powerpoint/2010/main" val="183548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2">
                    <a:lumMod val="75000"/>
                  </a:schemeClr>
                </a:solidFill>
              </a:rPr>
              <a:t>Closed POD</a:t>
            </a:r>
            <a:endParaRPr lang="en-US" dirty="0">
              <a:solidFill>
                <a:schemeClr val="tx2">
                  <a:lumMod val="75000"/>
                </a:schemeClr>
              </a:solidFill>
            </a:endParaRPr>
          </a:p>
        </p:txBody>
      </p:sp>
      <p:sp>
        <p:nvSpPr>
          <p:cNvPr id="4" name="Title 2"/>
          <p:cNvSpPr txBox="1">
            <a:spLocks noGrp="1"/>
          </p:cNvSpPr>
          <p:nvPr>
            <p:ph type="title"/>
          </p:nvPr>
        </p:nvSpPr>
        <p:spPr>
          <a:prstGeom prst="rect">
            <a:avLst/>
          </a:prstGeom>
          <a:solidFill>
            <a:schemeClr val="tx2">
              <a:lumMod val="50000"/>
            </a:schemeClr>
          </a:solidFill>
        </p:spPr>
        <p:txBody>
          <a:bodyPr vert="horz" lIns="91440" tIns="45720" rIns="91440" bIns="45720" rtlCol="0" anchor="b" anchorCtr="0">
            <a:noAutofit/>
          </a:bodyPr>
          <a:lstStyle>
            <a:lvl1pPr algn="ctr" defTabSz="514350" rtl="0" eaLnBrk="1" latinLnBrk="0" hangingPunct="1">
              <a:lnSpc>
                <a:spcPct val="90000"/>
              </a:lnSpc>
              <a:spcBef>
                <a:spcPct val="0"/>
              </a:spcBef>
              <a:buNone/>
              <a:defRPr sz="6000" kern="1200" spc="-50" baseline="0">
                <a:solidFill>
                  <a:schemeClr val="tx1"/>
                </a:solidFill>
                <a:latin typeface="+mj-lt"/>
                <a:ea typeface="+mj-ea"/>
                <a:cs typeface="+mj-cs"/>
              </a:defRPr>
            </a:lvl1pPr>
          </a:lstStyle>
          <a:p>
            <a:r>
              <a:rPr lang="en-US" sz="4800" dirty="0" smtClean="0">
                <a:solidFill>
                  <a:schemeClr val="bg1"/>
                </a:solidFill>
              </a:rPr>
              <a:t>Mass Dispensing Guidelines</a:t>
            </a:r>
            <a:endParaRPr lang="en-US" sz="4800" dirty="0">
              <a:solidFill>
                <a:schemeClr val="bg1"/>
              </a:solidFill>
            </a:endParaRPr>
          </a:p>
        </p:txBody>
      </p:sp>
      <p:sp>
        <p:nvSpPr>
          <p:cNvPr id="5" name="Rectangle 4"/>
          <p:cNvSpPr/>
          <p:nvPr/>
        </p:nvSpPr>
        <p:spPr>
          <a:xfrm>
            <a:off x="1452350" y="2637690"/>
            <a:ext cx="5568275" cy="1200329"/>
          </a:xfrm>
          <a:prstGeom prst="rect">
            <a:avLst/>
          </a:prstGeom>
        </p:spPr>
        <p:txBody>
          <a:bodyPr wrap="square">
            <a:spAutoFit/>
          </a:bodyPr>
          <a:lstStyle/>
          <a:p>
            <a:pPr marL="285750" lvl="0" indent="-285750">
              <a:buFont typeface="Wingdings" panose="05000000000000000000" pitchFamily="2" charset="2"/>
              <a:buChar char="q"/>
              <a:defRPr/>
            </a:pPr>
            <a:r>
              <a:rPr lang="en-US" dirty="0" smtClean="0"/>
              <a:t> </a:t>
            </a:r>
            <a:r>
              <a:rPr lang="en-US" dirty="0"/>
              <a:t>MD s</a:t>
            </a:r>
            <a:r>
              <a:rPr lang="en-US" dirty="0" smtClean="0"/>
              <a:t>creening </a:t>
            </a:r>
            <a:r>
              <a:rPr lang="en-US" dirty="0"/>
              <a:t>form </a:t>
            </a:r>
            <a:endParaRPr lang="en-US" dirty="0" smtClean="0"/>
          </a:p>
          <a:p>
            <a:pPr marL="285750" lvl="0" indent="-285750">
              <a:buFont typeface="Wingdings" panose="05000000000000000000" pitchFamily="2" charset="2"/>
              <a:buChar char="q"/>
              <a:defRPr/>
            </a:pPr>
            <a:r>
              <a:rPr lang="en-US" dirty="0" smtClean="0"/>
              <a:t> </a:t>
            </a:r>
            <a:r>
              <a:rPr lang="en-US" dirty="0"/>
              <a:t>Dispensing algorithm</a:t>
            </a:r>
          </a:p>
          <a:p>
            <a:pPr marL="285750" indent="-285750">
              <a:buFont typeface="Wingdings" panose="05000000000000000000" pitchFamily="2" charset="2"/>
              <a:buChar char="q"/>
            </a:pPr>
            <a:r>
              <a:rPr lang="en-US" dirty="0" smtClean="0"/>
              <a:t> </a:t>
            </a:r>
            <a:r>
              <a:rPr lang="en-US" dirty="0"/>
              <a:t>Drug </a:t>
            </a:r>
            <a:r>
              <a:rPr lang="en-US" dirty="0" smtClean="0"/>
              <a:t>information </a:t>
            </a:r>
            <a:r>
              <a:rPr lang="en-US" dirty="0"/>
              <a:t>s</a:t>
            </a:r>
            <a:r>
              <a:rPr lang="en-US" dirty="0" smtClean="0"/>
              <a:t>heets</a:t>
            </a:r>
            <a:endParaRPr lang="en-US" dirty="0"/>
          </a:p>
          <a:p>
            <a:pPr marL="285750" indent="-285750">
              <a:buFont typeface="Wingdings" panose="05000000000000000000" pitchFamily="2" charset="2"/>
              <a:buChar char="q"/>
            </a:pPr>
            <a:r>
              <a:rPr lang="en-US" dirty="0" smtClean="0"/>
              <a:t> </a:t>
            </a:r>
            <a:r>
              <a:rPr lang="en-US" dirty="0"/>
              <a:t>Disease i</a:t>
            </a:r>
            <a:r>
              <a:rPr lang="en-US" dirty="0" smtClean="0"/>
              <a:t>nformation sheets</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067774" y="2570229"/>
            <a:ext cx="1778572" cy="133524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421" y="2301189"/>
            <a:ext cx="2435875" cy="1779717"/>
          </a:xfrm>
          <a:prstGeom prst="rect">
            <a:avLst/>
          </a:prstGeom>
        </p:spPr>
      </p:pic>
      <p:pic>
        <p:nvPicPr>
          <p:cNvPr id="8" name="Picture 7"/>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846371" y="2476618"/>
            <a:ext cx="1131329" cy="1428860"/>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b="35215"/>
          <a:stretch/>
        </p:blipFill>
        <p:spPr>
          <a:xfrm>
            <a:off x="4137311" y="4404966"/>
            <a:ext cx="5218628" cy="2271052"/>
          </a:xfrm>
          <a:prstGeom prst="rect">
            <a:avLst/>
          </a:prstGeom>
        </p:spPr>
      </p:pic>
    </p:spTree>
    <p:extLst>
      <p:ext uri="{BB962C8B-B14F-4D97-AF65-F5344CB8AC3E}">
        <p14:creationId xmlns:p14="http://schemas.microsoft.com/office/powerpoint/2010/main" val="342039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Title 2"/>
          <p:cNvSpPr txBox="1">
            <a:spLocks/>
          </p:cNvSpPr>
          <p:nvPr/>
        </p:nvSpPr>
        <p:spPr>
          <a:xfrm>
            <a:off x="990600" y="517525"/>
            <a:ext cx="10515600" cy="1325563"/>
          </a:xfrm>
          <a:prstGeom prst="rect">
            <a:avLst/>
          </a:prstGeom>
          <a:solidFill>
            <a:schemeClr val="tx2">
              <a:lumMod val="50000"/>
            </a:schemeClr>
          </a:solidFill>
        </p:spPr>
        <p:txBody>
          <a:bodyPr vert="horz" lIns="91440" tIns="45720" rIns="91440" bIns="45720" rtlCol="0" anchor="b" anchorCtr="0">
            <a:noAutofit/>
          </a:bodyPr>
          <a:lstStyle>
            <a:lvl1pPr algn="ctr" defTabSz="514350" rtl="0" eaLnBrk="1" latinLnBrk="0" hangingPunct="1">
              <a:lnSpc>
                <a:spcPct val="90000"/>
              </a:lnSpc>
              <a:spcBef>
                <a:spcPct val="0"/>
              </a:spcBef>
              <a:buNone/>
              <a:defRPr sz="6000" kern="1200" spc="-50" baseline="0">
                <a:solidFill>
                  <a:schemeClr val="tx1"/>
                </a:solidFill>
                <a:latin typeface="+mj-lt"/>
                <a:ea typeface="+mj-ea"/>
                <a:cs typeface="+mj-cs"/>
              </a:defRPr>
            </a:lvl1pPr>
          </a:lstStyle>
          <a:p>
            <a:r>
              <a:rPr lang="en-US" sz="4800" dirty="0" smtClean="0">
                <a:solidFill>
                  <a:schemeClr val="bg1"/>
                </a:solidFill>
              </a:rPr>
              <a:t>Closed Point of Dispensing Planning Tools</a:t>
            </a:r>
            <a:endParaRPr lang="en-US" sz="4800" dirty="0">
              <a:solidFill>
                <a:schemeClr val="bg1"/>
              </a:solidFill>
            </a:endParaRPr>
          </a:p>
        </p:txBody>
      </p:sp>
      <p:sp>
        <p:nvSpPr>
          <p:cNvPr id="5" name="Content Placeholder 4"/>
          <p:cNvSpPr>
            <a:spLocks noGrp="1"/>
          </p:cNvSpPr>
          <p:nvPr>
            <p:ph idx="1"/>
          </p:nvPr>
        </p:nvSpPr>
        <p:spPr>
          <a:xfrm>
            <a:off x="990600" y="2276001"/>
            <a:ext cx="10515600" cy="2397451"/>
          </a:xfrm>
          <a:prstGeom prst="rect">
            <a:avLst/>
          </a:prstGeom>
        </p:spPr>
        <p:txBody>
          <a:bodyPr wrap="square">
            <a:spAutoFit/>
          </a:bodyPr>
          <a:lstStyle/>
          <a:p>
            <a:pPr marL="342900" marR="0" lvl="0" indent="-342900" algn="just">
              <a:lnSpc>
                <a:spcPct val="107000"/>
              </a:lnSpc>
              <a:spcBef>
                <a:spcPts val="0"/>
              </a:spcBef>
              <a:spcAft>
                <a:spcPts val="0"/>
              </a:spcAft>
              <a:buFont typeface="Symbol" panose="05050102010706020507" pitchFamily="18" charset="2"/>
              <a:buChar char=""/>
            </a:pPr>
            <a:r>
              <a:rPr lang="en-US"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Planning guidance </a:t>
            </a:r>
            <a:r>
              <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E</a:t>
            </a:r>
            <a:r>
              <a:rPr lang="en-US"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nrollment form</a:t>
            </a:r>
          </a:p>
          <a:p>
            <a:pPr marL="342900" marR="0" lvl="0" indent="-342900" algn="just">
              <a:lnSpc>
                <a:spcPct val="107000"/>
              </a:lnSpc>
              <a:spcBef>
                <a:spcPts val="0"/>
              </a:spcBef>
              <a:spcAft>
                <a:spcPts val="0"/>
              </a:spcAft>
              <a:buFont typeface="Symbol" panose="05050102010706020507" pitchFamily="18" charset="2"/>
              <a:buChar char=""/>
            </a:pPr>
            <a:r>
              <a:rPr lang="en-US"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Dispensing protocol</a:t>
            </a:r>
          </a:p>
          <a:p>
            <a:pPr marL="342900" marR="0" lvl="0" indent="-342900" algn="just">
              <a:lnSpc>
                <a:spcPct val="107000"/>
              </a:lnSpc>
              <a:spcBef>
                <a:spcPts val="0"/>
              </a:spcBef>
              <a:spcAft>
                <a:spcPts val="0"/>
              </a:spcAft>
              <a:buFont typeface="Symbol" panose="05050102010706020507" pitchFamily="18" charset="2"/>
              <a:buChar char=""/>
            </a:pPr>
            <a:r>
              <a:rPr lang="en-US"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Forms</a:t>
            </a:r>
          </a:p>
          <a:p>
            <a:pPr marL="342900" marR="0" lvl="0" indent="-342900" algn="just">
              <a:lnSpc>
                <a:spcPct val="107000"/>
              </a:lnSpc>
              <a:spcBef>
                <a:spcPts val="0"/>
              </a:spcBef>
              <a:spcAft>
                <a:spcPts val="0"/>
              </a:spcAft>
              <a:buFont typeface="Symbol" panose="05050102010706020507" pitchFamily="18" charset="2"/>
              <a:buChar char=""/>
            </a:pPr>
            <a:r>
              <a:rPr lang="en-US" dirty="0" smtClean="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Site set up resources</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0700" y="2625387"/>
            <a:ext cx="3640402" cy="2424285"/>
          </a:xfrm>
          <a:prstGeom prst="rect">
            <a:avLst/>
          </a:prstGeom>
        </p:spPr>
      </p:pic>
    </p:spTree>
    <p:extLst>
      <p:ext uri="{BB962C8B-B14F-4D97-AF65-F5344CB8AC3E}">
        <p14:creationId xmlns:p14="http://schemas.microsoft.com/office/powerpoint/2010/main" val="2024224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1066</Words>
  <Application>Microsoft Office PowerPoint</Application>
  <PresentationFormat>Widescreen</PresentationFormat>
  <Paragraphs>145</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Courier New</vt:lpstr>
      <vt:lpstr>Symbol</vt:lpstr>
      <vt:lpstr>Times New Roman</vt:lpstr>
      <vt:lpstr>Wingdings</vt:lpstr>
      <vt:lpstr>Office Theme</vt:lpstr>
      <vt:lpstr>Closed Points of Dispensing (CPOD)</vt:lpstr>
      <vt:lpstr>Topics</vt:lpstr>
      <vt:lpstr>Mass Dispensing and PODs</vt:lpstr>
      <vt:lpstr>Closed Point of Dispensing (CPOD)</vt:lpstr>
      <vt:lpstr>CPOD Benefits</vt:lpstr>
      <vt:lpstr>Function</vt:lpstr>
      <vt:lpstr>Legal Background</vt:lpstr>
      <vt:lpstr>Mass Dispensing Guidelines</vt:lpstr>
      <vt:lpstr> </vt:lpstr>
      <vt:lpstr>Within The Planning Tools</vt:lpstr>
      <vt:lpstr>Receive Stage Store Site (SNS Assets)</vt:lpstr>
      <vt:lpstr>PowerPoint Presentation</vt:lpstr>
      <vt:lpstr>How do we become a Closed POD Partner?</vt:lpstr>
      <vt:lpstr>Closed Points of Dispensing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Closed Points of Dispensing</dc:title>
  <dc:creator>Shelley Svec</dc:creator>
  <cp:lastModifiedBy>Shelley Svec</cp:lastModifiedBy>
  <cp:revision>43</cp:revision>
  <dcterms:created xsi:type="dcterms:W3CDTF">2019-09-24T14:26:41Z</dcterms:created>
  <dcterms:modified xsi:type="dcterms:W3CDTF">2019-11-20T16:54:46Z</dcterms:modified>
</cp:coreProperties>
</file>