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304" r:id="rId11"/>
    <p:sldId id="306" r:id="rId12"/>
    <p:sldId id="305" r:id="rId13"/>
    <p:sldId id="265" r:id="rId14"/>
    <p:sldId id="266" r:id="rId15"/>
    <p:sldId id="312" r:id="rId16"/>
    <p:sldId id="267" r:id="rId17"/>
    <p:sldId id="320" r:id="rId18"/>
    <p:sldId id="331" r:id="rId19"/>
    <p:sldId id="332" r:id="rId20"/>
    <p:sldId id="341" r:id="rId21"/>
    <p:sldId id="333" r:id="rId22"/>
    <p:sldId id="334" r:id="rId23"/>
    <p:sldId id="335" r:id="rId24"/>
    <p:sldId id="278" r:id="rId25"/>
    <p:sldId id="324" r:id="rId26"/>
    <p:sldId id="316" r:id="rId27"/>
    <p:sldId id="279" r:id="rId28"/>
    <p:sldId id="337" r:id="rId29"/>
    <p:sldId id="298" r:id="rId30"/>
    <p:sldId id="299" r:id="rId31"/>
    <p:sldId id="300" r:id="rId32"/>
    <p:sldId id="301" r:id="rId33"/>
    <p:sldId id="302" r:id="rId34"/>
    <p:sldId id="303"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4007" autoAdjust="0"/>
  </p:normalViewPr>
  <p:slideViewPr>
    <p:cSldViewPr snapToGrid="0">
      <p:cViewPr varScale="1">
        <p:scale>
          <a:sx n="46" d="100"/>
          <a:sy n="46" d="100"/>
        </p:scale>
        <p:origin x="16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6C90C-7AD6-4E01-A773-BA9F7A822915}" type="datetimeFigureOut">
              <a:rPr lang="en-US" smtClean="0"/>
              <a:t>7/10/2019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E217AB-5AE3-4E55-9125-26260B925BBF}" type="slidenum">
              <a:rPr lang="en-US" smtClean="0"/>
              <a:t>‹#›</a:t>
            </a:fld>
            <a:endParaRPr lang="en-US"/>
          </a:p>
        </p:txBody>
      </p:sp>
    </p:spTree>
    <p:extLst>
      <p:ext uri="{BB962C8B-B14F-4D97-AF65-F5344CB8AC3E}">
        <p14:creationId xmlns:p14="http://schemas.microsoft.com/office/powerpoint/2010/main" val="1688773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formal agreements with people with disabilities or disability advocacy, service/support providers or other agency staff. They have the experience and expertise with the requirements of those with AFN.</a:t>
            </a:r>
          </a:p>
          <a:p>
            <a:endParaRPr lang="en-US" dirty="0"/>
          </a:p>
          <a:p>
            <a:r>
              <a:rPr lang="en-US" dirty="0"/>
              <a:t>It is critical to have quick access to the resources needed to set up a shelter – those preexisting agreements will help with that.</a:t>
            </a:r>
          </a:p>
        </p:txBody>
      </p:sp>
      <p:sp>
        <p:nvSpPr>
          <p:cNvPr id="4" name="Slide Number Placeholder 3"/>
          <p:cNvSpPr>
            <a:spLocks noGrp="1"/>
          </p:cNvSpPr>
          <p:nvPr>
            <p:ph type="sldNum" sz="quarter" idx="10"/>
          </p:nvPr>
        </p:nvSpPr>
        <p:spPr/>
        <p:txBody>
          <a:bodyPr/>
          <a:lstStyle/>
          <a:p>
            <a:fld id="{10E217AB-5AE3-4E55-9125-26260B925BBF}" type="slidenum">
              <a:rPr lang="en-US" smtClean="0"/>
              <a:t>5</a:t>
            </a:fld>
            <a:endParaRPr lang="en-US"/>
          </a:p>
        </p:txBody>
      </p:sp>
    </p:spTree>
    <p:extLst>
      <p:ext uri="{BB962C8B-B14F-4D97-AF65-F5344CB8AC3E}">
        <p14:creationId xmlns:p14="http://schemas.microsoft.com/office/powerpoint/2010/main" val="1173495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Arial" charset="0"/>
                <a:cs typeface="Arial" charset="0"/>
              </a:rPr>
              <a:t>Modify kitchen and food access policies for people with dietary restrictions and access to food.</a:t>
            </a:r>
          </a:p>
          <a:p>
            <a:pPr>
              <a:spcBef>
                <a:spcPct val="0"/>
              </a:spcBef>
            </a:pPr>
            <a:endParaRPr lang="en-US" dirty="0">
              <a:latin typeface="Arial" charset="0"/>
              <a:cs typeface="Arial" charset="0"/>
            </a:endParaRPr>
          </a:p>
          <a:p>
            <a:pPr>
              <a:spcBef>
                <a:spcPct val="0"/>
              </a:spcBef>
            </a:pPr>
            <a:r>
              <a:rPr lang="en-US" dirty="0">
                <a:latin typeface="Arial" charset="0"/>
                <a:cs typeface="Arial" charset="0"/>
              </a:rPr>
              <a:t>Make sure feeding areas are accessible.</a:t>
            </a:r>
          </a:p>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15</a:t>
            </a:fld>
            <a:endParaRPr lang="en-US"/>
          </a:p>
        </p:txBody>
      </p:sp>
    </p:spTree>
    <p:extLst>
      <p:ext uri="{BB962C8B-B14F-4D97-AF65-F5344CB8AC3E}">
        <p14:creationId xmlns:p14="http://schemas.microsoft.com/office/powerpoint/2010/main" val="1143210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549275" y="1162050"/>
            <a:ext cx="5678488" cy="3195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 name="Footer Placeholder 7"/>
          <p:cNvSpPr>
            <a:spLocks noGrp="1"/>
          </p:cNvSpPr>
          <p:nvPr>
            <p:ph type="ftr" sz="quarter" idx="4"/>
          </p:nvPr>
        </p:nvSpPr>
        <p:spPr/>
        <p:txBody>
          <a:bodyPr/>
          <a:lstStyle/>
          <a:p>
            <a:pPr>
              <a:defRPr/>
            </a:pPr>
            <a:r>
              <a:rPr lang="de-DE" sz="1100">
                <a:latin typeface="Arial" pitchFamily="34" charset="0"/>
                <a:cs typeface="Arial" pitchFamily="34" charset="0"/>
              </a:rPr>
              <a:t>IAFN IG Mod 2, Unit 2 Transportation Planning</a:t>
            </a:r>
            <a:endParaRPr lang="en-US" sz="1100" dirty="0">
              <a:latin typeface="Arial" pitchFamily="34" charset="0"/>
              <a:cs typeface="Arial" pitchFamily="34" charset="0"/>
            </a:endParaRPr>
          </a:p>
        </p:txBody>
      </p:sp>
      <p:sp>
        <p:nvSpPr>
          <p:cNvPr id="9" name="Slide Number Placeholder 3"/>
          <p:cNvSpPr>
            <a:spLocks noGrp="1"/>
          </p:cNvSpPr>
          <p:nvPr>
            <p:ph type="sldNum" sz="quarter" idx="5"/>
          </p:nvPr>
        </p:nvSpPr>
        <p:spPr/>
        <p:txBody>
          <a:bodyPr/>
          <a:lstStyle/>
          <a:p>
            <a:pPr>
              <a:defRPr/>
            </a:pPr>
            <a:r>
              <a:rPr lang="en-US" sz="1100" dirty="0">
                <a:solidFill>
                  <a:prstClr val="black"/>
                </a:solidFill>
                <a:latin typeface="Arial" pitchFamily="34" charset="0"/>
                <a:cs typeface="Arial" pitchFamily="34" charset="0"/>
              </a:rPr>
              <a:t>2-</a:t>
            </a:r>
            <a:fld id="{A18EE951-857A-4B5F-926C-92E9D8E0FB59}" type="slidenum">
              <a:rPr lang="en-US" sz="1100" smtClean="0">
                <a:solidFill>
                  <a:prstClr val="black"/>
                </a:solidFill>
                <a:latin typeface="Arial" pitchFamily="34" charset="0"/>
                <a:cs typeface="Arial" pitchFamily="34" charset="0"/>
              </a:rPr>
              <a:pPr>
                <a:defRPr/>
              </a:pPr>
              <a:t>17</a:t>
            </a:fld>
            <a:endParaRPr lang="en-US" sz="1100" dirty="0">
              <a:solidFill>
                <a:prstClr val="black"/>
              </a:solidFill>
              <a:latin typeface="Arial" pitchFamily="34" charset="0"/>
              <a:cs typeface="Arial" pitchFamily="34" charset="0"/>
            </a:endParaRPr>
          </a:p>
        </p:txBody>
      </p:sp>
      <p:sp>
        <p:nvSpPr>
          <p:cNvPr id="10" name="Date Placeholder 6"/>
          <p:cNvSpPr>
            <a:spLocks noGrp="1"/>
          </p:cNvSpPr>
          <p:nvPr>
            <p:ph type="dt" sz="quarter" idx="1"/>
          </p:nvPr>
        </p:nvSpPr>
        <p:spPr/>
        <p:txBody>
          <a:bodyPr/>
          <a:lstStyle/>
          <a:p>
            <a:pPr>
              <a:defRPr/>
            </a:pPr>
            <a:r>
              <a:rPr lang="en-US" sz="1000">
                <a:latin typeface="Arial" pitchFamily="34" charset="0"/>
                <a:cs typeface="Arial" pitchFamily="34" charset="0"/>
              </a:rPr>
              <a:t>12/13/2011</a:t>
            </a:r>
            <a:endParaRPr lang="en-US" sz="1000" dirty="0">
              <a:latin typeface="Arial" pitchFamily="34" charset="0"/>
              <a:cs typeface="Arial" pitchFamily="34" charset="0"/>
            </a:endParaRPr>
          </a:p>
        </p:txBody>
      </p:sp>
      <p:sp>
        <p:nvSpPr>
          <p:cNvPr id="6" name="Notes Placeholder 5"/>
          <p:cNvSpPr>
            <a:spLocks noGrp="1"/>
          </p:cNvSpPr>
          <p:nvPr>
            <p:ph type="body" idx="1"/>
          </p:nvPr>
        </p:nvSpPr>
        <p:spPr/>
        <p:txBody>
          <a:bodyPr>
            <a:normAutofit/>
          </a:bodyPr>
          <a:lstStyle/>
          <a:p>
            <a:pPr marL="0" indent="0">
              <a:buNone/>
            </a:pPr>
            <a:endParaRPr lang="en-US" dirty="0"/>
          </a:p>
          <a:p>
            <a:r>
              <a:rPr lang="en-US" dirty="0"/>
              <a:t>Some people can handle their needs on their own or with support (tracheotomy, IV’s, managing open wounds)</a:t>
            </a:r>
          </a:p>
          <a:p>
            <a:endParaRPr lang="en-US" dirty="0"/>
          </a:p>
          <a:p>
            <a:r>
              <a:rPr lang="en-US" dirty="0"/>
              <a:t>People with diabetes, or on dialysis, chemotherapy, or other infusion therapies may do well in general population shelters as long as they have the ability and access to their medical needs.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Teams are personnel that are a mix of nonprofit organization members, government agencies, service providers </a:t>
            </a:r>
            <a:r>
              <a:rPr lang="en-US" dirty="0" err="1"/>
              <a:t>etc</a:t>
            </a:r>
            <a:r>
              <a:rPr lang="en-US" dirty="0"/>
              <a:t> that are deployed when requested through the local EOC and stay until services are no longer needed.  Assist shelter staff by assessing and helping mitigate occupants’ needs.</a:t>
            </a:r>
          </a:p>
          <a:p>
            <a:endParaRPr lang="en-US" dirty="0"/>
          </a:p>
        </p:txBody>
      </p:sp>
      <p:sp>
        <p:nvSpPr>
          <p:cNvPr id="4" name="Slide Number Placeholder 3"/>
          <p:cNvSpPr>
            <a:spLocks noGrp="1"/>
          </p:cNvSpPr>
          <p:nvPr>
            <p:ph type="sldNum" sz="quarter" idx="10"/>
          </p:nvPr>
        </p:nvSpPr>
        <p:spPr/>
        <p:txBody>
          <a:bodyPr/>
          <a:lstStyle/>
          <a:p>
            <a:fld id="{10E217AB-5AE3-4E55-9125-26260B925BBF}" type="slidenum">
              <a:rPr lang="en-US" smtClean="0"/>
              <a:t>18</a:t>
            </a:fld>
            <a:endParaRPr lang="en-US"/>
          </a:p>
        </p:txBody>
      </p:sp>
    </p:spTree>
    <p:extLst>
      <p:ext uri="{BB962C8B-B14F-4D97-AF65-F5344CB8AC3E}">
        <p14:creationId xmlns:p14="http://schemas.microsoft.com/office/powerpoint/2010/main" val="3806810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how prepared people are, essential supplies and well stocked go kits may not be accessible to the individuals.</a:t>
            </a:r>
          </a:p>
          <a:p>
            <a:endParaRPr lang="en-US" dirty="0"/>
          </a:p>
          <a:p>
            <a:r>
              <a:rPr lang="en-US" dirty="0"/>
              <a:t>Shelter plans need to include:</a:t>
            </a:r>
          </a:p>
          <a:p>
            <a:r>
              <a:rPr lang="en-US" dirty="0"/>
              <a:t>	Methods for locating/procuring and storing necessary items (agreements with providers will be essential)</a:t>
            </a:r>
          </a:p>
          <a:p>
            <a:r>
              <a:rPr lang="en-US" dirty="0"/>
              <a:t>	Specific emergency supplies that are pre-stocked and agreements for those just in time items</a:t>
            </a:r>
          </a:p>
          <a:p>
            <a:r>
              <a:rPr lang="en-US" dirty="0"/>
              <a:t>	MOU’s with vendors to obtain the supplies in an emergency</a:t>
            </a:r>
          </a:p>
          <a:p>
            <a:endParaRPr lang="en-US" dirty="0"/>
          </a:p>
        </p:txBody>
      </p:sp>
      <p:sp>
        <p:nvSpPr>
          <p:cNvPr id="4" name="Slide Number Placeholder 3"/>
          <p:cNvSpPr>
            <a:spLocks noGrp="1"/>
          </p:cNvSpPr>
          <p:nvPr>
            <p:ph type="sldNum" sz="quarter" idx="10"/>
          </p:nvPr>
        </p:nvSpPr>
        <p:spPr/>
        <p:txBody>
          <a:bodyPr/>
          <a:lstStyle/>
          <a:p>
            <a:fld id="{10E217AB-5AE3-4E55-9125-26260B925BBF}" type="slidenum">
              <a:rPr lang="en-US" smtClean="0"/>
              <a:t>19</a:t>
            </a:fld>
            <a:endParaRPr lang="en-US"/>
          </a:p>
        </p:txBody>
      </p:sp>
    </p:spTree>
    <p:extLst>
      <p:ext uri="{BB962C8B-B14F-4D97-AF65-F5344CB8AC3E}">
        <p14:creationId xmlns:p14="http://schemas.microsoft.com/office/powerpoint/2010/main" val="1054087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a:latin typeface="Arial" pitchFamily="34" charset="0"/>
                <a:cs typeface="Arial" pitchFamily="34" charset="0"/>
              </a:rPr>
              <a:t>Standard cots don’t work for all.</a:t>
            </a:r>
          </a:p>
          <a:p>
            <a:pPr fontAlgn="auto">
              <a:spcBef>
                <a:spcPct val="0"/>
              </a:spcBef>
              <a:spcAft>
                <a:spcPts val="0"/>
              </a:spcAft>
              <a:defRPr/>
            </a:pPr>
            <a:endParaRPr lang="en-US" dirty="0">
              <a:latin typeface="Arial" pitchFamily="34" charset="0"/>
              <a:cs typeface="Arial" pitchFamily="34" charset="0"/>
            </a:endParaRPr>
          </a:p>
          <a:p>
            <a:pPr fontAlgn="auto">
              <a:spcBef>
                <a:spcPct val="0"/>
              </a:spcBef>
              <a:spcAft>
                <a:spcPts val="0"/>
              </a:spcAft>
              <a:defRPr/>
            </a:pPr>
            <a:r>
              <a:rPr lang="en-US" dirty="0">
                <a:latin typeface="Arial" pitchFamily="34" charset="0"/>
                <a:cs typeface="Arial" pitchFamily="34" charset="0"/>
              </a:rPr>
              <a:t>Cots designed for easy transfer from a wheelchair and are easier to access for people with mobility limitations are: </a:t>
            </a:r>
          </a:p>
          <a:p>
            <a:pPr fontAlgn="auto">
              <a:spcBef>
                <a:spcPct val="0"/>
              </a:spcBef>
              <a:spcAft>
                <a:spcPts val="0"/>
              </a:spcAft>
              <a:defRPr/>
            </a:pPr>
            <a:endParaRPr lang="en-US" dirty="0">
              <a:latin typeface="Arial" pitchFamily="34" charset="0"/>
              <a:cs typeface="Arial" pitchFamily="34" charset="0"/>
            </a:endParaRPr>
          </a:p>
          <a:p>
            <a:pPr fontAlgn="auto">
              <a:spcBef>
                <a:spcPct val="0"/>
              </a:spcBef>
              <a:spcAft>
                <a:spcPts val="0"/>
              </a:spcAft>
              <a:buFont typeface="Wingdings" pitchFamily="2" charset="2"/>
              <a:buChar char="§"/>
              <a:defRPr/>
            </a:pPr>
            <a:r>
              <a:rPr lang="en-US" dirty="0">
                <a:latin typeface="Arial" pitchFamily="34" charset="0"/>
                <a:cs typeface="Arial" pitchFamily="34" charset="0"/>
              </a:rPr>
              <a:t> Higher and wider (approximately </a:t>
            </a:r>
            <a:r>
              <a:rPr lang="it-IT" dirty="0">
                <a:latin typeface="Arial" pitchFamily="34" charset="0"/>
                <a:cs typeface="Arial" pitchFamily="34" charset="0"/>
              </a:rPr>
              <a:t>32</a:t>
            </a:r>
            <a:r>
              <a:rPr lang="en-US" dirty="0">
                <a:latin typeface="Arial" pitchFamily="34" charset="0"/>
                <a:cs typeface="Arial" pitchFamily="34" charset="0"/>
              </a:rPr>
              <a:t>" W x 84" L x 18" H).</a:t>
            </a:r>
          </a:p>
          <a:p>
            <a:pPr fontAlgn="auto">
              <a:spcBef>
                <a:spcPct val="0"/>
              </a:spcBef>
              <a:spcAft>
                <a:spcPts val="0"/>
              </a:spcAft>
              <a:buFont typeface="Wingdings" pitchFamily="2" charset="2"/>
              <a:buChar char="§"/>
              <a:defRPr/>
            </a:pPr>
            <a:r>
              <a:rPr lang="en-US" dirty="0">
                <a:latin typeface="Arial" pitchFamily="34" charset="0"/>
                <a:cs typeface="Arial" pitchFamily="34" charset="0"/>
              </a:rPr>
              <a:t> Higher weight capacities than standard cots. (450 pounds and above) </a:t>
            </a:r>
          </a:p>
          <a:p>
            <a:pPr fontAlgn="auto">
              <a:spcBef>
                <a:spcPct val="0"/>
              </a:spcBef>
              <a:spcAft>
                <a:spcPts val="0"/>
              </a:spcAft>
              <a:buFont typeface="Wingdings" pitchFamily="2" charset="2"/>
              <a:buChar char="§"/>
              <a:defRPr/>
            </a:pPr>
            <a:r>
              <a:rPr lang="en-US" dirty="0">
                <a:latin typeface="Arial" pitchFamily="34" charset="0"/>
                <a:cs typeface="Arial" pitchFamily="34" charset="0"/>
              </a:rPr>
              <a:t> Different types available with various features</a:t>
            </a:r>
          </a:p>
          <a:p>
            <a:pPr fontAlgn="auto">
              <a:spcBef>
                <a:spcPct val="0"/>
              </a:spcBef>
              <a:spcAft>
                <a:spcPts val="0"/>
              </a:spcAft>
              <a:buFont typeface="Wingdings" pitchFamily="2" charset="2"/>
              <a:buChar char="§"/>
              <a:defRPr/>
            </a:pPr>
            <a:r>
              <a:rPr lang="en-US" dirty="0">
                <a:latin typeface="Arial" pitchFamily="34" charset="0"/>
                <a:cs typeface="Arial" pitchFamily="34" charset="0"/>
              </a:rPr>
              <a:t> There are no ADA cots!</a:t>
            </a:r>
          </a:p>
          <a:p>
            <a:endParaRPr lang="en-US" dirty="0"/>
          </a:p>
        </p:txBody>
      </p:sp>
      <p:sp>
        <p:nvSpPr>
          <p:cNvPr id="4" name="Slide Number Placeholder 3"/>
          <p:cNvSpPr>
            <a:spLocks noGrp="1"/>
          </p:cNvSpPr>
          <p:nvPr>
            <p:ph type="sldNum" sz="quarter" idx="5"/>
          </p:nvPr>
        </p:nvSpPr>
        <p:spPr/>
        <p:txBody>
          <a:bodyPr/>
          <a:lstStyle/>
          <a:p>
            <a:fld id="{10E217AB-5AE3-4E55-9125-26260B925BBF}" type="slidenum">
              <a:rPr lang="en-US" smtClean="0"/>
              <a:t>20</a:t>
            </a:fld>
            <a:endParaRPr lang="en-US"/>
          </a:p>
        </p:txBody>
      </p:sp>
    </p:spTree>
    <p:extLst>
      <p:ext uri="{BB962C8B-B14F-4D97-AF65-F5344CB8AC3E}">
        <p14:creationId xmlns:p14="http://schemas.microsoft.com/office/powerpoint/2010/main" val="4069686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Arial" charset="0"/>
                <a:cs typeface="Arial" charset="0"/>
              </a:rPr>
              <a:t>There are several cot-type options that make transfers and sleeping easier.</a:t>
            </a:r>
          </a:p>
          <a:p>
            <a:pPr>
              <a:spcBef>
                <a:spcPct val="0"/>
              </a:spcBef>
            </a:pPr>
            <a:r>
              <a:rPr lang="en-US" dirty="0">
                <a:latin typeface="Arial" charset="0"/>
                <a:cs typeface="Arial" charset="0"/>
              </a:rPr>
              <a:t>We need to be creative and use viable cot alternatives.</a:t>
            </a:r>
          </a:p>
          <a:p>
            <a:endParaRPr lang="en-US" dirty="0"/>
          </a:p>
        </p:txBody>
      </p:sp>
      <p:sp>
        <p:nvSpPr>
          <p:cNvPr id="4" name="Slide Number Placeholder 3"/>
          <p:cNvSpPr>
            <a:spLocks noGrp="1"/>
          </p:cNvSpPr>
          <p:nvPr>
            <p:ph type="sldNum" sz="quarter" idx="10"/>
          </p:nvPr>
        </p:nvSpPr>
        <p:spPr/>
        <p:txBody>
          <a:bodyPr/>
          <a:lstStyle/>
          <a:p>
            <a:fld id="{10E217AB-5AE3-4E55-9125-26260B925BBF}" type="slidenum">
              <a:rPr lang="en-US" smtClean="0"/>
              <a:t>21</a:t>
            </a:fld>
            <a:endParaRPr lang="en-US"/>
          </a:p>
        </p:txBody>
      </p:sp>
    </p:spTree>
    <p:extLst>
      <p:ext uri="{BB962C8B-B14F-4D97-AF65-F5344CB8AC3E}">
        <p14:creationId xmlns:p14="http://schemas.microsoft.com/office/powerpoint/2010/main" val="3767944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10E217AB-5AE3-4E55-9125-26260B925BBF}" type="slidenum">
              <a:rPr lang="en-US" smtClean="0"/>
              <a:t>22</a:t>
            </a:fld>
            <a:endParaRPr lang="en-US"/>
          </a:p>
        </p:txBody>
      </p:sp>
    </p:spTree>
    <p:extLst>
      <p:ext uri="{BB962C8B-B14F-4D97-AF65-F5344CB8AC3E}">
        <p14:creationId xmlns:p14="http://schemas.microsoft.com/office/powerpoint/2010/main" val="1098731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endParaRPr lang="en-US" dirty="0">
              <a:latin typeface="Arial" pitchFamily="34" charset="0"/>
              <a:cs typeface="Arial" pitchFamily="34" charset="0"/>
            </a:endParaRPr>
          </a:p>
          <a:p>
            <a:pPr fontAlgn="auto">
              <a:spcBef>
                <a:spcPts val="0"/>
              </a:spcBef>
              <a:spcAft>
                <a:spcPts val="0"/>
              </a:spcAft>
              <a:buFont typeface="Wingdings" pitchFamily="2" charset="2"/>
              <a:buChar char="§"/>
              <a:defRPr/>
            </a:pPr>
            <a:r>
              <a:rPr lang="en-US" dirty="0">
                <a:latin typeface="Arial" pitchFamily="34" charset="0"/>
                <a:cs typeface="Arial" pitchFamily="34" charset="0"/>
              </a:rPr>
              <a:t> When possible, set up private areas for:</a:t>
            </a:r>
          </a:p>
          <a:p>
            <a:pPr lvl="1" fontAlgn="auto">
              <a:spcBef>
                <a:spcPts val="0"/>
              </a:spcBef>
              <a:spcAft>
                <a:spcPts val="0"/>
              </a:spcAft>
              <a:buFont typeface="Wingdings" pitchFamily="2" charset="2"/>
              <a:buChar char="§"/>
              <a:defRPr/>
            </a:pPr>
            <a:r>
              <a:rPr lang="en-US" dirty="0">
                <a:latin typeface="Arial" pitchFamily="34" charset="0"/>
                <a:cs typeface="Arial" pitchFamily="34" charset="0"/>
              </a:rPr>
              <a:t>Personal hygiene care (catheter care and bowel/bladder care)</a:t>
            </a:r>
          </a:p>
          <a:p>
            <a:pPr lvl="1" fontAlgn="auto">
              <a:spcBef>
                <a:spcPts val="0"/>
              </a:spcBef>
              <a:spcAft>
                <a:spcPts val="0"/>
              </a:spcAft>
              <a:buFont typeface="Wingdings" pitchFamily="2" charset="2"/>
              <a:buChar char="§"/>
              <a:defRPr/>
            </a:pPr>
            <a:r>
              <a:rPr lang="en-US" dirty="0">
                <a:latin typeface="Arial" pitchFamily="34" charset="0"/>
                <a:cs typeface="Arial" pitchFamily="34" charset="0"/>
              </a:rPr>
              <a:t>Breast feeding</a:t>
            </a:r>
          </a:p>
          <a:p>
            <a:pPr lvl="1" fontAlgn="auto">
              <a:spcBef>
                <a:spcPts val="0"/>
              </a:spcBef>
              <a:spcAft>
                <a:spcPts val="0"/>
              </a:spcAft>
              <a:buFont typeface="Wingdings" pitchFamily="2" charset="2"/>
              <a:buChar char="§"/>
              <a:defRPr/>
            </a:pPr>
            <a:r>
              <a:rPr lang="en-US" dirty="0">
                <a:latin typeface="Arial" pitchFamily="34" charset="0"/>
                <a:cs typeface="Arial" pitchFamily="34" charset="0"/>
              </a:rPr>
              <a:t>People with asthma, chemical sensitivities, allergies, weakened immune systems (AIDS, diabetes or those undergoing chemotherapy).</a:t>
            </a:r>
          </a:p>
          <a:p>
            <a:pPr lvl="1" fontAlgn="auto">
              <a:spcBef>
                <a:spcPts val="0"/>
              </a:spcBef>
              <a:spcAft>
                <a:spcPts val="0"/>
              </a:spcAft>
              <a:buFont typeface="Wingdings" pitchFamily="2" charset="2"/>
              <a:buChar char="§"/>
              <a:defRPr/>
            </a:pPr>
            <a:r>
              <a:rPr lang="en-US" dirty="0">
                <a:latin typeface="Arial" pitchFamily="34" charset="0"/>
                <a:cs typeface="Arial" pitchFamily="34" charset="0"/>
              </a:rPr>
              <a:t>Disaster assistance and social services counseling.</a:t>
            </a:r>
          </a:p>
          <a:p>
            <a:pPr marL="236179" indent="-236179" fontAlgn="auto">
              <a:spcBef>
                <a:spcPts val="0"/>
              </a:spcBef>
              <a:spcAft>
                <a:spcPts val="0"/>
              </a:spcAft>
              <a:defRPr/>
            </a:pPr>
            <a:r>
              <a:rPr lang="en-US" dirty="0">
                <a:latin typeface="Arial" pitchFamily="34" charset="0"/>
                <a:cs typeface="Arial" pitchFamily="34" charset="0"/>
              </a:rPr>
              <a:t>If private rooms are not available, create a private area using tenting, fabric, plastic sheets or other materials.</a:t>
            </a:r>
          </a:p>
          <a:p>
            <a:pPr marL="236179" indent="-236179" fontAlgn="auto">
              <a:spcBef>
                <a:spcPts val="0"/>
              </a:spcBef>
              <a:spcAft>
                <a:spcPts val="0"/>
              </a:spcAft>
              <a:defRPr/>
            </a:pPr>
            <a:endParaRPr lang="en-US" dirty="0">
              <a:latin typeface="Arial" pitchFamily="34" charset="0"/>
              <a:cs typeface="Arial" pitchFamily="34" charset="0"/>
            </a:endParaRPr>
          </a:p>
          <a:p>
            <a:pPr marL="236179" indent="-236179" fontAlgn="auto">
              <a:spcBef>
                <a:spcPts val="0"/>
              </a:spcBef>
              <a:spcAft>
                <a:spcPts val="0"/>
              </a:spcAft>
              <a:defRPr/>
            </a:pPr>
            <a:r>
              <a:rPr lang="en-US" dirty="0">
                <a:latin typeface="Arial" pitchFamily="34" charset="0"/>
                <a:cs typeface="Arial" pitchFamily="34" charset="0"/>
              </a:rPr>
              <a:t>Separate areas, not necessarily private, can be helpful for</a:t>
            </a:r>
          </a:p>
          <a:p>
            <a:pPr marL="695595" lvl="1" fontAlgn="auto">
              <a:spcBef>
                <a:spcPts val="0"/>
              </a:spcBef>
              <a:spcAft>
                <a:spcPts val="0"/>
              </a:spcAft>
              <a:buFont typeface="Wingdings" pitchFamily="2" charset="2"/>
              <a:buChar char="§"/>
              <a:defRPr/>
            </a:pPr>
            <a:r>
              <a:rPr lang="en-US" dirty="0">
                <a:latin typeface="Arial" pitchFamily="34" charset="0"/>
                <a:cs typeface="Arial" pitchFamily="34" charset="0"/>
              </a:rPr>
              <a:t>Child care and play space while residents work with recovery assistance programs.</a:t>
            </a:r>
          </a:p>
          <a:p>
            <a:pPr marL="695595" lvl="1" fontAlgn="auto">
              <a:spcBef>
                <a:spcPts val="0"/>
              </a:spcBef>
              <a:spcAft>
                <a:spcPts val="0"/>
              </a:spcAft>
              <a:buFont typeface="Wingdings" pitchFamily="2" charset="2"/>
              <a:buChar char="§"/>
              <a:defRPr/>
            </a:pPr>
            <a:r>
              <a:rPr lang="en-US" dirty="0">
                <a:latin typeface="Arial" pitchFamily="34" charset="0"/>
                <a:cs typeface="Arial" pitchFamily="34" charset="0"/>
              </a:rPr>
              <a:t> Residents who cannot be near service or emotional support animals.</a:t>
            </a:r>
          </a:p>
          <a:p>
            <a:pPr marL="695595" lvl="1" fontAlgn="auto">
              <a:spcBef>
                <a:spcPts val="0"/>
              </a:spcBef>
              <a:spcAft>
                <a:spcPts val="0"/>
              </a:spcAft>
              <a:buFont typeface="Wingdings" pitchFamily="2" charset="2"/>
              <a:buChar char="§"/>
              <a:defRPr/>
            </a:pPr>
            <a:r>
              <a:rPr lang="en-US" dirty="0">
                <a:latin typeface="Arial" pitchFamily="34" charset="0"/>
                <a:cs typeface="Arial" pitchFamily="34" charset="0"/>
              </a:rPr>
              <a:t> Residents who require close supervision or monitoring.  This includes people with significant cognitive limitations (confusion and more advanced Alzheimer’s Disease).</a:t>
            </a:r>
          </a:p>
          <a:p>
            <a:endParaRPr lang="en-US" dirty="0"/>
          </a:p>
        </p:txBody>
      </p:sp>
      <p:sp>
        <p:nvSpPr>
          <p:cNvPr id="4" name="Slide Number Placeholder 3"/>
          <p:cNvSpPr>
            <a:spLocks noGrp="1"/>
          </p:cNvSpPr>
          <p:nvPr>
            <p:ph type="sldNum" sz="quarter" idx="10"/>
          </p:nvPr>
        </p:nvSpPr>
        <p:spPr/>
        <p:txBody>
          <a:bodyPr/>
          <a:lstStyle/>
          <a:p>
            <a:fld id="{10E217AB-5AE3-4E55-9125-26260B925BBF}" type="slidenum">
              <a:rPr lang="en-US" smtClean="0"/>
              <a:t>23</a:t>
            </a:fld>
            <a:endParaRPr lang="en-US"/>
          </a:p>
        </p:txBody>
      </p:sp>
    </p:spTree>
    <p:extLst>
      <p:ext uri="{BB962C8B-B14F-4D97-AF65-F5344CB8AC3E}">
        <p14:creationId xmlns:p14="http://schemas.microsoft.com/office/powerpoint/2010/main" val="740742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000" dirty="0">
              <a:latin typeface="Arial" charset="0"/>
              <a:ea typeface="ＭＳ Ｐゴシック" pitchFamily="34" charset="-128"/>
              <a:cs typeface="Arial" charset="0"/>
            </a:endParaRPr>
          </a:p>
        </p:txBody>
      </p:sp>
      <p:sp>
        <p:nvSpPr>
          <p:cNvPr id="11" name="Date Placeholder 6"/>
          <p:cNvSpPr>
            <a:spLocks noGrp="1"/>
          </p:cNvSpPr>
          <p:nvPr>
            <p:ph type="dt" sz="quarter" idx="1"/>
          </p:nvPr>
        </p:nvSpPr>
        <p:spPr/>
        <p:txBody>
          <a:bodyPr/>
          <a:lstStyle/>
          <a:p>
            <a:pPr>
              <a:defRPr/>
            </a:pPr>
            <a:r>
              <a:rPr lang="en-US" sz="1000">
                <a:latin typeface="Arial" pitchFamily="34" charset="0"/>
                <a:cs typeface="Arial" pitchFamily="34" charset="0"/>
              </a:rPr>
              <a:t>12/13/2011</a:t>
            </a:r>
            <a:endParaRPr lang="en-US" sz="1000" dirty="0">
              <a:latin typeface="Arial" pitchFamily="34" charset="0"/>
              <a:cs typeface="Arial" pitchFamily="34" charset="0"/>
            </a:endParaRPr>
          </a:p>
        </p:txBody>
      </p:sp>
      <p:sp>
        <p:nvSpPr>
          <p:cNvPr id="12" name="Footer Placeholder 7"/>
          <p:cNvSpPr>
            <a:spLocks noGrp="1"/>
          </p:cNvSpPr>
          <p:nvPr>
            <p:ph type="ftr" sz="quarter" idx="4"/>
          </p:nvPr>
        </p:nvSpPr>
        <p:spPr/>
        <p:txBody>
          <a:bodyPr/>
          <a:lstStyle/>
          <a:p>
            <a:pPr>
              <a:defRPr/>
            </a:pPr>
            <a:r>
              <a:rPr lang="de-DE" sz="1100">
                <a:latin typeface="Arial" pitchFamily="34" charset="0"/>
                <a:cs typeface="Arial" pitchFamily="34" charset="0"/>
              </a:rPr>
              <a:t>IAFN IG Mod 2, Unit 2 Transportation Planning</a:t>
            </a:r>
            <a:endParaRPr lang="en-US" sz="1100" dirty="0">
              <a:latin typeface="Arial" pitchFamily="34" charset="0"/>
              <a:cs typeface="Arial" pitchFamily="34" charset="0"/>
            </a:endParaRPr>
          </a:p>
        </p:txBody>
      </p:sp>
      <p:sp>
        <p:nvSpPr>
          <p:cNvPr id="13" name="Slide Number Placeholder 3"/>
          <p:cNvSpPr>
            <a:spLocks noGrp="1"/>
          </p:cNvSpPr>
          <p:nvPr>
            <p:ph type="sldNum" sz="quarter" idx="5"/>
          </p:nvPr>
        </p:nvSpPr>
        <p:spPr/>
        <p:txBody>
          <a:bodyPr/>
          <a:lstStyle/>
          <a:p>
            <a:pPr>
              <a:defRPr/>
            </a:pPr>
            <a:r>
              <a:rPr lang="en-US" sz="1100" dirty="0">
                <a:solidFill>
                  <a:prstClr val="black"/>
                </a:solidFill>
                <a:latin typeface="Arial" pitchFamily="34" charset="0"/>
                <a:cs typeface="Arial" pitchFamily="34" charset="0"/>
              </a:rPr>
              <a:t>2-</a:t>
            </a:r>
            <a:fld id="{2C4362ED-188B-48BD-BA73-DBAB529F90D7}" type="slidenum">
              <a:rPr lang="en-US" sz="1100" smtClean="0">
                <a:solidFill>
                  <a:prstClr val="black"/>
                </a:solidFill>
                <a:latin typeface="Arial" pitchFamily="34" charset="0"/>
                <a:cs typeface="Arial" pitchFamily="34" charset="0"/>
              </a:rPr>
              <a:pPr>
                <a:defRPr/>
              </a:pPr>
              <a:t>25</a:t>
            </a:fld>
            <a:endParaRPr lang="en-US" sz="1100" dirty="0">
              <a:solidFill>
                <a:prstClr val="black"/>
              </a:solidFill>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can provide the services:</a:t>
            </a:r>
          </a:p>
          <a:p>
            <a:pPr marL="0" indent="0">
              <a:buNone/>
            </a:pPr>
            <a:r>
              <a:rPr lang="en-US" dirty="0"/>
              <a:t>Personal Assistants can include but not limited to:</a:t>
            </a:r>
          </a:p>
          <a:p>
            <a:pPr marL="171450" indent="-171450">
              <a:buFont typeface="Arial" panose="020B0604020202020204" pitchFamily="34" charset="0"/>
              <a:buChar char="•"/>
            </a:pPr>
            <a:r>
              <a:rPr lang="en-US" dirty="0"/>
              <a:t>Family</a:t>
            </a:r>
          </a:p>
          <a:p>
            <a:pPr marL="171450" indent="-171450">
              <a:buFont typeface="Arial" panose="020B0604020202020204" pitchFamily="34" charset="0"/>
              <a:buChar char="•"/>
            </a:pPr>
            <a:r>
              <a:rPr lang="en-US" dirty="0"/>
              <a:t>Friends</a:t>
            </a:r>
          </a:p>
          <a:p>
            <a:pPr marL="171450" indent="-171450">
              <a:buFont typeface="Arial" panose="020B0604020202020204" pitchFamily="34" charset="0"/>
              <a:buChar char="•"/>
            </a:pPr>
            <a:r>
              <a:rPr lang="en-US" dirty="0"/>
              <a:t>Neighbors</a:t>
            </a:r>
          </a:p>
          <a:p>
            <a:pPr marL="171450" indent="-171450">
              <a:buFont typeface="Arial" panose="020B0604020202020204" pitchFamily="34" charset="0"/>
              <a:buChar char="•"/>
            </a:pPr>
            <a:r>
              <a:rPr lang="en-US" dirty="0"/>
              <a:t>Evacuees in the shelter</a:t>
            </a:r>
          </a:p>
          <a:p>
            <a:pPr marL="171450" indent="-171450">
              <a:buFont typeface="Arial" panose="020B0604020202020204" pitchFamily="34" charset="0"/>
              <a:buChar char="•"/>
            </a:pPr>
            <a:r>
              <a:rPr lang="en-US" dirty="0"/>
              <a:t>Home Health Aids</a:t>
            </a:r>
          </a:p>
          <a:p>
            <a:pPr marL="171450" indent="-171450">
              <a:buFont typeface="Arial" panose="020B0604020202020204" pitchFamily="34" charset="0"/>
              <a:buChar char="•"/>
            </a:pPr>
            <a:r>
              <a:rPr lang="en-US" dirty="0"/>
              <a:t>In-Home Supportive Services (IHSS) Providers/Personal Assistants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10E217AB-5AE3-4E55-9125-26260B925BBF}" type="slidenum">
              <a:rPr lang="en-US" smtClean="0"/>
              <a:t>26</a:t>
            </a:fld>
            <a:endParaRPr lang="en-US"/>
          </a:p>
        </p:txBody>
      </p:sp>
    </p:spTree>
    <p:extLst>
      <p:ext uri="{BB962C8B-B14F-4D97-AF65-F5344CB8AC3E}">
        <p14:creationId xmlns:p14="http://schemas.microsoft.com/office/powerpoint/2010/main" val="2127305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Entrances – include areas to drop off (loading zones) and an accessible path to the shelter entrance.</a:t>
            </a:r>
          </a:p>
          <a:p>
            <a:r>
              <a:rPr lang="en-US" dirty="0"/>
              <a:t>Posted signage to show the accessible entrances, rest rooms, food, telephones etc.  Signage must be able to be understood for those with language barriers/visual barriers etc.</a:t>
            </a:r>
          </a:p>
          <a:p>
            <a:r>
              <a:rPr lang="en-US" dirty="0"/>
              <a:t>Need to consider wheelchairs, crutches, walkers when planning for access to all services (showers, bathrooms, feeding areas </a:t>
            </a:r>
            <a:r>
              <a:rPr lang="en-US" dirty="0" err="1"/>
              <a:t>etc</a:t>
            </a:r>
            <a:r>
              <a:rPr lang="en-US" dirty="0"/>
              <a:t>)</a:t>
            </a:r>
          </a:p>
          <a:p>
            <a:endParaRPr lang="en-US" dirty="0"/>
          </a:p>
          <a:p>
            <a:r>
              <a:rPr lang="en-US" dirty="0"/>
              <a:t>Consider pre-planning – contracts with companies that provide the specialized accessibility options (porta-potties that are accessible, showers that are accessible).</a:t>
            </a:r>
          </a:p>
        </p:txBody>
      </p:sp>
      <p:sp>
        <p:nvSpPr>
          <p:cNvPr id="4" name="Slide Number Placeholder 3"/>
          <p:cNvSpPr>
            <a:spLocks noGrp="1"/>
          </p:cNvSpPr>
          <p:nvPr>
            <p:ph type="sldNum" sz="quarter" idx="5"/>
          </p:nvPr>
        </p:nvSpPr>
        <p:spPr/>
        <p:txBody>
          <a:bodyPr/>
          <a:lstStyle/>
          <a:p>
            <a:fld id="{10E217AB-5AE3-4E55-9125-26260B925BBF}" type="slidenum">
              <a:rPr lang="en-US" smtClean="0"/>
              <a:t>6</a:t>
            </a:fld>
            <a:endParaRPr lang="en-US"/>
          </a:p>
        </p:txBody>
      </p:sp>
    </p:spTree>
    <p:extLst>
      <p:ext uri="{BB962C8B-B14F-4D97-AF65-F5344CB8AC3E}">
        <p14:creationId xmlns:p14="http://schemas.microsoft.com/office/powerpoint/2010/main" val="1265534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Navigating the Recovery Process:</a:t>
            </a:r>
          </a:p>
          <a:p>
            <a:r>
              <a:rPr lang="en-US" sz="1200" dirty="0"/>
              <a:t>Challenge for anyone</a:t>
            </a:r>
          </a:p>
          <a:p>
            <a:r>
              <a:rPr lang="en-US" sz="1200" dirty="0"/>
              <a:t>Organizations providing direct services to people with disabilities and others with access and functional needs must be integrated into all local assistance centers and disaster recovery centers.</a:t>
            </a:r>
          </a:p>
          <a:p>
            <a:r>
              <a:rPr lang="en-US" sz="1200" dirty="0"/>
              <a:t>All materials and forms must be available in alternate formats.</a:t>
            </a:r>
          </a:p>
          <a:p>
            <a:endParaRPr lang="en-US" dirty="0"/>
          </a:p>
        </p:txBody>
      </p:sp>
      <p:sp>
        <p:nvSpPr>
          <p:cNvPr id="4" name="Slide Number Placeholder 3"/>
          <p:cNvSpPr>
            <a:spLocks noGrp="1"/>
          </p:cNvSpPr>
          <p:nvPr>
            <p:ph type="sldNum" sz="quarter" idx="10"/>
          </p:nvPr>
        </p:nvSpPr>
        <p:spPr/>
        <p:txBody>
          <a:bodyPr/>
          <a:lstStyle/>
          <a:p>
            <a:fld id="{10E217AB-5AE3-4E55-9125-26260B925BBF}" type="slidenum">
              <a:rPr lang="en-US" smtClean="0"/>
              <a:t>27</a:t>
            </a:fld>
            <a:endParaRPr lang="en-US"/>
          </a:p>
        </p:txBody>
      </p:sp>
    </p:spTree>
    <p:extLst>
      <p:ext uri="{BB962C8B-B14F-4D97-AF65-F5344CB8AC3E}">
        <p14:creationId xmlns:p14="http://schemas.microsoft.com/office/powerpoint/2010/main" val="1327505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Coordinating Recovery</a:t>
            </a:r>
          </a:p>
          <a:p>
            <a:pPr marL="171450" indent="-171450">
              <a:buFont typeface="Arial" panose="020B0604020202020204" pitchFamily="34" charset="0"/>
              <a:buChar char="•"/>
            </a:pPr>
            <a:r>
              <a:rPr lang="en-US" dirty="0"/>
              <a:t>Use community resources</a:t>
            </a:r>
          </a:p>
          <a:p>
            <a:pPr marL="171450" indent="-171450">
              <a:buFont typeface="Arial" panose="020B0604020202020204" pitchFamily="34" charset="0"/>
              <a:buChar char="•"/>
            </a:pPr>
            <a:r>
              <a:rPr lang="en-US" dirty="0"/>
              <a:t>Communicate and plan with partners and government to identify gaps in services</a:t>
            </a:r>
          </a:p>
          <a:p>
            <a:pPr marL="171450" indent="-171450">
              <a:buFont typeface="Arial" panose="020B0604020202020204" pitchFamily="34" charset="0"/>
              <a:buChar char="•"/>
            </a:pPr>
            <a:r>
              <a:rPr lang="en-US" dirty="0"/>
              <a:t>Identify what is being coordinated and provided</a:t>
            </a:r>
          </a:p>
          <a:p>
            <a:pPr marL="171450" indent="-171450">
              <a:buFont typeface="Arial" panose="020B0604020202020204" pitchFamily="34" charset="0"/>
              <a:buChar char="•"/>
            </a:pPr>
            <a:r>
              <a:rPr lang="en-US" dirty="0"/>
              <a:t>Filling out forms and writing</a:t>
            </a:r>
          </a:p>
          <a:p>
            <a:pPr marL="171450" indent="-171450">
              <a:buFont typeface="Arial" panose="020B0604020202020204" pitchFamily="34" charset="0"/>
              <a:buChar char="•"/>
            </a:pPr>
            <a:r>
              <a:rPr lang="en-US" dirty="0"/>
              <a:t>Repair or rebuild damaged housing, including accessibility modifications</a:t>
            </a:r>
          </a:p>
          <a:p>
            <a:endParaRPr lang="en-US" dirty="0"/>
          </a:p>
        </p:txBody>
      </p:sp>
      <p:sp>
        <p:nvSpPr>
          <p:cNvPr id="4" name="Slide Number Placeholder 3"/>
          <p:cNvSpPr>
            <a:spLocks noGrp="1"/>
          </p:cNvSpPr>
          <p:nvPr>
            <p:ph type="sldNum" sz="quarter" idx="5"/>
          </p:nvPr>
        </p:nvSpPr>
        <p:spPr/>
        <p:txBody>
          <a:bodyPr/>
          <a:lstStyle/>
          <a:p>
            <a:fld id="{10E217AB-5AE3-4E55-9125-26260B925BBF}" type="slidenum">
              <a:rPr lang="en-US" smtClean="0"/>
              <a:t>28</a:t>
            </a:fld>
            <a:endParaRPr lang="en-US"/>
          </a:p>
        </p:txBody>
      </p:sp>
    </p:spTree>
    <p:extLst>
      <p:ext uri="{BB962C8B-B14F-4D97-AF65-F5344CB8AC3E}">
        <p14:creationId xmlns:p14="http://schemas.microsoft.com/office/powerpoint/2010/main" val="3845347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accessible?</a:t>
            </a:r>
          </a:p>
          <a:p>
            <a:endParaRPr lang="en-US" dirty="0"/>
          </a:p>
          <a:p>
            <a:pPr>
              <a:spcBef>
                <a:spcPct val="0"/>
              </a:spcBef>
            </a:pPr>
            <a:r>
              <a:rPr lang="en-US" dirty="0">
                <a:latin typeface="Arial" charset="0"/>
                <a:cs typeface="Arial" charset="0"/>
              </a:rPr>
              <a:t>What to do?</a:t>
            </a:r>
          </a:p>
          <a:p>
            <a:pPr>
              <a:spcBef>
                <a:spcPct val="0"/>
              </a:spcBef>
              <a:buFont typeface="Wingdings" pitchFamily="2" charset="2"/>
              <a:buChar char="§"/>
            </a:pPr>
            <a:r>
              <a:rPr lang="en-US" dirty="0">
                <a:latin typeface="Arial" charset="0"/>
                <a:cs typeface="Arial" charset="0"/>
              </a:rPr>
              <a:t> Offer</a:t>
            </a:r>
            <a:r>
              <a:rPr lang="en-US" baseline="0" dirty="0">
                <a:latin typeface="Arial" charset="0"/>
                <a:cs typeface="Arial" charset="0"/>
              </a:rPr>
              <a:t> </a:t>
            </a:r>
            <a:r>
              <a:rPr lang="en-US" dirty="0">
                <a:latin typeface="Arial" charset="0"/>
                <a:cs typeface="Arial" charset="0"/>
              </a:rPr>
              <a:t>to locate residents with mobility limitations near unobstructed areas and accessible routes where they can easily get to bathrooms, dining areas and exits. </a:t>
            </a:r>
          </a:p>
          <a:p>
            <a:pPr>
              <a:spcBef>
                <a:spcPct val="0"/>
              </a:spcBef>
              <a:buFont typeface="Wingdings" pitchFamily="2" charset="2"/>
              <a:buChar char="§"/>
            </a:pPr>
            <a:endParaRPr lang="en-US" dirty="0">
              <a:latin typeface="Arial" charset="0"/>
              <a:cs typeface="Arial" charset="0"/>
            </a:endParaRPr>
          </a:p>
          <a:p>
            <a:pPr>
              <a:spcBef>
                <a:spcPct val="0"/>
              </a:spcBef>
              <a:buFont typeface="Wingdings" pitchFamily="2" charset="2"/>
              <a:buChar char="§"/>
            </a:pPr>
            <a:r>
              <a:rPr lang="en-US" dirty="0">
                <a:latin typeface="Arial" charset="0"/>
                <a:cs typeface="Arial" charset="0"/>
              </a:rPr>
              <a:t>Sometimes access is hard to control. People like to nest. Shelter personnel need to keep aisles accessible at all times.</a:t>
            </a:r>
          </a:p>
          <a:p>
            <a:pPr>
              <a:spcBef>
                <a:spcPct val="0"/>
              </a:spcBef>
              <a:buFont typeface="Wingdings" pitchFamily="2" charset="2"/>
              <a:buChar char="§"/>
            </a:pPr>
            <a:endParaRPr lang="en-US" dirty="0">
              <a:latin typeface="Arial" charset="0"/>
              <a:cs typeface="Arial" charset="0"/>
            </a:endParaRPr>
          </a:p>
          <a:p>
            <a:endParaRPr lang="en-US" dirty="0"/>
          </a:p>
        </p:txBody>
      </p:sp>
      <p:sp>
        <p:nvSpPr>
          <p:cNvPr id="4" name="Slide Number Placeholder 3"/>
          <p:cNvSpPr>
            <a:spLocks noGrp="1"/>
          </p:cNvSpPr>
          <p:nvPr>
            <p:ph type="sldNum" sz="quarter" idx="5"/>
          </p:nvPr>
        </p:nvSpPr>
        <p:spPr/>
        <p:txBody>
          <a:bodyPr/>
          <a:lstStyle/>
          <a:p>
            <a:fld id="{10E217AB-5AE3-4E55-9125-26260B925BBF}" type="slidenum">
              <a:rPr lang="en-US" smtClean="0"/>
              <a:t>8</a:t>
            </a:fld>
            <a:endParaRPr lang="en-US"/>
          </a:p>
        </p:txBody>
      </p:sp>
    </p:spTree>
    <p:extLst>
      <p:ext uri="{BB962C8B-B14F-4D97-AF65-F5344CB8AC3E}">
        <p14:creationId xmlns:p14="http://schemas.microsoft.com/office/powerpoint/2010/main" val="3989697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217AB-5AE3-4E55-9125-26260B925BBF}" type="slidenum">
              <a:rPr lang="en-US" smtClean="0"/>
              <a:t>9</a:t>
            </a:fld>
            <a:endParaRPr lang="en-US"/>
          </a:p>
        </p:txBody>
      </p:sp>
    </p:spTree>
    <p:extLst>
      <p:ext uri="{BB962C8B-B14F-4D97-AF65-F5344CB8AC3E}">
        <p14:creationId xmlns:p14="http://schemas.microsoft.com/office/powerpoint/2010/main" val="922149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Arial" charset="0"/>
                <a:cs typeface="Arial" charset="0"/>
              </a:rPr>
              <a:t>Possible answers</a:t>
            </a:r>
          </a:p>
          <a:p>
            <a:pPr>
              <a:spcBef>
                <a:spcPct val="0"/>
              </a:spcBef>
              <a:buFont typeface="Wingdings" pitchFamily="2" charset="2"/>
              <a:buChar char="§"/>
            </a:pPr>
            <a:r>
              <a:rPr lang="en-US" dirty="0">
                <a:latin typeface="Arial" charset="0"/>
                <a:cs typeface="Arial" charset="0"/>
              </a:rPr>
              <a:t>No access</a:t>
            </a:r>
          </a:p>
          <a:p>
            <a:pPr>
              <a:spcBef>
                <a:spcPct val="0"/>
              </a:spcBef>
            </a:pPr>
            <a:endParaRPr lang="en-US" dirty="0">
              <a:latin typeface="Arial" charset="0"/>
              <a:cs typeface="Arial" charset="0"/>
            </a:endParaRPr>
          </a:p>
          <a:p>
            <a:pPr>
              <a:spcBef>
                <a:spcPct val="0"/>
              </a:spcBef>
            </a:pPr>
            <a:r>
              <a:rPr lang="en-US" dirty="0">
                <a:latin typeface="Arial" charset="0"/>
                <a:cs typeface="Arial" charset="0"/>
              </a:rPr>
              <a:t>What would you do?</a:t>
            </a:r>
          </a:p>
          <a:p>
            <a:pPr>
              <a:spcBef>
                <a:spcPct val="0"/>
              </a:spcBef>
              <a:buFont typeface="Wingdings" pitchFamily="2" charset="2"/>
              <a:buChar char="§"/>
            </a:pPr>
            <a:r>
              <a:rPr lang="en-US" dirty="0">
                <a:latin typeface="Arial" charset="0"/>
                <a:cs typeface="Arial" charset="0"/>
              </a:rPr>
              <a:t>Ask vendor for accessible portable units</a:t>
            </a:r>
          </a:p>
          <a:p>
            <a:pPr>
              <a:spcBef>
                <a:spcPct val="0"/>
              </a:spcBef>
              <a:buFont typeface="Wingdings" pitchFamily="2" charset="2"/>
              <a:buChar char="§"/>
            </a:pPr>
            <a:r>
              <a:rPr lang="en-US" dirty="0">
                <a:latin typeface="Arial" charset="0"/>
                <a:cs typeface="Arial" charset="0"/>
              </a:rPr>
              <a:t>If none available, seek help from volunteers, carpenters, churches</a:t>
            </a:r>
          </a:p>
          <a:p>
            <a:endParaRPr lang="en-US" dirty="0"/>
          </a:p>
        </p:txBody>
      </p:sp>
      <p:sp>
        <p:nvSpPr>
          <p:cNvPr id="4" name="Slide Number Placeholder 3"/>
          <p:cNvSpPr>
            <a:spLocks noGrp="1"/>
          </p:cNvSpPr>
          <p:nvPr>
            <p:ph type="sldNum" sz="quarter" idx="10"/>
          </p:nvPr>
        </p:nvSpPr>
        <p:spPr/>
        <p:txBody>
          <a:bodyPr/>
          <a:lstStyle/>
          <a:p>
            <a:fld id="{10E217AB-5AE3-4E55-9125-26260B925BBF}" type="slidenum">
              <a:rPr lang="en-US" smtClean="0"/>
              <a:t>10</a:t>
            </a:fld>
            <a:endParaRPr lang="en-US"/>
          </a:p>
        </p:txBody>
      </p:sp>
    </p:spTree>
    <p:extLst>
      <p:ext uri="{BB962C8B-B14F-4D97-AF65-F5344CB8AC3E}">
        <p14:creationId xmlns:p14="http://schemas.microsoft.com/office/powerpoint/2010/main" val="2532538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Arial" pitchFamily="34" charset="0"/>
                <a:cs typeface="Arial" pitchFamily="34" charset="0"/>
              </a:rPr>
              <a:t>Creative, flexible, simple fixes can help improve access to restrooms and other shelter areas.</a:t>
            </a:r>
          </a:p>
          <a:p>
            <a:pPr>
              <a:spcBef>
                <a:spcPct val="0"/>
              </a:spcBef>
            </a:pPr>
            <a:endParaRPr lang="en-US" dirty="0">
              <a:latin typeface="Arial" pitchFamily="34" charset="0"/>
              <a:cs typeface="Arial" pitchFamily="34" charset="0"/>
            </a:endParaRPr>
          </a:p>
          <a:p>
            <a:pPr>
              <a:spcBef>
                <a:spcPct val="0"/>
              </a:spcBef>
            </a:pPr>
            <a:r>
              <a:rPr lang="en-US" dirty="0">
                <a:latin typeface="Arial" pitchFamily="34" charset="0"/>
                <a:cs typeface="Arial" pitchFamily="34" charset="0"/>
              </a:rPr>
              <a:t>If accessible portables are not in the plan, they won’t get delivered. </a:t>
            </a:r>
          </a:p>
          <a:p>
            <a:pPr>
              <a:spcBef>
                <a:spcPct val="0"/>
              </a:spcBef>
            </a:pPr>
            <a:r>
              <a:rPr lang="en-US" dirty="0">
                <a:latin typeface="Arial" pitchFamily="34" charset="0"/>
                <a:cs typeface="Arial" pitchFamily="34" charset="0"/>
              </a:rPr>
              <a:t>How many contracts are delivering same product?</a:t>
            </a:r>
          </a:p>
          <a:p>
            <a:pPr>
              <a:spcBef>
                <a:spcPct val="0"/>
              </a:spcBef>
            </a:pPr>
            <a:r>
              <a:rPr lang="en-US" dirty="0">
                <a:latin typeface="Arial" pitchFamily="34" charset="0"/>
                <a:cs typeface="Arial" pitchFamily="34" charset="0"/>
              </a:rPr>
              <a:t>What percentage of inventory is available and accessible?</a:t>
            </a:r>
          </a:p>
          <a:p>
            <a:pPr>
              <a:spcBef>
                <a:spcPct val="0"/>
              </a:spcBef>
            </a:pPr>
            <a:endParaRPr lang="en-US" dirty="0">
              <a:latin typeface="Arial" pitchFamily="34" charset="0"/>
              <a:cs typeface="Arial" pitchFamily="34" charset="0"/>
            </a:endParaRPr>
          </a:p>
          <a:p>
            <a:pPr>
              <a:spcBef>
                <a:spcPct val="0"/>
              </a:spcBef>
            </a:pPr>
            <a:r>
              <a:rPr lang="en-US" dirty="0">
                <a:latin typeface="Arial" pitchFamily="34" charset="0"/>
                <a:cs typeface="Arial" pitchFamily="34" charset="0"/>
              </a:rPr>
              <a:t>Ratio is usually 1-6 stalls = 1 accessible stall</a:t>
            </a:r>
          </a:p>
          <a:p>
            <a:endParaRPr lang="en-US" dirty="0"/>
          </a:p>
        </p:txBody>
      </p:sp>
      <p:sp>
        <p:nvSpPr>
          <p:cNvPr id="4" name="Slide Number Placeholder 3"/>
          <p:cNvSpPr>
            <a:spLocks noGrp="1"/>
          </p:cNvSpPr>
          <p:nvPr>
            <p:ph type="sldNum" sz="quarter" idx="10"/>
          </p:nvPr>
        </p:nvSpPr>
        <p:spPr/>
        <p:txBody>
          <a:bodyPr/>
          <a:lstStyle/>
          <a:p>
            <a:fld id="{10E217AB-5AE3-4E55-9125-26260B925BBF}" type="slidenum">
              <a:rPr lang="en-US" smtClean="0"/>
              <a:t>11</a:t>
            </a:fld>
            <a:endParaRPr lang="en-US"/>
          </a:p>
        </p:txBody>
      </p:sp>
    </p:spTree>
    <p:extLst>
      <p:ext uri="{BB962C8B-B14F-4D97-AF65-F5344CB8AC3E}">
        <p14:creationId xmlns:p14="http://schemas.microsoft.com/office/powerpoint/2010/main" val="2177317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cs typeface="Arial" charset="0"/>
              </a:rPr>
              <a:t>Remember accessible shower and toilet portables.</a:t>
            </a:r>
          </a:p>
        </p:txBody>
      </p:sp>
      <p:sp>
        <p:nvSpPr>
          <p:cNvPr id="4" name="Slide Number Placeholder 3"/>
          <p:cNvSpPr>
            <a:spLocks noGrp="1"/>
          </p:cNvSpPr>
          <p:nvPr>
            <p:ph type="sldNum" sz="quarter" idx="10"/>
          </p:nvPr>
        </p:nvSpPr>
        <p:spPr/>
        <p:txBody>
          <a:bodyPr/>
          <a:lstStyle/>
          <a:p>
            <a:fld id="{10E217AB-5AE3-4E55-9125-26260B925BBF}" type="slidenum">
              <a:rPr lang="en-US" smtClean="0"/>
              <a:t>12</a:t>
            </a:fld>
            <a:endParaRPr lang="en-US"/>
          </a:p>
        </p:txBody>
      </p:sp>
    </p:spTree>
    <p:extLst>
      <p:ext uri="{BB962C8B-B14F-4D97-AF65-F5344CB8AC3E}">
        <p14:creationId xmlns:p14="http://schemas.microsoft.com/office/powerpoint/2010/main" val="4118949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0" dirty="0">
                <a:latin typeface="Arial" pitchFamily="34" charset="0"/>
                <a:cs typeface="Arial" pitchFamily="34" charset="0"/>
              </a:rPr>
              <a:t>What is wrong with this picture &amp; what would you do?</a:t>
            </a:r>
          </a:p>
          <a:p>
            <a:pPr>
              <a:spcBef>
                <a:spcPct val="0"/>
              </a:spcBef>
            </a:pPr>
            <a:endParaRPr lang="en-US" b="0" dirty="0">
              <a:latin typeface="Arial" pitchFamily="34" charset="0"/>
              <a:cs typeface="Arial" pitchFamily="34" charset="0"/>
            </a:endParaRPr>
          </a:p>
          <a:p>
            <a:pPr>
              <a:spcBef>
                <a:spcPct val="0"/>
              </a:spcBef>
            </a:pPr>
            <a:r>
              <a:rPr lang="en-US" b="0" dirty="0">
                <a:latin typeface="Arial" pitchFamily="34" charset="0"/>
                <a:cs typeface="Arial" pitchFamily="34" charset="0"/>
              </a:rPr>
              <a:t>What is wrong?</a:t>
            </a:r>
          </a:p>
          <a:p>
            <a:pPr>
              <a:spcBef>
                <a:spcPct val="0"/>
              </a:spcBef>
              <a:buFont typeface="Wingdings" pitchFamily="2" charset="2"/>
              <a:buChar char="§"/>
            </a:pPr>
            <a:r>
              <a:rPr lang="en-US" b="0" dirty="0">
                <a:latin typeface="Arial" pitchFamily="34" charset="0"/>
                <a:cs typeface="Arial" pitchFamily="34" charset="0"/>
              </a:rPr>
              <a:t> The latest innovations in portable hand washing </a:t>
            </a:r>
            <a:r>
              <a:rPr lang="en-US" dirty="0">
                <a:latin typeface="Arial" pitchFamily="34" charset="0"/>
                <a:cs typeface="Arial" pitchFamily="34" charset="0"/>
              </a:rPr>
              <a:t>allows some people better access</a:t>
            </a:r>
            <a:r>
              <a:rPr lang="en-US" b="0" dirty="0">
                <a:latin typeface="Arial" pitchFamily="34" charset="0"/>
                <a:cs typeface="Arial" pitchFamily="34" charset="0"/>
              </a:rPr>
              <a:t>.</a:t>
            </a:r>
          </a:p>
          <a:p>
            <a:pPr>
              <a:spcBef>
                <a:spcPct val="0"/>
              </a:spcBef>
            </a:pPr>
            <a:endParaRPr lang="en-US" b="0" dirty="0">
              <a:latin typeface="Arial" pitchFamily="34" charset="0"/>
              <a:cs typeface="Arial" pitchFamily="34" charset="0"/>
            </a:endParaRPr>
          </a:p>
          <a:p>
            <a:pPr>
              <a:spcBef>
                <a:spcPct val="0"/>
              </a:spcBef>
            </a:pPr>
            <a:r>
              <a:rPr lang="en-US" b="0" dirty="0">
                <a:latin typeface="Arial" pitchFamily="34" charset="0"/>
                <a:cs typeface="Arial" pitchFamily="34" charset="0"/>
              </a:rPr>
              <a:t>What to do?</a:t>
            </a:r>
          </a:p>
          <a:p>
            <a:pPr>
              <a:spcBef>
                <a:spcPct val="0"/>
              </a:spcBef>
              <a:buFont typeface="Wingdings" pitchFamily="2" charset="2"/>
              <a:buChar char="§"/>
            </a:pPr>
            <a:r>
              <a:rPr lang="en-US" b="0" dirty="0">
                <a:latin typeface="Arial" pitchFamily="34" charset="0"/>
                <a:cs typeface="Arial" pitchFamily="34" charset="0"/>
              </a:rPr>
              <a:t> Make sure to obtain accessible portables</a:t>
            </a:r>
          </a:p>
          <a:p>
            <a:endParaRPr lang="en-US" dirty="0"/>
          </a:p>
        </p:txBody>
      </p:sp>
      <p:sp>
        <p:nvSpPr>
          <p:cNvPr id="4" name="Slide Number Placeholder 3"/>
          <p:cNvSpPr>
            <a:spLocks noGrp="1"/>
          </p:cNvSpPr>
          <p:nvPr>
            <p:ph type="sldNum" sz="quarter" idx="10"/>
          </p:nvPr>
        </p:nvSpPr>
        <p:spPr/>
        <p:txBody>
          <a:bodyPr/>
          <a:lstStyle/>
          <a:p>
            <a:fld id="{10E217AB-5AE3-4E55-9125-26260B925BBF}" type="slidenum">
              <a:rPr lang="en-US" smtClean="0"/>
              <a:t>13</a:t>
            </a:fld>
            <a:endParaRPr lang="en-US"/>
          </a:p>
        </p:txBody>
      </p:sp>
    </p:spTree>
    <p:extLst>
      <p:ext uri="{BB962C8B-B14F-4D97-AF65-F5344CB8AC3E}">
        <p14:creationId xmlns:p14="http://schemas.microsoft.com/office/powerpoint/2010/main" val="1824738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Options – lower hand sanitizer, larger spaces, transfer/hand bars…..anything wrong?  How about how high up the toilet seat protectors are?</a:t>
            </a:r>
          </a:p>
        </p:txBody>
      </p:sp>
      <p:sp>
        <p:nvSpPr>
          <p:cNvPr id="4" name="Slide Number Placeholder 3"/>
          <p:cNvSpPr>
            <a:spLocks noGrp="1"/>
          </p:cNvSpPr>
          <p:nvPr>
            <p:ph type="sldNum" sz="quarter" idx="10"/>
          </p:nvPr>
        </p:nvSpPr>
        <p:spPr/>
        <p:txBody>
          <a:bodyPr/>
          <a:lstStyle/>
          <a:p>
            <a:fld id="{10E217AB-5AE3-4E55-9125-26260B925BBF}" type="slidenum">
              <a:rPr lang="en-US" smtClean="0"/>
              <a:t>14</a:t>
            </a:fld>
            <a:endParaRPr lang="en-US"/>
          </a:p>
        </p:txBody>
      </p:sp>
    </p:spTree>
    <p:extLst>
      <p:ext uri="{BB962C8B-B14F-4D97-AF65-F5344CB8AC3E}">
        <p14:creationId xmlns:p14="http://schemas.microsoft.com/office/powerpoint/2010/main" val="4819028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8AA048-6DDC-4C30-9089-37689BC7C3D7}" type="datetime1">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08C97509-8E13-4837-AE30-529121027B78}" type="slidenum">
              <a:rPr lang="en-US" smtClean="0"/>
              <a:t>‹#›</a:t>
            </a:fld>
            <a:endParaRPr lang="en-US"/>
          </a:p>
        </p:txBody>
      </p:sp>
    </p:spTree>
    <p:extLst>
      <p:ext uri="{BB962C8B-B14F-4D97-AF65-F5344CB8AC3E}">
        <p14:creationId xmlns:p14="http://schemas.microsoft.com/office/powerpoint/2010/main" val="404610131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373068-B758-439A-8CAC-1BF7B27D499F}" type="datetime1">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08C97509-8E13-4837-AE30-529121027B78}" type="slidenum">
              <a:rPr lang="en-US" smtClean="0"/>
              <a:t>‹#›</a:t>
            </a:fld>
            <a:endParaRPr lang="en-US"/>
          </a:p>
        </p:txBody>
      </p:sp>
    </p:spTree>
    <p:extLst>
      <p:ext uri="{BB962C8B-B14F-4D97-AF65-F5344CB8AC3E}">
        <p14:creationId xmlns:p14="http://schemas.microsoft.com/office/powerpoint/2010/main" val="2570836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BBA94B-BA3B-41CB-91C0-A352A4648947}" type="datetime1">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08C97509-8E13-4837-AE30-529121027B78}" type="slidenum">
              <a:rPr lang="en-US" smtClean="0"/>
              <a:t>‹#›</a:t>
            </a:fld>
            <a:endParaRPr lang="en-US"/>
          </a:p>
        </p:txBody>
      </p:sp>
    </p:spTree>
    <p:extLst>
      <p:ext uri="{BB962C8B-B14F-4D97-AF65-F5344CB8AC3E}">
        <p14:creationId xmlns:p14="http://schemas.microsoft.com/office/powerpoint/2010/main" val="3505608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AD618C-53B6-4C54-9552-FC7B894D12F3}" type="datetime1">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08C97509-8E13-4837-AE30-529121027B78}"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476259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4F32CF-1A5A-4334-88CA-42C91D211CCB}" type="datetime1">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08C97509-8E13-4837-AE30-529121027B78}" type="slidenum">
              <a:rPr lang="en-US" smtClean="0"/>
              <a:t>‹#›</a:t>
            </a:fld>
            <a:endParaRPr lang="en-US"/>
          </a:p>
        </p:txBody>
      </p:sp>
    </p:spTree>
    <p:extLst>
      <p:ext uri="{BB962C8B-B14F-4D97-AF65-F5344CB8AC3E}">
        <p14:creationId xmlns:p14="http://schemas.microsoft.com/office/powerpoint/2010/main" val="2799151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90B556DD-3997-4025-8794-9C1D7DD81258}" type="datetime1">
              <a:rPr lang="en-US" smtClean="0"/>
              <a:t>7/10/2019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C97509-8E13-4837-AE30-529121027B78}" type="slidenum">
              <a:rPr lang="en-US" smtClean="0"/>
              <a:t>‹#›</a:t>
            </a:fld>
            <a:endParaRPr lang="en-US"/>
          </a:p>
        </p:txBody>
      </p:sp>
    </p:spTree>
    <p:extLst>
      <p:ext uri="{BB962C8B-B14F-4D97-AF65-F5344CB8AC3E}">
        <p14:creationId xmlns:p14="http://schemas.microsoft.com/office/powerpoint/2010/main" val="270172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262E027-D3AB-4435-BFCC-E32AF900C190}" type="datetime1">
              <a:rPr lang="en-US" smtClean="0"/>
              <a:t>7/10/2019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C97509-8E13-4837-AE30-529121027B78}" type="slidenum">
              <a:rPr lang="en-US" smtClean="0"/>
              <a:t>‹#›</a:t>
            </a:fld>
            <a:endParaRPr lang="en-US"/>
          </a:p>
        </p:txBody>
      </p:sp>
    </p:spTree>
    <p:extLst>
      <p:ext uri="{BB962C8B-B14F-4D97-AF65-F5344CB8AC3E}">
        <p14:creationId xmlns:p14="http://schemas.microsoft.com/office/powerpoint/2010/main" val="4001581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9DB7BF-B588-40F0-83E5-AF4F7A064C10}" type="datetime1">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97509-8E13-4837-AE30-529121027B78}" type="slidenum">
              <a:rPr lang="en-US" smtClean="0"/>
              <a:t>‹#›</a:t>
            </a:fld>
            <a:endParaRPr lang="en-US"/>
          </a:p>
        </p:txBody>
      </p:sp>
    </p:spTree>
    <p:extLst>
      <p:ext uri="{BB962C8B-B14F-4D97-AF65-F5344CB8AC3E}">
        <p14:creationId xmlns:p14="http://schemas.microsoft.com/office/powerpoint/2010/main" val="234609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A318F06F-BF15-4F77-9F64-CB25E656D0CA}" type="datetime1">
              <a:rPr lang="en-US" smtClean="0"/>
              <a:t>7/10/2019</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08C97509-8E13-4837-AE30-529121027B78}" type="slidenum">
              <a:rPr lang="en-US" smtClean="0"/>
              <a:t>‹#›</a:t>
            </a:fld>
            <a:endParaRPr lang="en-US"/>
          </a:p>
        </p:txBody>
      </p:sp>
    </p:spTree>
    <p:extLst>
      <p:ext uri="{BB962C8B-B14F-4D97-AF65-F5344CB8AC3E}">
        <p14:creationId xmlns:p14="http://schemas.microsoft.com/office/powerpoint/2010/main" val="1876979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682B99-08F3-4BC9-8F7D-0323A49F967A}" type="datetime1">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97509-8E13-4837-AE30-529121027B78}" type="slidenum">
              <a:rPr lang="en-US" smtClean="0"/>
              <a:t>‹#›</a:t>
            </a:fld>
            <a:endParaRPr lang="en-US"/>
          </a:p>
        </p:txBody>
      </p:sp>
    </p:spTree>
    <p:extLst>
      <p:ext uri="{BB962C8B-B14F-4D97-AF65-F5344CB8AC3E}">
        <p14:creationId xmlns:p14="http://schemas.microsoft.com/office/powerpoint/2010/main" val="2396514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CCA1FE-BAF1-482D-B994-32E6B7D35761}" type="datetime1">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08C97509-8E13-4837-AE30-529121027B78}" type="slidenum">
              <a:rPr lang="en-US" smtClean="0"/>
              <a:t>‹#›</a:t>
            </a:fld>
            <a:endParaRPr lang="en-US"/>
          </a:p>
        </p:txBody>
      </p:sp>
    </p:spTree>
    <p:extLst>
      <p:ext uri="{BB962C8B-B14F-4D97-AF65-F5344CB8AC3E}">
        <p14:creationId xmlns:p14="http://schemas.microsoft.com/office/powerpoint/2010/main" val="3864853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39B764-D9C4-419E-831D-78DDC0949607}" type="datetime1">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C97509-8E13-4837-AE30-529121027B78}" type="slidenum">
              <a:rPr lang="en-US" smtClean="0"/>
              <a:t>‹#›</a:t>
            </a:fld>
            <a:endParaRPr lang="en-US"/>
          </a:p>
        </p:txBody>
      </p:sp>
    </p:spTree>
    <p:extLst>
      <p:ext uri="{BB962C8B-B14F-4D97-AF65-F5344CB8AC3E}">
        <p14:creationId xmlns:p14="http://schemas.microsoft.com/office/powerpoint/2010/main" val="2560548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DD22EE-6F5B-4E56-B5D4-3D7863C6BCC2}" type="datetime1">
              <a:rPr lang="en-US" smtClean="0"/>
              <a:t>7/10/2019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C97509-8E13-4837-AE30-529121027B78}" type="slidenum">
              <a:rPr lang="en-US" smtClean="0"/>
              <a:t>‹#›</a:t>
            </a:fld>
            <a:endParaRPr lang="en-US"/>
          </a:p>
        </p:txBody>
      </p:sp>
    </p:spTree>
    <p:extLst>
      <p:ext uri="{BB962C8B-B14F-4D97-AF65-F5344CB8AC3E}">
        <p14:creationId xmlns:p14="http://schemas.microsoft.com/office/powerpoint/2010/main" val="71116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263B64-8D05-4CAE-82FB-EF9B0530CE26}" type="datetime1">
              <a:rPr lang="en-US" smtClean="0"/>
              <a:t>7/10/2019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C97509-8E13-4837-AE30-529121027B78}" type="slidenum">
              <a:rPr lang="en-US" smtClean="0"/>
              <a:t>‹#›</a:t>
            </a:fld>
            <a:endParaRPr lang="en-US"/>
          </a:p>
        </p:txBody>
      </p:sp>
    </p:spTree>
    <p:extLst>
      <p:ext uri="{BB962C8B-B14F-4D97-AF65-F5344CB8AC3E}">
        <p14:creationId xmlns:p14="http://schemas.microsoft.com/office/powerpoint/2010/main" val="1144509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E0F439E3-FF9A-4789-8F8D-713EEE648B95}" type="datetime1">
              <a:rPr lang="en-US" smtClean="0"/>
              <a:t>7/10/2019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C97509-8E13-4837-AE30-529121027B78}" type="slidenum">
              <a:rPr lang="en-US" smtClean="0"/>
              <a:t>‹#›</a:t>
            </a:fld>
            <a:endParaRPr lang="en-US"/>
          </a:p>
        </p:txBody>
      </p:sp>
    </p:spTree>
    <p:extLst>
      <p:ext uri="{BB962C8B-B14F-4D97-AF65-F5344CB8AC3E}">
        <p14:creationId xmlns:p14="http://schemas.microsoft.com/office/powerpoint/2010/main" val="2670165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2AE811-FF15-4621-BA86-59F070B22CB4}" type="datetime1">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C97509-8E13-4837-AE30-529121027B78}" type="slidenum">
              <a:rPr lang="en-US" smtClean="0"/>
              <a:t>‹#›</a:t>
            </a:fld>
            <a:endParaRPr lang="en-US"/>
          </a:p>
        </p:txBody>
      </p:sp>
    </p:spTree>
    <p:extLst>
      <p:ext uri="{BB962C8B-B14F-4D97-AF65-F5344CB8AC3E}">
        <p14:creationId xmlns:p14="http://schemas.microsoft.com/office/powerpoint/2010/main" val="235856065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6D453B-832D-492E-AED7-405868DA3E52}" type="datetime1">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C97509-8E13-4837-AE30-529121027B78}" type="slidenum">
              <a:rPr lang="en-US" smtClean="0"/>
              <a:t>‹#›</a:t>
            </a:fld>
            <a:endParaRPr lang="en-US"/>
          </a:p>
        </p:txBody>
      </p:sp>
    </p:spTree>
    <p:extLst>
      <p:ext uri="{BB962C8B-B14F-4D97-AF65-F5344CB8AC3E}">
        <p14:creationId xmlns:p14="http://schemas.microsoft.com/office/powerpoint/2010/main" val="2995744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6189A12-D247-476B-8974-C66D9D6C6BD9}" type="datetime1">
              <a:rPr lang="en-US" smtClean="0"/>
              <a:t>7/10/2019</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08C97509-8E13-4837-AE30-529121027B78}" type="slidenum">
              <a:rPr lang="en-US" smtClean="0"/>
              <a:t>‹#›</a:t>
            </a:fld>
            <a:endParaRPr lang="en-US"/>
          </a:p>
        </p:txBody>
      </p:sp>
    </p:spTree>
    <p:extLst>
      <p:ext uri="{BB962C8B-B14F-4D97-AF65-F5344CB8AC3E}">
        <p14:creationId xmlns:p14="http://schemas.microsoft.com/office/powerpoint/2010/main" val="1544808655"/>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ada.gov/pcatoolkitchap7shelterchk.ht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Access and Functional Needs – Part 3</a:t>
            </a:r>
          </a:p>
        </p:txBody>
      </p:sp>
      <p:sp>
        <p:nvSpPr>
          <p:cNvPr id="3" name="Subtitle 2"/>
          <p:cNvSpPr>
            <a:spLocks noGrp="1"/>
          </p:cNvSpPr>
          <p:nvPr>
            <p:ph type="subTitle" idx="1"/>
          </p:nvPr>
        </p:nvSpPr>
        <p:spPr/>
        <p:txBody>
          <a:bodyPr/>
          <a:lstStyle/>
          <a:p>
            <a:r>
              <a:rPr lang="en-US" dirty="0"/>
              <a:t>Five part series based upon the FEMA Integrating Access and Functional Needs into Emergency Planning – E/L0197 Course material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7900" y="2664428"/>
            <a:ext cx="1885938" cy="1517673"/>
          </a:xfrm>
          <a:prstGeom prst="rect">
            <a:avLst/>
          </a:prstGeom>
        </p:spPr>
      </p:pic>
    </p:spTree>
    <p:extLst>
      <p:ext uri="{BB962C8B-B14F-4D97-AF65-F5344CB8AC3E}">
        <p14:creationId xmlns:p14="http://schemas.microsoft.com/office/powerpoint/2010/main" val="234451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D378268-173C-4C67-AF66-98482F208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a:extLst>
              <a:ext uri="{FF2B5EF4-FFF2-40B4-BE49-F238E27FC236}">
                <a16:creationId xmlns:a16="http://schemas.microsoft.com/office/drawing/2014/main" id="{F5B94371-1ED5-46C9-92CB-009E55DBB2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5" name="Rectangle 24">
            <a:extLst>
              <a:ext uri="{FF2B5EF4-FFF2-40B4-BE49-F238E27FC236}">
                <a16:creationId xmlns:a16="http://schemas.microsoft.com/office/drawing/2014/main" id="{93E975A1-5008-46D0-B573-A424564CB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7" name="Rectangle 26">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DBD4286-9B42-4EE2-9A3B-7FB59B88A270}"/>
              </a:ext>
            </a:extLst>
          </p:cNvPr>
          <p:cNvPicPr>
            <a:picLocks noChangeAspect="1"/>
          </p:cNvPicPr>
          <p:nvPr/>
        </p:nvPicPr>
        <p:blipFill rotWithShape="1">
          <a:blip r:embed="rId5"/>
          <a:srcRect b="11067"/>
          <a:stretch/>
        </p:blipFill>
        <p:spPr>
          <a:xfrm>
            <a:off x="20" y="10"/>
            <a:ext cx="12191980" cy="6857990"/>
          </a:xfrm>
          <a:prstGeom prst="rect">
            <a:avLst/>
          </a:prstGeom>
        </p:spPr>
      </p:pic>
    </p:spTree>
    <p:extLst>
      <p:ext uri="{BB962C8B-B14F-4D97-AF65-F5344CB8AC3E}">
        <p14:creationId xmlns:p14="http://schemas.microsoft.com/office/powerpoint/2010/main" val="1234227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334DB6-F7CE-48EC-9CA9-5708AAC42129}"/>
              </a:ext>
            </a:extLst>
          </p:cNvPr>
          <p:cNvPicPr>
            <a:picLocks noChangeAspect="1"/>
          </p:cNvPicPr>
          <p:nvPr/>
        </p:nvPicPr>
        <p:blipFill>
          <a:blip r:embed="rId3"/>
          <a:stretch>
            <a:fillRect/>
          </a:stretch>
        </p:blipFill>
        <p:spPr>
          <a:xfrm>
            <a:off x="0" y="0"/>
            <a:ext cx="7547502" cy="5029636"/>
          </a:xfrm>
          <a:prstGeom prst="rect">
            <a:avLst/>
          </a:prstGeom>
        </p:spPr>
      </p:pic>
      <p:pic>
        <p:nvPicPr>
          <p:cNvPr id="11" name="Picture 10">
            <a:extLst>
              <a:ext uri="{FF2B5EF4-FFF2-40B4-BE49-F238E27FC236}">
                <a16:creationId xmlns:a16="http://schemas.microsoft.com/office/drawing/2014/main" id="{F1E15AF3-BE55-4C5B-92FE-9E27A0E7A564}"/>
              </a:ext>
            </a:extLst>
          </p:cNvPr>
          <p:cNvPicPr>
            <a:picLocks noChangeAspect="1"/>
          </p:cNvPicPr>
          <p:nvPr/>
        </p:nvPicPr>
        <p:blipFill>
          <a:blip r:embed="rId4"/>
          <a:stretch>
            <a:fillRect/>
          </a:stretch>
        </p:blipFill>
        <p:spPr>
          <a:xfrm>
            <a:off x="4339671" y="3237256"/>
            <a:ext cx="7852329" cy="3584759"/>
          </a:xfrm>
          <a:prstGeom prst="rect">
            <a:avLst/>
          </a:prstGeom>
        </p:spPr>
      </p:pic>
    </p:spTree>
    <p:extLst>
      <p:ext uri="{BB962C8B-B14F-4D97-AF65-F5344CB8AC3E}">
        <p14:creationId xmlns:p14="http://schemas.microsoft.com/office/powerpoint/2010/main" val="2761171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descr="Photos: Handicap accessible restrooms">
            <a:extLst>
              <a:ext uri="{FF2B5EF4-FFF2-40B4-BE49-F238E27FC236}">
                <a16:creationId xmlns:a16="http://schemas.microsoft.com/office/drawing/2014/main" id="{142E5950-14CB-4400-9F48-00D9EC04FDE1}"/>
              </a:ext>
            </a:extLst>
          </p:cNvPr>
          <p:cNvSpPr>
            <a:spLocks noGrp="1" noChangeAspect="1" noChangeArrowheads="1"/>
          </p:cNvSpPr>
          <p:nvPr isPhoto="1"/>
        </p:nvSpPr>
        <p:spPr bwMode="auto">
          <a:xfrm>
            <a:off x="4953000" y="2438400"/>
            <a:ext cx="3878084" cy="3291840"/>
          </a:xfrm>
          <a:prstGeom prst="rect">
            <a:avLst/>
          </a:prstGeom>
          <a:blipFill dpi="0" rotWithShape="1">
            <a:blip r:embed="rId3" cstate="print"/>
            <a:srcRect/>
            <a:stretch>
              <a:fillRect t="-8703" b="-4723"/>
            </a:stretch>
          </a:blipFill>
          <a:ln w="9525">
            <a:solidFill>
              <a:schemeClr val="tx1"/>
            </a:solidFill>
            <a:miter lim="800000"/>
            <a:headEnd/>
            <a:tailEnd/>
          </a:ln>
        </p:spPr>
        <p:txBody>
          <a:bodyPr/>
          <a:lstStyle/>
          <a:p>
            <a:endParaRPr lang="en-US">
              <a:solidFill>
                <a:srgbClr val="000000"/>
              </a:solidFill>
            </a:endParaRPr>
          </a:p>
        </p:txBody>
      </p:sp>
      <p:sp>
        <p:nvSpPr>
          <p:cNvPr id="9" name="Rectangle 3" descr="Photos: Handicap accessible restrooms">
            <a:extLst>
              <a:ext uri="{FF2B5EF4-FFF2-40B4-BE49-F238E27FC236}">
                <a16:creationId xmlns:a16="http://schemas.microsoft.com/office/drawing/2014/main" id="{912B3C52-F194-4016-8F77-71F9C37BD800}"/>
              </a:ext>
            </a:extLst>
          </p:cNvPr>
          <p:cNvSpPr>
            <a:spLocks noGrp="1" noChangeAspect="1" noChangeArrowheads="1"/>
          </p:cNvSpPr>
          <p:nvPr isPhoto="1"/>
        </p:nvSpPr>
        <p:spPr bwMode="auto">
          <a:xfrm>
            <a:off x="228600" y="2438400"/>
            <a:ext cx="4185556" cy="3298767"/>
          </a:xfrm>
          <a:prstGeom prst="rect">
            <a:avLst/>
          </a:prstGeom>
          <a:blipFill dpi="0" rotWithShape="1">
            <a:blip r:embed="rId4" cstate="print"/>
            <a:srcRect/>
            <a:stretch>
              <a:fillRect/>
            </a:stretch>
          </a:blipFill>
          <a:ln w="9525">
            <a:solidFill>
              <a:schemeClr val="tx1"/>
            </a:solidFill>
            <a:miter lim="800000"/>
            <a:headEnd/>
            <a:tailEnd/>
          </a:ln>
        </p:spPr>
        <p:txBody>
          <a:bodyPr/>
          <a:lstStyle/>
          <a:p>
            <a:endParaRPr lang="en-US">
              <a:solidFill>
                <a:srgbClr val="FFFFFF"/>
              </a:solidFill>
            </a:endParaRPr>
          </a:p>
        </p:txBody>
      </p:sp>
      <p:pic>
        <p:nvPicPr>
          <p:cNvPr id="10" name="Picture 2" descr="Photos: Handicap accessible restrooms">
            <a:extLst>
              <a:ext uri="{FF2B5EF4-FFF2-40B4-BE49-F238E27FC236}">
                <a16:creationId xmlns:a16="http://schemas.microsoft.com/office/drawing/2014/main" id="{96E0E73B-59E9-4445-B86C-0C6A5ADCDACB}"/>
              </a:ext>
            </a:extLst>
          </p:cNvPr>
          <p:cNvPicPr>
            <a:picLocks noChangeAspect="1" noChangeArrowheads="1"/>
          </p:cNvPicPr>
          <p:nvPr/>
        </p:nvPicPr>
        <p:blipFill>
          <a:blip r:embed="rId5" cstate="print"/>
          <a:srcRect/>
          <a:stretch>
            <a:fillRect/>
          </a:stretch>
        </p:blipFill>
        <p:spPr bwMode="auto">
          <a:xfrm>
            <a:off x="1524000" y="152400"/>
            <a:ext cx="5715001" cy="2209800"/>
          </a:xfrm>
          <a:prstGeom prst="rect">
            <a:avLst/>
          </a:prstGeom>
          <a:noFill/>
          <a:ln w="9525">
            <a:noFill/>
            <a:miter lim="800000"/>
            <a:headEnd/>
            <a:tailEnd/>
          </a:ln>
        </p:spPr>
      </p:pic>
    </p:spTree>
    <p:extLst>
      <p:ext uri="{BB962C8B-B14F-4D97-AF65-F5344CB8AC3E}">
        <p14:creationId xmlns:p14="http://schemas.microsoft.com/office/powerpoint/2010/main" val="620250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Photos: Portable Wash Stations">
            <a:extLst>
              <a:ext uri="{FF2B5EF4-FFF2-40B4-BE49-F238E27FC236}">
                <a16:creationId xmlns:a16="http://schemas.microsoft.com/office/drawing/2014/main" id="{4680A47C-01C9-4377-BE9C-F97C5A0D0FB7}"/>
              </a:ext>
            </a:extLst>
          </p:cNvPr>
          <p:cNvGrpSpPr/>
          <p:nvPr/>
        </p:nvGrpSpPr>
        <p:grpSpPr>
          <a:xfrm>
            <a:off x="1295400" y="2133600"/>
            <a:ext cx="8305800" cy="4038601"/>
            <a:chOff x="381000" y="1676400"/>
            <a:chExt cx="8305800" cy="4038601"/>
          </a:xfrm>
        </p:grpSpPr>
        <p:pic>
          <p:nvPicPr>
            <p:cNvPr id="10" name="Picture 4" descr="hand wasking2.jpg">
              <a:extLst>
                <a:ext uri="{FF2B5EF4-FFF2-40B4-BE49-F238E27FC236}">
                  <a16:creationId xmlns:a16="http://schemas.microsoft.com/office/drawing/2014/main" id="{5A57166E-6C08-4FE7-9320-6389743D7752}"/>
                </a:ext>
              </a:extLst>
            </p:cNvPr>
            <p:cNvPicPr>
              <a:picLocks noChangeAspect="1"/>
            </p:cNvPicPr>
            <p:nvPr/>
          </p:nvPicPr>
          <p:blipFill>
            <a:blip r:embed="rId3" cstate="print"/>
            <a:srcRect/>
            <a:stretch>
              <a:fillRect/>
            </a:stretch>
          </p:blipFill>
          <p:spPr bwMode="auto">
            <a:xfrm>
              <a:off x="381000" y="1676400"/>
              <a:ext cx="2514600" cy="3886200"/>
            </a:xfrm>
            <a:prstGeom prst="rect">
              <a:avLst/>
            </a:prstGeom>
            <a:noFill/>
            <a:ln w="9525">
              <a:noFill/>
              <a:miter lim="800000"/>
              <a:headEnd/>
              <a:tailEnd/>
            </a:ln>
          </p:spPr>
        </p:pic>
        <p:pic>
          <p:nvPicPr>
            <p:cNvPr id="11" name="Picture 8" descr="handwash_station2.jpg">
              <a:extLst>
                <a:ext uri="{FF2B5EF4-FFF2-40B4-BE49-F238E27FC236}">
                  <a16:creationId xmlns:a16="http://schemas.microsoft.com/office/drawing/2014/main" id="{E8198495-B51B-415B-9BA8-9CE6928D259C}"/>
                </a:ext>
              </a:extLst>
            </p:cNvPr>
            <p:cNvPicPr>
              <a:picLocks noChangeAspect="1"/>
            </p:cNvPicPr>
            <p:nvPr/>
          </p:nvPicPr>
          <p:blipFill>
            <a:blip r:embed="rId4" cstate="print"/>
            <a:srcRect/>
            <a:stretch>
              <a:fillRect/>
            </a:stretch>
          </p:blipFill>
          <p:spPr bwMode="auto">
            <a:xfrm>
              <a:off x="6096000" y="1752600"/>
              <a:ext cx="2590800" cy="3962401"/>
            </a:xfrm>
            <a:prstGeom prst="rect">
              <a:avLst/>
            </a:prstGeom>
            <a:noFill/>
            <a:ln w="9525">
              <a:noFill/>
              <a:miter lim="800000"/>
              <a:headEnd/>
              <a:tailEnd/>
            </a:ln>
          </p:spPr>
        </p:pic>
        <p:pic>
          <p:nvPicPr>
            <p:cNvPr id="12" name="Picture 5" descr="hand wasking.jpg">
              <a:extLst>
                <a:ext uri="{FF2B5EF4-FFF2-40B4-BE49-F238E27FC236}">
                  <a16:creationId xmlns:a16="http://schemas.microsoft.com/office/drawing/2014/main" id="{146002CB-A5A6-4AC3-9FB3-C93CE17AFCD2}"/>
                </a:ext>
              </a:extLst>
            </p:cNvPr>
            <p:cNvPicPr>
              <a:picLocks noChangeAspect="1"/>
            </p:cNvPicPr>
            <p:nvPr/>
          </p:nvPicPr>
          <p:blipFill>
            <a:blip r:embed="rId5" cstate="print"/>
            <a:srcRect/>
            <a:stretch>
              <a:fillRect/>
            </a:stretch>
          </p:blipFill>
          <p:spPr bwMode="auto">
            <a:xfrm>
              <a:off x="3124200" y="2209800"/>
              <a:ext cx="2667000" cy="3200400"/>
            </a:xfrm>
            <a:prstGeom prst="rect">
              <a:avLst/>
            </a:prstGeom>
            <a:noFill/>
            <a:ln w="9525">
              <a:noFill/>
              <a:miter lim="800000"/>
              <a:headEnd/>
              <a:tailEnd/>
            </a:ln>
          </p:spPr>
        </p:pic>
      </p:grpSp>
      <p:sp>
        <p:nvSpPr>
          <p:cNvPr id="13" name="TextBox 12">
            <a:extLst>
              <a:ext uri="{FF2B5EF4-FFF2-40B4-BE49-F238E27FC236}">
                <a16:creationId xmlns:a16="http://schemas.microsoft.com/office/drawing/2014/main" id="{5A951CD3-C7D6-4E70-A382-74C98C3ABD22}"/>
              </a:ext>
            </a:extLst>
          </p:cNvPr>
          <p:cNvSpPr txBox="1"/>
          <p:nvPr/>
        </p:nvSpPr>
        <p:spPr>
          <a:xfrm>
            <a:off x="1646464" y="1219201"/>
            <a:ext cx="4784271" cy="646331"/>
          </a:xfrm>
          <a:prstGeom prst="rect">
            <a:avLst/>
          </a:prstGeom>
          <a:noFill/>
        </p:spPr>
        <p:txBody>
          <a:bodyPr wrap="square" rtlCol="0">
            <a:spAutoFit/>
          </a:bodyPr>
          <a:lstStyle/>
          <a:p>
            <a:r>
              <a:rPr lang="en-US" sz="3600" dirty="0">
                <a:latin typeface="Aharoni" panose="02010803020104030203" pitchFamily="2" charset="-79"/>
                <a:cs typeface="Aharoni" panose="02010803020104030203" pitchFamily="2" charset="-79"/>
              </a:rPr>
              <a:t>Problem?</a:t>
            </a:r>
          </a:p>
        </p:txBody>
      </p:sp>
    </p:spTree>
    <p:extLst>
      <p:ext uri="{BB962C8B-B14F-4D97-AF65-F5344CB8AC3E}">
        <p14:creationId xmlns:p14="http://schemas.microsoft.com/office/powerpoint/2010/main" val="4280788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BF14377-6FC0-404E-92F8-933A3195AB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2" name="Rectangle 11">
              <a:extLst>
                <a:ext uri="{FF2B5EF4-FFF2-40B4-BE49-F238E27FC236}">
                  <a16:creationId xmlns:a16="http://schemas.microsoft.com/office/drawing/2014/main" id="{BD2F1802-FBE2-409F-A252-19877C1CC4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851C3AA-2DB7-4682-A620-DEEB40ED5C2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5" name="Rectangle 14">
            <a:extLst>
              <a:ext uri="{FF2B5EF4-FFF2-40B4-BE49-F238E27FC236}">
                <a16:creationId xmlns:a16="http://schemas.microsoft.com/office/drawing/2014/main" id="{39CF7470-C7B1-4E78-906E-92ADF14B0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7" name="Picture 16">
            <a:extLst>
              <a:ext uri="{FF2B5EF4-FFF2-40B4-BE49-F238E27FC236}">
                <a16:creationId xmlns:a16="http://schemas.microsoft.com/office/drawing/2014/main" id="{3F9FDF25-9DA1-4CAB-BF14-F6C3D103E9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pic>
        <p:nvPicPr>
          <p:cNvPr id="10" name="Picture 9">
            <a:extLst>
              <a:ext uri="{FF2B5EF4-FFF2-40B4-BE49-F238E27FC236}">
                <a16:creationId xmlns:a16="http://schemas.microsoft.com/office/drawing/2014/main" id="{F905EC86-E173-4EE9-8B8E-335EE80D08BD}"/>
              </a:ext>
            </a:extLst>
          </p:cNvPr>
          <p:cNvPicPr>
            <a:picLocks noChangeAspect="1"/>
          </p:cNvPicPr>
          <p:nvPr/>
        </p:nvPicPr>
        <p:blipFill>
          <a:blip r:embed="rId5"/>
          <a:stretch>
            <a:fillRect/>
          </a:stretch>
        </p:blipFill>
        <p:spPr>
          <a:xfrm>
            <a:off x="4307598" y="609600"/>
            <a:ext cx="7267062" cy="5285690"/>
          </a:xfrm>
          <a:prstGeom prst="rect">
            <a:avLst/>
          </a:prstGeom>
        </p:spPr>
      </p:pic>
    </p:spTree>
    <p:extLst>
      <p:ext uri="{BB962C8B-B14F-4D97-AF65-F5344CB8AC3E}">
        <p14:creationId xmlns:p14="http://schemas.microsoft.com/office/powerpoint/2010/main" val="1714289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62B68D-2BD9-4920-9439-A82A9C5888A4}"/>
              </a:ext>
            </a:extLst>
          </p:cNvPr>
          <p:cNvPicPr>
            <a:picLocks noChangeAspect="1"/>
          </p:cNvPicPr>
          <p:nvPr/>
        </p:nvPicPr>
        <p:blipFill>
          <a:blip r:embed="rId3"/>
          <a:stretch>
            <a:fillRect/>
          </a:stretch>
        </p:blipFill>
        <p:spPr>
          <a:xfrm>
            <a:off x="3804207" y="2160630"/>
            <a:ext cx="8077900" cy="4267570"/>
          </a:xfrm>
          <a:prstGeom prst="rect">
            <a:avLst/>
          </a:prstGeom>
        </p:spPr>
      </p:pic>
      <p:sp>
        <p:nvSpPr>
          <p:cNvPr id="10" name="TextBox 9">
            <a:extLst>
              <a:ext uri="{FF2B5EF4-FFF2-40B4-BE49-F238E27FC236}">
                <a16:creationId xmlns:a16="http://schemas.microsoft.com/office/drawing/2014/main" id="{C680FA66-4190-4E78-9741-C621BECEF8DA}"/>
              </a:ext>
            </a:extLst>
          </p:cNvPr>
          <p:cNvSpPr txBox="1"/>
          <p:nvPr/>
        </p:nvSpPr>
        <p:spPr>
          <a:xfrm>
            <a:off x="1248786" y="1050080"/>
            <a:ext cx="5110842" cy="646331"/>
          </a:xfrm>
          <a:prstGeom prst="rect">
            <a:avLst/>
          </a:prstGeom>
          <a:noFill/>
        </p:spPr>
        <p:txBody>
          <a:bodyPr wrap="square" rtlCol="0">
            <a:spAutoFit/>
          </a:bodyPr>
          <a:lstStyle/>
          <a:p>
            <a:r>
              <a:rPr lang="en-US" sz="3600" dirty="0"/>
              <a:t>Feeding area set up</a:t>
            </a:r>
          </a:p>
        </p:txBody>
      </p:sp>
    </p:spTree>
    <p:extLst>
      <p:ext uri="{BB962C8B-B14F-4D97-AF65-F5344CB8AC3E}">
        <p14:creationId xmlns:p14="http://schemas.microsoft.com/office/powerpoint/2010/main" val="3537374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F187C3-1F78-4BA9-BF04-59B01331C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ACA92F7-0331-4504-BC82-6484F0B1FA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5" name="Rectangle 14">
            <a:extLst>
              <a:ext uri="{FF2B5EF4-FFF2-40B4-BE49-F238E27FC236}">
                <a16:creationId xmlns:a16="http://schemas.microsoft.com/office/drawing/2014/main" id="{3E15C180-C307-4BA8-AE3F-4BB1D7948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FCA31C5-43CE-41CE-9152-59112667BDFE}"/>
              </a:ext>
            </a:extLst>
          </p:cNvPr>
          <p:cNvSpPr>
            <a:spLocks noGrp="1"/>
          </p:cNvSpPr>
          <p:nvPr>
            <p:ph type="title"/>
          </p:nvPr>
        </p:nvSpPr>
        <p:spPr>
          <a:xfrm>
            <a:off x="680321" y="753228"/>
            <a:ext cx="9613861" cy="1080938"/>
          </a:xfrm>
        </p:spPr>
        <p:txBody>
          <a:bodyPr>
            <a:normAutofit/>
          </a:bodyPr>
          <a:lstStyle/>
          <a:p>
            <a:r>
              <a:rPr lang="en-US" dirty="0"/>
              <a:t>General population vs medical shelter</a:t>
            </a:r>
          </a:p>
        </p:txBody>
      </p:sp>
      <p:pic>
        <p:nvPicPr>
          <p:cNvPr id="17" name="Picture 16">
            <a:extLst>
              <a:ext uri="{FF2B5EF4-FFF2-40B4-BE49-F238E27FC236}">
                <a16:creationId xmlns:a16="http://schemas.microsoft.com/office/drawing/2014/main" id="{865E88C2-B404-4F2A-BD6D-7B086B0F92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42B0C828-EA47-4F41-A14F-BEEBD5CCC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Content Placeholder 2">
            <a:extLst>
              <a:ext uri="{FF2B5EF4-FFF2-40B4-BE49-F238E27FC236}">
                <a16:creationId xmlns:a16="http://schemas.microsoft.com/office/drawing/2014/main" id="{D5A54306-D970-4245-A786-50DB9A0BAB8D}"/>
              </a:ext>
            </a:extLst>
          </p:cNvPr>
          <p:cNvSpPr txBox="1">
            <a:spLocks/>
          </p:cNvSpPr>
          <p:nvPr/>
        </p:nvSpPr>
        <p:spPr>
          <a:xfrm>
            <a:off x="1979612" y="2587388"/>
            <a:ext cx="8229600" cy="46466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dirty="0"/>
              <a:t>It is a mistake and inaccurate to view most people with disabilities as needing medical assistance. </a:t>
            </a:r>
          </a:p>
          <a:p>
            <a:r>
              <a:rPr lang="en-US" dirty="0"/>
              <a:t>Medical resources should be reserved for those with acute medical needs.</a:t>
            </a:r>
          </a:p>
          <a:p>
            <a:r>
              <a:rPr lang="en-US" dirty="0"/>
              <a:t>The belief that people with disabilities need medical care overburdens scarce emergency medical resources.</a:t>
            </a:r>
          </a:p>
        </p:txBody>
      </p:sp>
    </p:spTree>
    <p:extLst>
      <p:ext uri="{BB962C8B-B14F-4D97-AF65-F5344CB8AC3E}">
        <p14:creationId xmlns:p14="http://schemas.microsoft.com/office/powerpoint/2010/main" val="1019406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DBD87452-FC4F-4BDC-ADC8-4CB118A2A6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4" name="Picture 73">
            <a:extLst>
              <a:ext uri="{FF2B5EF4-FFF2-40B4-BE49-F238E27FC236}">
                <a16:creationId xmlns:a16="http://schemas.microsoft.com/office/drawing/2014/main" id="{04BF5510-F7D5-4319-BB4C-0AE630F6D8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76" name="Picture 75">
            <a:extLst>
              <a:ext uri="{FF2B5EF4-FFF2-40B4-BE49-F238E27FC236}">
                <a16:creationId xmlns:a16="http://schemas.microsoft.com/office/drawing/2014/main" id="{48A4D1F0-9B28-473F-91C9-F6B4A1A40D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78" name="Rectangle 77">
            <a:extLst>
              <a:ext uri="{FF2B5EF4-FFF2-40B4-BE49-F238E27FC236}">
                <a16:creationId xmlns:a16="http://schemas.microsoft.com/office/drawing/2014/main" id="{019A71C9-AAD8-428A-8652-55BF68717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6501DDCC-A2F8-4180-A0A2-DD6376810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2" name="Group 81">
            <a:extLst>
              <a:ext uri="{FF2B5EF4-FFF2-40B4-BE49-F238E27FC236}">
                <a16:creationId xmlns:a16="http://schemas.microsoft.com/office/drawing/2014/main" id="{D9C6DDFC-DB8D-4BB7-9F22-70F15806C7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83" name="Rectangle 82">
              <a:extLst>
                <a:ext uri="{FF2B5EF4-FFF2-40B4-BE49-F238E27FC236}">
                  <a16:creationId xmlns:a16="http://schemas.microsoft.com/office/drawing/2014/main" id="{0B1F4BEC-A5DB-4E98-BFF7-29DEDA5DB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83">
              <a:extLst>
                <a:ext uri="{FF2B5EF4-FFF2-40B4-BE49-F238E27FC236}">
                  <a16:creationId xmlns:a16="http://schemas.microsoft.com/office/drawing/2014/main" id="{AC86BC8E-ACA4-4283-8F36-9F0FB139ACC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86" name="Rectangle 85">
            <a:extLst>
              <a:ext uri="{FF2B5EF4-FFF2-40B4-BE49-F238E27FC236}">
                <a16:creationId xmlns:a16="http://schemas.microsoft.com/office/drawing/2014/main" id="{DF86D0BF-2EBB-4A07-99BB-FCAE4A4D3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34098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a:extLst>
              <a:ext uri="{FF2B5EF4-FFF2-40B4-BE49-F238E27FC236}">
                <a16:creationId xmlns:a16="http://schemas.microsoft.com/office/drawing/2014/main" id="{07095A18-14F2-4994-9DDD-938B85A7D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34098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 name="Rectangle 89">
            <a:extLst>
              <a:ext uri="{FF2B5EF4-FFF2-40B4-BE49-F238E27FC236}">
                <a16:creationId xmlns:a16="http://schemas.microsoft.com/office/drawing/2014/main" id="{6CBD8EDD-1294-4EA8-8701-394DE1A5A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9375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DC8965D9-2B10-464D-8B9A-33E064972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9375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4217598C-F0B2-4AA0-970F-A022D2CC268D}"/>
              </a:ext>
            </a:extLst>
          </p:cNvPr>
          <p:cNvSpPr txBox="1">
            <a:spLocks/>
          </p:cNvSpPr>
          <p:nvPr/>
        </p:nvSpPr>
        <p:spPr>
          <a:xfrm>
            <a:off x="457200" y="1068388"/>
            <a:ext cx="8229600" cy="46466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sz="2800" dirty="0"/>
              <a:t>Those who do not have support from family or others may need assistance with managing acute medical needs.</a:t>
            </a:r>
          </a:p>
          <a:p>
            <a:r>
              <a:rPr lang="en-US" sz="2800" dirty="0"/>
              <a:t> If a person has an unstable, terminal, or contagious health condition, they may need to be in a medical shelter vs. a general shelter.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Teams</a:t>
            </a:r>
          </a:p>
        </p:txBody>
      </p:sp>
      <p:sp>
        <p:nvSpPr>
          <p:cNvPr id="5" name="Content Placeholder 2">
            <a:extLst>
              <a:ext uri="{FF2B5EF4-FFF2-40B4-BE49-F238E27FC236}">
                <a16:creationId xmlns:a16="http://schemas.microsoft.com/office/drawing/2014/main" id="{94890789-F37F-4BEA-B7CD-AEAE5D8800F5}"/>
              </a:ext>
            </a:extLst>
          </p:cNvPr>
          <p:cNvSpPr>
            <a:spLocks noGrp="1"/>
          </p:cNvSpPr>
          <p:nvPr>
            <p:ph idx="1"/>
          </p:nvPr>
        </p:nvSpPr>
        <p:spPr>
          <a:xfrm>
            <a:off x="680321" y="2025006"/>
            <a:ext cx="2955471" cy="2017712"/>
          </a:xfrm>
        </p:spPr>
        <p:txBody>
          <a:bodyPr/>
          <a:lstStyle/>
          <a:p>
            <a:r>
              <a:rPr lang="en-US" u="sng" dirty="0"/>
              <a:t>F</a:t>
            </a:r>
            <a:r>
              <a:rPr lang="en-US" dirty="0"/>
              <a:t>unctional</a:t>
            </a:r>
          </a:p>
          <a:p>
            <a:r>
              <a:rPr lang="en-US" u="sng" dirty="0"/>
              <a:t>A</a:t>
            </a:r>
            <a:r>
              <a:rPr lang="en-US" dirty="0"/>
              <a:t>ssessment</a:t>
            </a:r>
          </a:p>
          <a:p>
            <a:r>
              <a:rPr lang="en-US" u="sng" dirty="0"/>
              <a:t>S</a:t>
            </a:r>
            <a:r>
              <a:rPr lang="en-US" dirty="0"/>
              <a:t>ervice</a:t>
            </a:r>
          </a:p>
          <a:p>
            <a:r>
              <a:rPr lang="en-US" u="sng" dirty="0"/>
              <a:t>T</a:t>
            </a:r>
            <a:r>
              <a:rPr lang="en-US" dirty="0"/>
              <a:t>eam</a:t>
            </a:r>
          </a:p>
        </p:txBody>
      </p:sp>
      <p:sp>
        <p:nvSpPr>
          <p:cNvPr id="6" name="Content Placeholder 2">
            <a:extLst>
              <a:ext uri="{FF2B5EF4-FFF2-40B4-BE49-F238E27FC236}">
                <a16:creationId xmlns:a16="http://schemas.microsoft.com/office/drawing/2014/main" id="{DF22993B-C895-4332-B7AE-5AE4F9113109}"/>
              </a:ext>
            </a:extLst>
          </p:cNvPr>
          <p:cNvSpPr txBox="1">
            <a:spLocks/>
          </p:cNvSpPr>
          <p:nvPr/>
        </p:nvSpPr>
        <p:spPr>
          <a:xfrm>
            <a:off x="5747657" y="2025006"/>
            <a:ext cx="5486400" cy="3428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a:t>FAST ROLES:</a:t>
            </a:r>
          </a:p>
          <a:p>
            <a:r>
              <a:rPr lang="en-US" dirty="0"/>
              <a:t>Communication</a:t>
            </a:r>
          </a:p>
          <a:p>
            <a:r>
              <a:rPr lang="en-US" dirty="0"/>
              <a:t>Personal assistants</a:t>
            </a:r>
          </a:p>
          <a:p>
            <a:r>
              <a:rPr lang="en-US" dirty="0"/>
              <a:t>Assistive equipment</a:t>
            </a:r>
          </a:p>
          <a:p>
            <a:r>
              <a:rPr lang="en-US" dirty="0"/>
              <a:t>Supplies</a:t>
            </a:r>
          </a:p>
          <a:p>
            <a:r>
              <a:rPr lang="en-US" dirty="0"/>
              <a:t>Medications</a:t>
            </a:r>
          </a:p>
          <a:p>
            <a:r>
              <a:rPr lang="en-US" dirty="0"/>
              <a:t>Quick access fixes</a:t>
            </a:r>
          </a:p>
        </p:txBody>
      </p:sp>
    </p:spTree>
    <p:extLst>
      <p:ext uri="{BB962C8B-B14F-4D97-AF65-F5344CB8AC3E}">
        <p14:creationId xmlns:p14="http://schemas.microsoft.com/office/powerpoint/2010/main" val="2490234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D7DDA10-9052-4B61-B696-ED2D73B196F1}"/>
              </a:ext>
            </a:extLst>
          </p:cNvPr>
          <p:cNvSpPr>
            <a:spLocks noGrp="1"/>
          </p:cNvSpPr>
          <p:nvPr>
            <p:ph idx="1"/>
          </p:nvPr>
        </p:nvSpPr>
        <p:spPr>
          <a:xfrm>
            <a:off x="457200" y="2211388"/>
            <a:ext cx="8229600" cy="4646612"/>
          </a:xfrm>
        </p:spPr>
        <p:txBody>
          <a:bodyPr/>
          <a:lstStyle/>
          <a:p>
            <a:r>
              <a:rPr lang="en-US" dirty="0"/>
              <a:t>Multiple essential medications</a:t>
            </a:r>
          </a:p>
          <a:p>
            <a:r>
              <a:rPr lang="en-US" dirty="0"/>
              <a:t>Supplies</a:t>
            </a:r>
          </a:p>
        </p:txBody>
      </p:sp>
      <p:sp>
        <p:nvSpPr>
          <p:cNvPr id="10" name="TextBox 9">
            <a:extLst>
              <a:ext uri="{FF2B5EF4-FFF2-40B4-BE49-F238E27FC236}">
                <a16:creationId xmlns:a16="http://schemas.microsoft.com/office/drawing/2014/main" id="{1CD7F6B7-03BE-4466-866C-B2A5056587B3}"/>
              </a:ext>
            </a:extLst>
          </p:cNvPr>
          <p:cNvSpPr txBox="1"/>
          <p:nvPr/>
        </p:nvSpPr>
        <p:spPr>
          <a:xfrm>
            <a:off x="457200" y="935182"/>
            <a:ext cx="5237018" cy="646331"/>
          </a:xfrm>
          <a:prstGeom prst="rect">
            <a:avLst/>
          </a:prstGeom>
          <a:noFill/>
        </p:spPr>
        <p:txBody>
          <a:bodyPr wrap="square" rtlCol="0">
            <a:spAutoFit/>
          </a:bodyPr>
          <a:lstStyle/>
          <a:p>
            <a:r>
              <a:rPr lang="en-US" sz="3600" dirty="0"/>
              <a:t>Medications:</a:t>
            </a:r>
          </a:p>
        </p:txBody>
      </p:sp>
      <p:sp>
        <p:nvSpPr>
          <p:cNvPr id="11" name="Rectangle 10">
            <a:extLst>
              <a:ext uri="{FF2B5EF4-FFF2-40B4-BE49-F238E27FC236}">
                <a16:creationId xmlns:a16="http://schemas.microsoft.com/office/drawing/2014/main" id="{D46F9B1E-53EE-4C20-A65E-C8E4DF96680F}"/>
              </a:ext>
            </a:extLst>
          </p:cNvPr>
          <p:cNvSpPr/>
          <p:nvPr/>
        </p:nvSpPr>
        <p:spPr>
          <a:xfrm>
            <a:off x="457200" y="3245162"/>
            <a:ext cx="6096000" cy="2677656"/>
          </a:xfrm>
          <a:prstGeom prst="rect">
            <a:avLst/>
          </a:prstGeom>
        </p:spPr>
        <p:txBody>
          <a:bodyPr>
            <a:spAutoFit/>
          </a:bodyPr>
          <a:lstStyle/>
          <a:p>
            <a:r>
              <a:rPr lang="en-US" sz="2400" dirty="0"/>
              <a:t>Consumable medical supplies:</a:t>
            </a:r>
          </a:p>
          <a:p>
            <a:pPr marL="285750" indent="-285750">
              <a:buFont typeface="Arial" panose="020B0604020202020204" pitchFamily="34" charset="0"/>
              <a:buChar char="•"/>
            </a:pPr>
            <a:r>
              <a:rPr lang="en-US" sz="2400" dirty="0"/>
              <a:t>Medications</a:t>
            </a:r>
          </a:p>
          <a:p>
            <a:pPr marL="285750" indent="-285750">
              <a:buFont typeface="Arial" panose="020B0604020202020204" pitchFamily="34" charset="0"/>
              <a:buChar char="•"/>
            </a:pPr>
            <a:r>
              <a:rPr lang="en-US" sz="2400" dirty="0"/>
              <a:t>Catheters</a:t>
            </a:r>
          </a:p>
          <a:p>
            <a:pPr marL="285750" indent="-285750">
              <a:buFont typeface="Arial" panose="020B0604020202020204" pitchFamily="34" charset="0"/>
              <a:buChar char="•"/>
            </a:pPr>
            <a:r>
              <a:rPr lang="en-US" sz="2400" dirty="0"/>
              <a:t>Wound dressing supplies</a:t>
            </a:r>
          </a:p>
          <a:p>
            <a:pPr marL="285750" indent="-285750">
              <a:buFont typeface="Arial" panose="020B0604020202020204" pitchFamily="34" charset="0"/>
              <a:buChar char="•"/>
            </a:pPr>
            <a:r>
              <a:rPr lang="en-US" sz="2400" dirty="0"/>
              <a:t>Incontinence supplies</a:t>
            </a:r>
          </a:p>
          <a:p>
            <a:pPr marL="285750" indent="-285750">
              <a:buFont typeface="Arial" panose="020B0604020202020204" pitchFamily="34" charset="0"/>
              <a:buChar char="•"/>
            </a:pPr>
            <a:r>
              <a:rPr lang="en-US" sz="2400" dirty="0"/>
              <a:t>Oxygen</a:t>
            </a:r>
          </a:p>
          <a:p>
            <a:pPr marL="285750" indent="-285750">
              <a:buFont typeface="Arial" panose="020B0604020202020204" pitchFamily="34" charset="0"/>
              <a:buChar char="•"/>
            </a:pPr>
            <a:r>
              <a:rPr lang="en-US" sz="2400" dirty="0"/>
              <a:t>Feeding tube supplies</a:t>
            </a:r>
          </a:p>
        </p:txBody>
      </p:sp>
      <p:sp>
        <p:nvSpPr>
          <p:cNvPr id="12" name="TextBox 11">
            <a:extLst>
              <a:ext uri="{FF2B5EF4-FFF2-40B4-BE49-F238E27FC236}">
                <a16:creationId xmlns:a16="http://schemas.microsoft.com/office/drawing/2014/main" id="{1FB11203-DAD6-4D3C-8232-6265D439BB79}"/>
              </a:ext>
            </a:extLst>
          </p:cNvPr>
          <p:cNvSpPr txBox="1"/>
          <p:nvPr/>
        </p:nvSpPr>
        <p:spPr>
          <a:xfrm>
            <a:off x="6096000" y="3245162"/>
            <a:ext cx="5638800" cy="3046988"/>
          </a:xfrm>
          <a:prstGeom prst="rect">
            <a:avLst/>
          </a:prstGeom>
          <a:noFill/>
        </p:spPr>
        <p:txBody>
          <a:bodyPr wrap="square" rtlCol="0">
            <a:spAutoFit/>
          </a:bodyPr>
          <a:lstStyle/>
          <a:p>
            <a:r>
              <a:rPr lang="en-US" sz="2400" dirty="0"/>
              <a:t>Durable Medical Equipment:</a:t>
            </a:r>
          </a:p>
          <a:p>
            <a:pPr marL="342900" indent="-342900">
              <a:buFont typeface="Arial" panose="020B0604020202020204" pitchFamily="34" charset="0"/>
              <a:buChar char="•"/>
            </a:pPr>
            <a:r>
              <a:rPr lang="en-US" sz="2400" dirty="0"/>
              <a:t>Regular and quad canes</a:t>
            </a:r>
          </a:p>
          <a:p>
            <a:pPr marL="342900" indent="-342900">
              <a:buFont typeface="Arial" panose="020B0604020202020204" pitchFamily="34" charset="0"/>
              <a:buChar char="•"/>
            </a:pPr>
            <a:r>
              <a:rPr lang="en-US" sz="2400" dirty="0"/>
              <a:t>Walkers and crutches</a:t>
            </a:r>
          </a:p>
          <a:p>
            <a:pPr marL="342900" indent="-342900">
              <a:buFont typeface="Arial" panose="020B0604020202020204" pitchFamily="34" charset="0"/>
              <a:buChar char="•"/>
            </a:pPr>
            <a:r>
              <a:rPr lang="en-US" sz="2400" dirty="0"/>
              <a:t>Folding white canes</a:t>
            </a:r>
          </a:p>
          <a:p>
            <a:pPr marL="342900" indent="-342900">
              <a:buFont typeface="Arial" panose="020B0604020202020204" pitchFamily="34" charset="0"/>
              <a:buChar char="•"/>
            </a:pPr>
            <a:r>
              <a:rPr lang="en-US" sz="2400" dirty="0"/>
              <a:t>Manual wheelchair</a:t>
            </a:r>
          </a:p>
          <a:p>
            <a:pPr marL="342900" indent="-342900">
              <a:buFont typeface="Arial" panose="020B0604020202020204" pitchFamily="34" charset="0"/>
              <a:buChar char="•"/>
            </a:pPr>
            <a:r>
              <a:rPr lang="en-US" sz="2400" dirty="0"/>
              <a:t>Portable ramp</a:t>
            </a:r>
          </a:p>
          <a:p>
            <a:pPr marL="342900" indent="-342900">
              <a:buFont typeface="Arial" panose="020B0604020202020204" pitchFamily="34" charset="0"/>
              <a:buChar char="•"/>
            </a:pPr>
            <a:r>
              <a:rPr lang="en-US" sz="2400" dirty="0"/>
              <a:t>Shower chair</a:t>
            </a:r>
          </a:p>
          <a:p>
            <a:endParaRPr lang="en-US" sz="2400" dirty="0"/>
          </a:p>
        </p:txBody>
      </p:sp>
    </p:spTree>
    <p:extLst>
      <p:ext uri="{BB962C8B-B14F-4D97-AF65-F5344CB8AC3E}">
        <p14:creationId xmlns:p14="http://schemas.microsoft.com/office/powerpoint/2010/main" val="1851479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a:t>
            </a:r>
          </a:p>
        </p:txBody>
      </p:sp>
      <p:sp>
        <p:nvSpPr>
          <p:cNvPr id="3" name="Content Placeholder 2"/>
          <p:cNvSpPr>
            <a:spLocks noGrp="1"/>
          </p:cNvSpPr>
          <p:nvPr>
            <p:ph idx="1"/>
          </p:nvPr>
        </p:nvSpPr>
        <p:spPr/>
        <p:txBody>
          <a:bodyPr/>
          <a:lstStyle/>
          <a:p>
            <a:r>
              <a:rPr lang="en-US" dirty="0">
                <a:effectLst/>
              </a:rPr>
              <a:t>The most important concept for emergency planners is inclusion and integration. Specifically, emergency managers must include people with disabilities in developing, writing, testing, and evaluating all emergency plans to ensure plans include the entire community.</a:t>
            </a:r>
          </a:p>
        </p:txBody>
      </p:sp>
    </p:spTree>
    <p:extLst>
      <p:ext uri="{BB962C8B-B14F-4D97-AF65-F5344CB8AC3E}">
        <p14:creationId xmlns:p14="http://schemas.microsoft.com/office/powerpoint/2010/main" val="1986953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FF674-8586-46F9-9DA3-69C9E801D278}"/>
              </a:ext>
            </a:extLst>
          </p:cNvPr>
          <p:cNvSpPr>
            <a:spLocks noGrp="1"/>
          </p:cNvSpPr>
          <p:nvPr>
            <p:ph type="title"/>
          </p:nvPr>
        </p:nvSpPr>
        <p:spPr/>
        <p:txBody>
          <a:bodyPr/>
          <a:lstStyle/>
          <a:p>
            <a:r>
              <a:rPr lang="en-US" dirty="0"/>
              <a:t>Cots</a:t>
            </a:r>
          </a:p>
        </p:txBody>
      </p:sp>
      <p:sp>
        <p:nvSpPr>
          <p:cNvPr id="3" name="Content Placeholder 2">
            <a:extLst>
              <a:ext uri="{FF2B5EF4-FFF2-40B4-BE49-F238E27FC236}">
                <a16:creationId xmlns:a16="http://schemas.microsoft.com/office/drawing/2014/main" id="{D4F430D8-2F10-45BB-BD5B-0ADD13599112}"/>
              </a:ext>
            </a:extLst>
          </p:cNvPr>
          <p:cNvSpPr>
            <a:spLocks noGrp="1"/>
          </p:cNvSpPr>
          <p:nvPr>
            <p:ph idx="1"/>
          </p:nvPr>
        </p:nvSpPr>
        <p:spPr/>
        <p:txBody>
          <a:bodyPr/>
          <a:lstStyle/>
          <a:p>
            <a:r>
              <a:rPr lang="en-US" dirty="0"/>
              <a:t>Higher and wider</a:t>
            </a:r>
          </a:p>
          <a:p>
            <a:pPr lvl="2">
              <a:buFont typeface="Arial" pitchFamily="34" charset="0"/>
              <a:buChar char="−"/>
            </a:pPr>
            <a:r>
              <a:rPr lang="en-US" dirty="0"/>
              <a:t>Approx. 32” wide by 84” long by 18” high</a:t>
            </a:r>
          </a:p>
          <a:p>
            <a:r>
              <a:rPr lang="en-US" dirty="0"/>
              <a:t>Higher weight capacities</a:t>
            </a:r>
          </a:p>
          <a:p>
            <a:pPr lvl="2">
              <a:buFont typeface="Arial" pitchFamily="34" charset="0"/>
              <a:buChar char="−"/>
            </a:pPr>
            <a:r>
              <a:rPr lang="en-US" dirty="0"/>
              <a:t>450 pounds+</a:t>
            </a:r>
          </a:p>
          <a:p>
            <a:r>
              <a:rPr lang="en-US" dirty="0"/>
              <a:t>Have adjustable height capability</a:t>
            </a:r>
          </a:p>
          <a:p>
            <a:pPr lvl="2">
              <a:buFont typeface="Arial" pitchFamily="34" charset="0"/>
              <a:buChar char="−"/>
            </a:pPr>
            <a:r>
              <a:rPr lang="en-US" dirty="0"/>
              <a:t>Stability and support legs</a:t>
            </a:r>
          </a:p>
          <a:p>
            <a:pPr lvl="2">
              <a:buFont typeface="Arial" pitchFamily="34" charset="0"/>
              <a:buChar char="−"/>
            </a:pPr>
            <a:r>
              <a:rPr lang="en-US" dirty="0"/>
              <a:t>Padding</a:t>
            </a:r>
          </a:p>
          <a:p>
            <a:endParaRPr lang="en-US" dirty="0"/>
          </a:p>
        </p:txBody>
      </p:sp>
      <p:grpSp>
        <p:nvGrpSpPr>
          <p:cNvPr id="4" name="Group 3" descr="Photos: Different types of cots">
            <a:extLst>
              <a:ext uri="{FF2B5EF4-FFF2-40B4-BE49-F238E27FC236}">
                <a16:creationId xmlns:a16="http://schemas.microsoft.com/office/drawing/2014/main" id="{8530DF6C-B468-45A9-AC7C-CDA415F2908B}"/>
              </a:ext>
            </a:extLst>
          </p:cNvPr>
          <p:cNvGrpSpPr/>
          <p:nvPr/>
        </p:nvGrpSpPr>
        <p:grpSpPr>
          <a:xfrm>
            <a:off x="5737564" y="3062060"/>
            <a:ext cx="6454435" cy="3376836"/>
            <a:chOff x="543560" y="1143000"/>
            <a:chExt cx="8143240" cy="3992880"/>
          </a:xfrm>
        </p:grpSpPr>
        <p:pic>
          <p:nvPicPr>
            <p:cNvPr id="5" name="Picture 2" descr="Westcot Specialized Cots">
              <a:extLst>
                <a:ext uri="{FF2B5EF4-FFF2-40B4-BE49-F238E27FC236}">
                  <a16:creationId xmlns:a16="http://schemas.microsoft.com/office/drawing/2014/main" id="{21899ECB-7FCA-4B40-A1F6-98B778B4DAD1}"/>
                </a:ext>
              </a:extLst>
            </p:cNvPr>
            <p:cNvPicPr>
              <a:picLocks noChangeAspect="1" noChangeArrowheads="1"/>
            </p:cNvPicPr>
            <p:nvPr/>
          </p:nvPicPr>
          <p:blipFill>
            <a:blip r:embed="rId3" cstate="print"/>
            <a:srcRect r="5000" b="16832"/>
            <a:stretch>
              <a:fillRect/>
            </a:stretch>
          </p:blipFill>
          <p:spPr bwMode="auto">
            <a:xfrm>
              <a:off x="5410200" y="2316480"/>
              <a:ext cx="3276600" cy="2819400"/>
            </a:xfrm>
            <a:prstGeom prst="rect">
              <a:avLst/>
            </a:prstGeom>
            <a:noFill/>
            <a:ln w="9525">
              <a:noFill/>
              <a:miter lim="800000"/>
              <a:headEnd/>
              <a:tailEnd/>
            </a:ln>
          </p:spPr>
        </p:pic>
        <p:pic>
          <p:nvPicPr>
            <p:cNvPr id="6" name="yui_3_2_0_5_131213338926593" descr="download?mid=1%5f10273896%5fAHbHjkQAAGCZTjSraAg6AC6usz0&amp;pid=3&amp;fid=Inbox&amp;inline=1">
              <a:extLst>
                <a:ext uri="{FF2B5EF4-FFF2-40B4-BE49-F238E27FC236}">
                  <a16:creationId xmlns:a16="http://schemas.microsoft.com/office/drawing/2014/main" id="{5BC45087-7B77-4152-98D5-290C3B4A9AC1}"/>
                </a:ext>
              </a:extLst>
            </p:cNvPr>
            <p:cNvPicPr>
              <a:picLocks noChangeAspect="1" noChangeArrowheads="1"/>
            </p:cNvPicPr>
            <p:nvPr/>
          </p:nvPicPr>
          <p:blipFill>
            <a:blip r:embed="rId4" cstate="print"/>
            <a:srcRect l="33157" t="53333"/>
            <a:stretch>
              <a:fillRect/>
            </a:stretch>
          </p:blipFill>
          <p:spPr bwMode="auto">
            <a:xfrm>
              <a:off x="543560" y="1143000"/>
              <a:ext cx="4800600" cy="3870960"/>
            </a:xfrm>
            <a:prstGeom prst="rect">
              <a:avLst/>
            </a:prstGeom>
            <a:noFill/>
            <a:ln w="9525">
              <a:noFill/>
              <a:miter lim="800000"/>
              <a:headEnd/>
              <a:tailEnd/>
            </a:ln>
          </p:spPr>
        </p:pic>
      </p:grpSp>
    </p:spTree>
    <p:extLst>
      <p:ext uri="{BB962C8B-B14F-4D97-AF65-F5344CB8AC3E}">
        <p14:creationId xmlns:p14="http://schemas.microsoft.com/office/powerpoint/2010/main" val="4241769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grpSp>
        <p:nvGrpSpPr>
          <p:cNvPr id="8" name="Group 7" descr="Photo: Lawn chairs and air mattresses used as cots">
            <a:extLst>
              <a:ext uri="{FF2B5EF4-FFF2-40B4-BE49-F238E27FC236}">
                <a16:creationId xmlns:a16="http://schemas.microsoft.com/office/drawing/2014/main" id="{8727791B-C79F-4365-9A90-8F95796C8C62}"/>
              </a:ext>
            </a:extLst>
          </p:cNvPr>
          <p:cNvGrpSpPr/>
          <p:nvPr/>
        </p:nvGrpSpPr>
        <p:grpSpPr>
          <a:xfrm>
            <a:off x="0" y="290944"/>
            <a:ext cx="10016836" cy="6567055"/>
            <a:chOff x="457200" y="228600"/>
            <a:chExt cx="8001000" cy="5219700"/>
          </a:xfrm>
        </p:grpSpPr>
        <p:pic>
          <p:nvPicPr>
            <p:cNvPr id="9" name="Picture 3" descr="IMG_1360.jpg">
              <a:extLst>
                <a:ext uri="{FF2B5EF4-FFF2-40B4-BE49-F238E27FC236}">
                  <a16:creationId xmlns:a16="http://schemas.microsoft.com/office/drawing/2014/main" id="{7228EF7B-38C9-4727-B5B3-BA7804B771C3}"/>
                </a:ext>
              </a:extLst>
            </p:cNvPr>
            <p:cNvPicPr>
              <a:picLocks noChangeAspect="1"/>
            </p:cNvPicPr>
            <p:nvPr/>
          </p:nvPicPr>
          <p:blipFill>
            <a:blip r:embed="rId3" cstate="print"/>
            <a:srcRect/>
            <a:stretch>
              <a:fillRect/>
            </a:stretch>
          </p:blipFill>
          <p:spPr bwMode="auto">
            <a:xfrm>
              <a:off x="914400" y="228600"/>
              <a:ext cx="7315200" cy="3918857"/>
            </a:xfrm>
            <a:prstGeom prst="rect">
              <a:avLst/>
            </a:prstGeom>
            <a:noFill/>
            <a:ln w="9525">
              <a:noFill/>
              <a:miter lim="800000"/>
              <a:headEnd/>
              <a:tailEnd/>
            </a:ln>
          </p:spPr>
        </p:pic>
        <p:pic>
          <p:nvPicPr>
            <p:cNvPr id="10" name="Picture 3">
              <a:extLst>
                <a:ext uri="{FF2B5EF4-FFF2-40B4-BE49-F238E27FC236}">
                  <a16:creationId xmlns:a16="http://schemas.microsoft.com/office/drawing/2014/main" id="{64DF45B6-CE63-402C-94C0-62E0A499CD9F}"/>
                </a:ext>
              </a:extLst>
            </p:cNvPr>
            <p:cNvPicPr>
              <a:picLocks noChangeAspect="1" noChangeArrowheads="1"/>
            </p:cNvPicPr>
            <p:nvPr/>
          </p:nvPicPr>
          <p:blipFill>
            <a:blip r:embed="rId4" cstate="print"/>
            <a:srcRect/>
            <a:stretch>
              <a:fillRect/>
            </a:stretch>
          </p:blipFill>
          <p:spPr bwMode="auto">
            <a:xfrm>
              <a:off x="6629400" y="3638550"/>
              <a:ext cx="1828800" cy="1752600"/>
            </a:xfrm>
            <a:prstGeom prst="rect">
              <a:avLst/>
            </a:prstGeom>
            <a:noFill/>
            <a:ln w="9525">
              <a:noFill/>
              <a:miter lim="800000"/>
              <a:headEnd/>
              <a:tailEnd/>
            </a:ln>
          </p:spPr>
        </p:pic>
        <p:pic>
          <p:nvPicPr>
            <p:cNvPr id="11" name="Picture 4">
              <a:extLst>
                <a:ext uri="{FF2B5EF4-FFF2-40B4-BE49-F238E27FC236}">
                  <a16:creationId xmlns:a16="http://schemas.microsoft.com/office/drawing/2014/main" id="{C0964522-E290-4BDC-861C-8BA6E6884D66}"/>
                </a:ext>
              </a:extLst>
            </p:cNvPr>
            <p:cNvPicPr>
              <a:picLocks noChangeAspect="1" noChangeArrowheads="1"/>
            </p:cNvPicPr>
            <p:nvPr/>
          </p:nvPicPr>
          <p:blipFill>
            <a:blip r:embed="rId5" cstate="print"/>
            <a:srcRect/>
            <a:stretch>
              <a:fillRect/>
            </a:stretch>
          </p:blipFill>
          <p:spPr bwMode="auto">
            <a:xfrm>
              <a:off x="457200" y="3616960"/>
              <a:ext cx="2209800" cy="1752600"/>
            </a:xfrm>
            <a:prstGeom prst="rect">
              <a:avLst/>
            </a:prstGeom>
            <a:noFill/>
            <a:ln w="9525">
              <a:noFill/>
              <a:miter lim="800000"/>
              <a:headEnd/>
              <a:tailEnd/>
            </a:ln>
          </p:spPr>
        </p:pic>
        <p:pic>
          <p:nvPicPr>
            <p:cNvPr id="12" name="Picture 2">
              <a:extLst>
                <a:ext uri="{FF2B5EF4-FFF2-40B4-BE49-F238E27FC236}">
                  <a16:creationId xmlns:a16="http://schemas.microsoft.com/office/drawing/2014/main" id="{8C0CD285-0229-4F60-A17B-F4E3C05B5F87}"/>
                </a:ext>
              </a:extLst>
            </p:cNvPr>
            <p:cNvPicPr>
              <a:picLocks noChangeAspect="1" noChangeArrowheads="1"/>
            </p:cNvPicPr>
            <p:nvPr/>
          </p:nvPicPr>
          <p:blipFill>
            <a:blip r:embed="rId6" cstate="print"/>
            <a:srcRect t="22501" b="26250"/>
            <a:stretch>
              <a:fillRect/>
            </a:stretch>
          </p:blipFill>
          <p:spPr bwMode="auto">
            <a:xfrm>
              <a:off x="3124200" y="3581400"/>
              <a:ext cx="2476500" cy="1866900"/>
            </a:xfrm>
            <a:prstGeom prst="rect">
              <a:avLst/>
            </a:prstGeom>
            <a:noFill/>
            <a:ln w="9525">
              <a:noFill/>
              <a:miter lim="800000"/>
              <a:headEnd/>
              <a:tailEnd/>
            </a:ln>
          </p:spPr>
        </p:pic>
      </p:grpSp>
    </p:spTree>
    <p:extLst>
      <p:ext uri="{BB962C8B-B14F-4D97-AF65-F5344CB8AC3E}">
        <p14:creationId xmlns:p14="http://schemas.microsoft.com/office/powerpoint/2010/main" val="3659890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DAFD82-3F74-4E59-B32E-BD77462BFF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4A91303C-F093-4328-A707-645FBC76F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96DCE38-5576-4DB4-9E0B-8BA014EBCB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2" descr="overhead view of the sleeping area of the shelter">
            <a:extLst>
              <a:ext uri="{FF2B5EF4-FFF2-40B4-BE49-F238E27FC236}">
                <a16:creationId xmlns:a16="http://schemas.microsoft.com/office/drawing/2014/main" id="{DDB37997-8996-443B-87B1-7CD8C83F7310}"/>
              </a:ext>
            </a:extLst>
          </p:cNvPr>
          <p:cNvPicPr>
            <a:picLocks noChangeAspect="1" noChangeArrowheads="1"/>
          </p:cNvPicPr>
          <p:nvPr/>
        </p:nvPicPr>
        <p:blipFill rotWithShape="1">
          <a:blip r:embed="rId4" cstate="print"/>
          <a:srcRect l="8465" r="6366" b="-1"/>
          <a:stretch/>
        </p:blipFill>
        <p:spPr bwMode="auto">
          <a:xfrm>
            <a:off x="4636008" y="10"/>
            <a:ext cx="7552815" cy="6856310"/>
          </a:xfrm>
          <a:prstGeom prst="rect">
            <a:avLst/>
          </a:prstGeom>
          <a:noFill/>
          <a:ln>
            <a:noFill/>
          </a:ln>
          <a:effectLst/>
        </p:spPr>
      </p:pic>
      <p:sp>
        <p:nvSpPr>
          <p:cNvPr id="14" name="Rectangle 13">
            <a:extLst>
              <a:ext uri="{FF2B5EF4-FFF2-40B4-BE49-F238E27FC236}">
                <a16:creationId xmlns:a16="http://schemas.microsoft.com/office/drawing/2014/main" id="{356B696F-2C62-45F3-A534-B39DDD903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753228"/>
            <a:ext cx="3679028" cy="1080938"/>
          </a:xfrm>
        </p:spPr>
        <p:txBody>
          <a:bodyPr>
            <a:normAutofit/>
          </a:bodyPr>
          <a:lstStyle/>
          <a:p>
            <a:r>
              <a:rPr lang="en-US" sz="3200"/>
              <a:t>Transferring and Dressing</a:t>
            </a:r>
          </a:p>
        </p:txBody>
      </p:sp>
      <p:pic>
        <p:nvPicPr>
          <p:cNvPr id="16" name="Picture 15">
            <a:extLst>
              <a:ext uri="{FF2B5EF4-FFF2-40B4-BE49-F238E27FC236}">
                <a16:creationId xmlns:a16="http://schemas.microsoft.com/office/drawing/2014/main" id="{655D1A39-500D-4C26-97A9-AB4AD60D0BB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p:cNvSpPr>
            <a:spLocks noGrp="1"/>
          </p:cNvSpPr>
          <p:nvPr>
            <p:ph idx="1"/>
          </p:nvPr>
        </p:nvSpPr>
        <p:spPr>
          <a:xfrm>
            <a:off x="243904" y="2297580"/>
            <a:ext cx="3581635" cy="3599316"/>
          </a:xfrm>
        </p:spPr>
        <p:txBody>
          <a:bodyPr>
            <a:normAutofit lnSpcReduction="10000"/>
          </a:bodyPr>
          <a:lstStyle/>
          <a:p>
            <a:pPr>
              <a:spcBef>
                <a:spcPct val="0"/>
              </a:spcBef>
            </a:pPr>
            <a:r>
              <a:rPr lang="en-US" sz="2000" dirty="0">
                <a:latin typeface="Arial" charset="0"/>
                <a:cs typeface="Arial" charset="0"/>
              </a:rPr>
              <a:t>Sometimes cots are easier to use when one side is against a wall. </a:t>
            </a:r>
          </a:p>
          <a:p>
            <a:pPr>
              <a:spcBef>
                <a:spcPct val="0"/>
              </a:spcBef>
            </a:pPr>
            <a:endParaRPr lang="en-US" sz="2000" dirty="0">
              <a:latin typeface="Arial" charset="0"/>
              <a:cs typeface="Arial" charset="0"/>
            </a:endParaRPr>
          </a:p>
          <a:p>
            <a:pPr lvl="1">
              <a:spcBef>
                <a:spcPct val="0"/>
              </a:spcBef>
              <a:buFont typeface="Wingdings" pitchFamily="2" charset="2"/>
              <a:buChar char="§"/>
            </a:pPr>
            <a:r>
              <a:rPr lang="en-US" sz="1600" dirty="0">
                <a:latin typeface="Arial" charset="0"/>
                <a:cs typeface="Arial" charset="0"/>
              </a:rPr>
              <a:t> Stabilizes cot</a:t>
            </a:r>
          </a:p>
          <a:p>
            <a:pPr lvl="1">
              <a:spcBef>
                <a:spcPct val="0"/>
              </a:spcBef>
              <a:buFont typeface="Wingdings" pitchFamily="2" charset="2"/>
              <a:buChar char="§"/>
            </a:pPr>
            <a:r>
              <a:rPr lang="en-US" sz="1600" dirty="0">
                <a:latin typeface="Arial" charset="0"/>
                <a:cs typeface="Arial" charset="0"/>
              </a:rPr>
              <a:t> Wall can act as a backrest</a:t>
            </a:r>
          </a:p>
          <a:p>
            <a:pPr>
              <a:spcBef>
                <a:spcPct val="0"/>
              </a:spcBef>
            </a:pPr>
            <a:endParaRPr lang="en-US" sz="2000" dirty="0">
              <a:latin typeface="Arial" charset="0"/>
              <a:cs typeface="Arial" charset="0"/>
            </a:endParaRPr>
          </a:p>
          <a:p>
            <a:pPr>
              <a:spcBef>
                <a:spcPct val="0"/>
              </a:spcBef>
            </a:pPr>
            <a:r>
              <a:rPr lang="en-US" sz="2000" dirty="0">
                <a:latin typeface="Arial" charset="0"/>
                <a:cs typeface="Arial" charset="0"/>
              </a:rPr>
              <a:t>Dashed lines indicate accessible routes and clear floor space.</a:t>
            </a:r>
          </a:p>
          <a:p>
            <a:pPr>
              <a:spcBef>
                <a:spcPct val="0"/>
              </a:spcBef>
            </a:pPr>
            <a:endParaRPr lang="en-US" sz="2000" dirty="0">
              <a:latin typeface="Arial" charset="0"/>
              <a:cs typeface="Arial" charset="0"/>
            </a:endParaRPr>
          </a:p>
          <a:p>
            <a:pPr>
              <a:spcBef>
                <a:spcPct val="0"/>
              </a:spcBef>
            </a:pPr>
            <a:r>
              <a:rPr lang="en-US" sz="2000" dirty="0">
                <a:latin typeface="Arial" charset="0"/>
                <a:cs typeface="Arial" charset="0"/>
              </a:rPr>
              <a:t>Consult with shelter residents with functional needs for best placement.</a:t>
            </a:r>
          </a:p>
          <a:p>
            <a:pPr>
              <a:spcBef>
                <a:spcPct val="0"/>
              </a:spcBef>
            </a:pPr>
            <a:endParaRPr lang="en-US" sz="1600" dirty="0">
              <a:latin typeface="Arial" charset="0"/>
              <a:cs typeface="Arial" charset="0"/>
            </a:endParaRPr>
          </a:p>
          <a:p>
            <a:endParaRPr lang="en-US" sz="1600" dirty="0"/>
          </a:p>
        </p:txBody>
      </p:sp>
    </p:spTree>
    <p:extLst>
      <p:ext uri="{BB962C8B-B14F-4D97-AF65-F5344CB8AC3E}">
        <p14:creationId xmlns:p14="http://schemas.microsoft.com/office/powerpoint/2010/main" val="1430717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1DF010-4565-4959-83AC-0DBD907F3A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910555A6-DA97-446D-AAF3-4D3DF9271C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7" name="Picture 16">
            <a:extLst>
              <a:ext uri="{FF2B5EF4-FFF2-40B4-BE49-F238E27FC236}">
                <a16:creationId xmlns:a16="http://schemas.microsoft.com/office/drawing/2014/main" id="{3D54FB25-30BE-4ACF-842A-6DFF80A2E7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9" name="Rectangle 18">
            <a:extLst>
              <a:ext uri="{FF2B5EF4-FFF2-40B4-BE49-F238E27FC236}">
                <a16:creationId xmlns:a16="http://schemas.microsoft.com/office/drawing/2014/main" id="{FCFECEED-2D8C-4A8C-A385-F69E174B0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6EF9F138-4DD6-4064-8340-353C970286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3" name="Rectangle 22">
            <a:extLst>
              <a:ext uri="{FF2B5EF4-FFF2-40B4-BE49-F238E27FC236}">
                <a16:creationId xmlns:a16="http://schemas.microsoft.com/office/drawing/2014/main" id="{1A874E83-F65C-438A-B387-224D33FB0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EAF50A0C-FDB0-49FD-9EF6-D8F83891E7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10586" y="0"/>
            <a:ext cx="12192000" cy="6858000"/>
          </a:xfrm>
          <a:prstGeom prst="rect">
            <a:avLst/>
          </a:prstGeom>
        </p:spPr>
      </p:pic>
      <p:sp>
        <p:nvSpPr>
          <p:cNvPr id="27" name="Rectangle 26">
            <a:extLst>
              <a:ext uri="{FF2B5EF4-FFF2-40B4-BE49-F238E27FC236}">
                <a16:creationId xmlns:a16="http://schemas.microsoft.com/office/drawing/2014/main" id="{BA8BADBF-FAC3-4598-90F2-DE96964C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 y="0"/>
            <a:ext cx="12188952" cy="45570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688E201-2CAF-4A94-B727-F6545A108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0908" y="4710483"/>
            <a:ext cx="8133478" cy="940240"/>
          </a:xfrm>
        </p:spPr>
        <p:txBody>
          <a:bodyPr vert="horz" lIns="91440" tIns="45720" rIns="91440" bIns="45720" rtlCol="0" anchor="b">
            <a:normAutofit/>
          </a:bodyPr>
          <a:lstStyle/>
          <a:p>
            <a:pPr algn="r"/>
            <a:r>
              <a:rPr lang="en-US" sz="4800"/>
              <a:t>Privacy	</a:t>
            </a:r>
          </a:p>
        </p:txBody>
      </p:sp>
      <p:pic>
        <p:nvPicPr>
          <p:cNvPr id="7" name="Picture 3" descr="Photo: Temporary tent used for handicap accessible voting booth">
            <a:extLst>
              <a:ext uri="{FF2B5EF4-FFF2-40B4-BE49-F238E27FC236}">
                <a16:creationId xmlns:a16="http://schemas.microsoft.com/office/drawing/2014/main" id="{C8A02EF8-1C2A-4C3C-A34B-63D8E9002B6B}"/>
              </a:ext>
            </a:extLst>
          </p:cNvPr>
          <p:cNvPicPr>
            <a:picLocks noChangeAspect="1" noChangeArrowheads="1"/>
          </p:cNvPicPr>
          <p:nvPr/>
        </p:nvPicPr>
        <p:blipFill>
          <a:blip r:embed="rId6" cstate="print"/>
          <a:stretch>
            <a:fillRect/>
          </a:stretch>
        </p:blipFill>
        <p:spPr bwMode="auto">
          <a:xfrm>
            <a:off x="1726223" y="640078"/>
            <a:ext cx="4208911" cy="3609141"/>
          </a:xfrm>
          <a:prstGeom prst="rect">
            <a:avLst/>
          </a:prstGeom>
          <a:noFill/>
          <a:ln>
            <a:noFill/>
          </a:ln>
          <a:effectLst/>
        </p:spPr>
      </p:pic>
      <p:pic>
        <p:nvPicPr>
          <p:cNvPr id="8" name="Picture 7">
            <a:extLst>
              <a:ext uri="{FF2B5EF4-FFF2-40B4-BE49-F238E27FC236}">
                <a16:creationId xmlns:a16="http://schemas.microsoft.com/office/drawing/2014/main" id="{11CB6723-3311-4553-A1F6-203A93974370}"/>
              </a:ext>
            </a:extLst>
          </p:cNvPr>
          <p:cNvPicPr>
            <a:picLocks noChangeAspect="1"/>
          </p:cNvPicPr>
          <p:nvPr/>
        </p:nvPicPr>
        <p:blipFill>
          <a:blip r:embed="rId7"/>
          <a:stretch>
            <a:fillRect/>
          </a:stretch>
        </p:blipFill>
        <p:spPr>
          <a:xfrm>
            <a:off x="6256866" y="2221640"/>
            <a:ext cx="5300858" cy="2027578"/>
          </a:xfrm>
          <a:prstGeom prst="rect">
            <a:avLst/>
          </a:prstGeom>
          <a:ln>
            <a:noFill/>
          </a:ln>
          <a:effectLst/>
        </p:spPr>
      </p:pic>
      <p:sp>
        <p:nvSpPr>
          <p:cNvPr id="31" name="Rectangle 30">
            <a:extLst>
              <a:ext uri="{FF2B5EF4-FFF2-40B4-BE49-F238E27FC236}">
                <a16:creationId xmlns:a16="http://schemas.microsoft.com/office/drawing/2014/main" id="{4AD1F452-8D16-456D-856A-E52B3CB86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2C563935-AE17-4A2F-A520-0356B55E8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772B7E8-4376-4265-AF50-31B2379F0D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8657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Issues</a:t>
            </a:r>
            <a:endParaRPr lang="en-US" sz="2800" dirty="0"/>
          </a:p>
        </p:txBody>
      </p:sp>
      <p:sp>
        <p:nvSpPr>
          <p:cNvPr id="7" name="Rectangle 6">
            <a:extLst>
              <a:ext uri="{FF2B5EF4-FFF2-40B4-BE49-F238E27FC236}">
                <a16:creationId xmlns:a16="http://schemas.microsoft.com/office/drawing/2014/main" id="{976A0EB3-5EA8-4FB4-AC8D-4A5B01E5D934}"/>
              </a:ext>
            </a:extLst>
          </p:cNvPr>
          <p:cNvSpPr/>
          <p:nvPr/>
        </p:nvSpPr>
        <p:spPr>
          <a:xfrm>
            <a:off x="935182" y="2413338"/>
            <a:ext cx="8208818" cy="2677656"/>
          </a:xfrm>
          <a:prstGeom prst="rect">
            <a:avLst/>
          </a:prstGeom>
        </p:spPr>
        <p:txBody>
          <a:bodyPr wrap="square">
            <a:spAutoFit/>
          </a:bodyPr>
          <a:lstStyle/>
          <a:p>
            <a:pPr marL="342900" indent="-342900">
              <a:buFont typeface="Arial" panose="020B0604020202020204" pitchFamily="34" charset="0"/>
              <a:buChar char="•"/>
            </a:pPr>
            <a:r>
              <a:rPr lang="en-US" sz="2400" dirty="0"/>
              <a:t>Plans need to provide:</a:t>
            </a:r>
          </a:p>
          <a:p>
            <a:pPr marL="342900" indent="-342900">
              <a:buFont typeface="Arial" panose="020B0604020202020204" pitchFamily="34" charset="0"/>
              <a:buChar char="•"/>
            </a:pPr>
            <a:r>
              <a:rPr lang="en-US" sz="2400" dirty="0"/>
              <a:t>Back-up power supply if electrical services are interrupted</a:t>
            </a:r>
          </a:p>
          <a:p>
            <a:pPr marL="342900" indent="-342900">
              <a:buFont typeface="Arial" panose="020B0604020202020204" pitchFamily="34" charset="0"/>
              <a:buChar char="•"/>
            </a:pPr>
            <a:r>
              <a:rPr lang="en-US" sz="2400" dirty="0"/>
              <a:t>Access for individuals who require power to maintain or operate  life-sustaining devices, motorized wheelchairs, or to preserve certain medications requiring refrigeration, such as insulin</a:t>
            </a:r>
          </a:p>
        </p:txBody>
      </p:sp>
    </p:spTree>
    <p:extLst>
      <p:ext uri="{BB962C8B-B14F-4D97-AF65-F5344CB8AC3E}">
        <p14:creationId xmlns:p14="http://schemas.microsoft.com/office/powerpoint/2010/main" val="2875049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txBox="1">
            <a:spLocks/>
          </p:cNvSpPr>
          <p:nvPr/>
        </p:nvSpPr>
        <p:spPr>
          <a:xfrm>
            <a:off x="8077200" y="6245225"/>
            <a:ext cx="2133600" cy="4762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endParaRPr lang="en-US" dirty="0">
              <a:solidFill>
                <a:schemeClr val="bg1"/>
              </a:solidFill>
            </a:endParaRPr>
          </a:p>
        </p:txBody>
      </p:sp>
      <p:sp>
        <p:nvSpPr>
          <p:cNvPr id="3" name="TextBox 2">
            <a:extLst>
              <a:ext uri="{FF2B5EF4-FFF2-40B4-BE49-F238E27FC236}">
                <a16:creationId xmlns:a16="http://schemas.microsoft.com/office/drawing/2014/main" id="{5957F2F1-2FEB-4ADD-A66A-7E9D6956AE21}"/>
              </a:ext>
            </a:extLst>
          </p:cNvPr>
          <p:cNvSpPr txBox="1"/>
          <p:nvPr/>
        </p:nvSpPr>
        <p:spPr>
          <a:xfrm>
            <a:off x="290945" y="810491"/>
            <a:ext cx="6213764" cy="707886"/>
          </a:xfrm>
          <a:prstGeom prst="rect">
            <a:avLst/>
          </a:prstGeom>
          <a:noFill/>
        </p:spPr>
        <p:txBody>
          <a:bodyPr wrap="square" rtlCol="0">
            <a:spAutoFit/>
          </a:bodyPr>
          <a:lstStyle/>
          <a:p>
            <a:r>
              <a:rPr lang="en-US" sz="4000" dirty="0"/>
              <a:t>SERVICE ANIMALS</a:t>
            </a:r>
          </a:p>
        </p:txBody>
      </p:sp>
      <p:sp>
        <p:nvSpPr>
          <p:cNvPr id="11" name="Content Placeholder 2">
            <a:extLst>
              <a:ext uri="{FF2B5EF4-FFF2-40B4-BE49-F238E27FC236}">
                <a16:creationId xmlns:a16="http://schemas.microsoft.com/office/drawing/2014/main" id="{B9AAE3B4-2344-4E23-B161-3CFB6739BA26}"/>
              </a:ext>
            </a:extLst>
          </p:cNvPr>
          <p:cNvSpPr>
            <a:spLocks noGrp="1"/>
          </p:cNvSpPr>
          <p:nvPr>
            <p:ph idx="1"/>
          </p:nvPr>
        </p:nvSpPr>
        <p:spPr>
          <a:xfrm>
            <a:off x="290944" y="2074863"/>
            <a:ext cx="10910455" cy="4646612"/>
          </a:xfrm>
        </p:spPr>
        <p:txBody>
          <a:bodyPr/>
          <a:lstStyle/>
          <a:p>
            <a:r>
              <a:rPr lang="en-US" dirty="0"/>
              <a:t>Absence or presence of a service animal can mean the difference between person who needs shelter assistance and one who functions independently</a:t>
            </a:r>
          </a:p>
          <a:p>
            <a:r>
              <a:rPr lang="en-US" dirty="0"/>
              <a:t>Service animals must be permitted to accompany owners in shelters</a:t>
            </a:r>
          </a:p>
          <a:p>
            <a:r>
              <a:rPr lang="en-US" dirty="0"/>
              <a:t>ADA definition: Guide dog, signal dog, or other animal individually trained to provide assistance to an individual with a disability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Assistance Services</a:t>
            </a:r>
          </a:p>
        </p:txBody>
      </p:sp>
      <p:sp>
        <p:nvSpPr>
          <p:cNvPr id="3" name="Content Placeholder 2"/>
          <p:cNvSpPr>
            <a:spLocks noGrp="1"/>
          </p:cNvSpPr>
          <p:nvPr>
            <p:ph idx="1"/>
          </p:nvPr>
        </p:nvSpPr>
        <p:spPr/>
        <p:txBody>
          <a:bodyPr/>
          <a:lstStyle/>
          <a:p>
            <a:pPr marL="0" indent="0">
              <a:buNone/>
            </a:pPr>
            <a:r>
              <a:rPr lang="en-US" dirty="0"/>
              <a:t>Examples of support that may be needed:</a:t>
            </a:r>
          </a:p>
          <a:p>
            <a:r>
              <a:rPr lang="en-US" dirty="0"/>
              <a:t>Grooming</a:t>
            </a:r>
          </a:p>
          <a:p>
            <a:r>
              <a:rPr lang="en-US" dirty="0"/>
              <a:t>Eating</a:t>
            </a:r>
          </a:p>
          <a:p>
            <a:r>
              <a:rPr lang="en-US" dirty="0"/>
              <a:t>Toileting</a:t>
            </a:r>
          </a:p>
          <a:p>
            <a:r>
              <a:rPr lang="en-US" dirty="0"/>
              <a:t>Transferring</a:t>
            </a:r>
          </a:p>
          <a:p>
            <a:r>
              <a:rPr lang="en-US" dirty="0"/>
              <a:t>Completing forms</a:t>
            </a:r>
          </a:p>
        </p:txBody>
      </p:sp>
    </p:spTree>
    <p:extLst>
      <p:ext uri="{BB962C8B-B14F-4D97-AF65-F5344CB8AC3E}">
        <p14:creationId xmlns:p14="http://schemas.microsoft.com/office/powerpoint/2010/main" val="3921181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a:t>
            </a:r>
            <a:endParaRPr lang="en-US" sz="2800" dirty="0"/>
          </a:p>
        </p:txBody>
      </p:sp>
      <p:sp>
        <p:nvSpPr>
          <p:cNvPr id="5" name="Content Placeholder 2">
            <a:extLst>
              <a:ext uri="{FF2B5EF4-FFF2-40B4-BE49-F238E27FC236}">
                <a16:creationId xmlns:a16="http://schemas.microsoft.com/office/drawing/2014/main" id="{60C5642A-8C00-4F47-97E1-37D89C84F8CD}"/>
              </a:ext>
            </a:extLst>
          </p:cNvPr>
          <p:cNvSpPr txBox="1">
            <a:spLocks/>
          </p:cNvSpPr>
          <p:nvPr/>
        </p:nvSpPr>
        <p:spPr>
          <a:xfrm>
            <a:off x="680321" y="2700529"/>
            <a:ext cx="8229600" cy="46466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t>To comply with ADA requirements and to assist people in avoiding unnecessary institutionalization, assistance may be needed to help people:</a:t>
            </a:r>
          </a:p>
          <a:p>
            <a:r>
              <a:rPr lang="en-US" dirty="0"/>
              <a:t>Return to their home</a:t>
            </a:r>
          </a:p>
          <a:p>
            <a:r>
              <a:rPr lang="en-US" dirty="0"/>
              <a:t>Locate a new home in the most integrated setting</a:t>
            </a:r>
          </a:p>
        </p:txBody>
      </p:sp>
    </p:spTree>
    <p:extLst>
      <p:ext uri="{BB962C8B-B14F-4D97-AF65-F5344CB8AC3E}">
        <p14:creationId xmlns:p14="http://schemas.microsoft.com/office/powerpoint/2010/main" val="2824595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 needs</a:t>
            </a:r>
            <a:endParaRPr lang="en-US" sz="2800" dirty="0"/>
          </a:p>
        </p:txBody>
      </p:sp>
      <p:sp>
        <p:nvSpPr>
          <p:cNvPr id="3" name="Content Placeholder 2"/>
          <p:cNvSpPr>
            <a:spLocks noGrp="1"/>
          </p:cNvSpPr>
          <p:nvPr>
            <p:ph idx="1"/>
          </p:nvPr>
        </p:nvSpPr>
        <p:spPr/>
        <p:txBody>
          <a:bodyPr/>
          <a:lstStyle/>
          <a:p>
            <a:r>
              <a:rPr lang="en-US" dirty="0"/>
              <a:t>Temporary and long-term accessible housing</a:t>
            </a:r>
          </a:p>
          <a:p>
            <a:r>
              <a:rPr lang="en-US" dirty="0"/>
              <a:t>Communication</a:t>
            </a:r>
          </a:p>
          <a:p>
            <a:r>
              <a:rPr lang="en-US" dirty="0"/>
              <a:t>Supplies and equipment replacement</a:t>
            </a:r>
          </a:p>
          <a:p>
            <a:r>
              <a:rPr lang="en-US" dirty="0"/>
              <a:t>Personal assistance services</a:t>
            </a:r>
          </a:p>
          <a:p>
            <a:r>
              <a:rPr lang="en-US" dirty="0"/>
              <a:t>Transportation</a:t>
            </a:r>
          </a:p>
          <a:p>
            <a:r>
              <a:rPr lang="en-US" dirty="0"/>
              <a:t>Applying for financial assistance</a:t>
            </a:r>
          </a:p>
          <a:p>
            <a:r>
              <a:rPr lang="en-US" dirty="0"/>
              <a:t>Interpretive services available throughout</a:t>
            </a:r>
          </a:p>
        </p:txBody>
      </p:sp>
    </p:spTree>
    <p:extLst>
      <p:ext uri="{BB962C8B-B14F-4D97-AF65-F5344CB8AC3E}">
        <p14:creationId xmlns:p14="http://schemas.microsoft.com/office/powerpoint/2010/main" val="3006409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Recovery Services</a:t>
            </a:r>
          </a:p>
        </p:txBody>
      </p:sp>
      <p:sp>
        <p:nvSpPr>
          <p:cNvPr id="3" name="Content Placeholder 2"/>
          <p:cNvSpPr>
            <a:spLocks noGrp="1"/>
          </p:cNvSpPr>
          <p:nvPr>
            <p:ph idx="1"/>
          </p:nvPr>
        </p:nvSpPr>
        <p:spPr/>
        <p:txBody>
          <a:bodyPr/>
          <a:lstStyle/>
          <a:p>
            <a:pPr marL="0" indent="0">
              <a:buNone/>
            </a:pPr>
            <a:r>
              <a:rPr lang="en-US" dirty="0"/>
              <a:t>Procedures must be in place to provide assistance with: </a:t>
            </a:r>
          </a:p>
          <a:p>
            <a:r>
              <a:rPr lang="en-US" dirty="0"/>
              <a:t>Reading</a:t>
            </a:r>
          </a:p>
          <a:p>
            <a:r>
              <a:rPr lang="en-US" dirty="0"/>
              <a:t>Understanding of materials</a:t>
            </a:r>
          </a:p>
          <a:p>
            <a:r>
              <a:rPr lang="en-US" dirty="0"/>
              <a:t>Filling out forms</a:t>
            </a:r>
          </a:p>
          <a:p>
            <a:r>
              <a:rPr lang="en-US" dirty="0"/>
              <a:t>Interpreter services available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Identify appropriate resources to assist in planning for, and with, adults and children with disabilities and access and functional needs related to:</a:t>
            </a:r>
          </a:p>
          <a:p>
            <a:pPr lvl="1"/>
            <a:r>
              <a:rPr lang="en-US" dirty="0"/>
              <a:t>Sheltering</a:t>
            </a:r>
          </a:p>
          <a:p>
            <a:pPr lvl="1"/>
            <a:r>
              <a:rPr lang="en-US" dirty="0"/>
              <a:t>Support Services</a:t>
            </a:r>
          </a:p>
          <a:p>
            <a:pPr marL="0" indent="0">
              <a:buNone/>
            </a:pPr>
            <a:endParaRPr lang="en-US" dirty="0"/>
          </a:p>
        </p:txBody>
      </p:sp>
    </p:spTree>
    <p:extLst>
      <p:ext uri="{BB962C8B-B14F-4D97-AF65-F5344CB8AC3E}">
        <p14:creationId xmlns:p14="http://schemas.microsoft.com/office/powerpoint/2010/main" val="1327308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Private Industry</a:t>
            </a:r>
          </a:p>
        </p:txBody>
      </p:sp>
      <p:sp>
        <p:nvSpPr>
          <p:cNvPr id="3" name="Content Placeholder 2"/>
          <p:cNvSpPr>
            <a:spLocks noGrp="1"/>
          </p:cNvSpPr>
          <p:nvPr>
            <p:ph idx="1"/>
          </p:nvPr>
        </p:nvSpPr>
        <p:spPr/>
        <p:txBody>
          <a:bodyPr/>
          <a:lstStyle/>
          <a:p>
            <a:r>
              <a:rPr lang="en-US" dirty="0"/>
              <a:t>Re-establish or access public benefits and services</a:t>
            </a:r>
          </a:p>
          <a:p>
            <a:r>
              <a:rPr lang="en-US" dirty="0"/>
              <a:t>Replace supplies and equipment</a:t>
            </a:r>
          </a:p>
          <a:p>
            <a:r>
              <a:rPr lang="en-US" dirty="0"/>
              <a:t>Identify temporary and permanent independent living options</a:t>
            </a:r>
          </a:p>
          <a:p>
            <a:r>
              <a:rPr lang="en-US" dirty="0"/>
              <a:t>Repair or rebuild damaged access housing elements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FEMA Individual Assistance</a:t>
            </a:r>
          </a:p>
        </p:txBody>
      </p:sp>
      <p:sp>
        <p:nvSpPr>
          <p:cNvPr id="3" name="Content Placeholder 2"/>
          <p:cNvSpPr>
            <a:spLocks noGrp="1"/>
          </p:cNvSpPr>
          <p:nvPr>
            <p:ph idx="1"/>
          </p:nvPr>
        </p:nvSpPr>
        <p:spPr/>
        <p:txBody>
          <a:bodyPr/>
          <a:lstStyle/>
          <a:p>
            <a:pPr>
              <a:buNone/>
            </a:pPr>
            <a:r>
              <a:rPr lang="en-US" dirty="0"/>
              <a:t>Allowable uses include:</a:t>
            </a:r>
          </a:p>
          <a:p>
            <a:r>
              <a:rPr lang="en-US" dirty="0"/>
              <a:t>Automatic door openers</a:t>
            </a:r>
          </a:p>
          <a:p>
            <a:r>
              <a:rPr lang="en-US" dirty="0"/>
              <a:t>Durable medical equipment</a:t>
            </a:r>
          </a:p>
          <a:p>
            <a:r>
              <a:rPr lang="en-US" dirty="0"/>
              <a:t>Modifications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Housing</a:t>
            </a:r>
          </a:p>
        </p:txBody>
      </p:sp>
      <p:sp>
        <p:nvSpPr>
          <p:cNvPr id="3" name="Content Placeholder 2"/>
          <p:cNvSpPr>
            <a:spLocks noGrp="1"/>
          </p:cNvSpPr>
          <p:nvPr>
            <p:ph idx="1"/>
          </p:nvPr>
        </p:nvSpPr>
        <p:spPr/>
        <p:txBody>
          <a:bodyPr/>
          <a:lstStyle/>
          <a:p>
            <a:r>
              <a:rPr lang="en-US" dirty="0"/>
              <a:t>Emergency Transportable Housing Unit</a:t>
            </a:r>
          </a:p>
          <a:p>
            <a:pPr lvl="2">
              <a:buFont typeface="Arial" pitchFamily="34" charset="0"/>
              <a:buChar char="−"/>
            </a:pPr>
            <a:r>
              <a:rPr lang="en-US" dirty="0"/>
              <a:t>Travel trailers</a:t>
            </a:r>
          </a:p>
          <a:p>
            <a:pPr lvl="2">
              <a:buFont typeface="Arial" pitchFamily="34" charset="0"/>
              <a:buChar char="−"/>
            </a:pPr>
            <a:r>
              <a:rPr lang="en-US" dirty="0"/>
              <a:t>Park models</a:t>
            </a:r>
          </a:p>
          <a:p>
            <a:pPr lvl="2">
              <a:buFont typeface="Arial" pitchFamily="34" charset="0"/>
              <a:buChar char="−"/>
            </a:pPr>
            <a:r>
              <a:rPr lang="en-US" dirty="0"/>
              <a:t>Manufactured housing</a:t>
            </a:r>
          </a:p>
          <a:p>
            <a:pPr lvl="2">
              <a:buFont typeface="Arial" pitchFamily="34" charset="0"/>
              <a:buChar char="−"/>
            </a:pPr>
            <a:r>
              <a:rPr lang="en-US" dirty="0"/>
              <a:t>Other factory-built housing</a:t>
            </a:r>
          </a:p>
          <a:p>
            <a:r>
              <a:rPr lang="en-US" dirty="0"/>
              <a:t>Permanent housing</a:t>
            </a:r>
          </a:p>
          <a:p>
            <a:r>
              <a:rPr lang="en-US" dirty="0"/>
              <a:t>Uniform Federal Accessibility Standards (UFAS) units</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Identifying Action Items</a:t>
            </a:r>
          </a:p>
        </p:txBody>
      </p:sp>
      <p:sp>
        <p:nvSpPr>
          <p:cNvPr id="3" name="Content Placeholder 2"/>
          <p:cNvSpPr>
            <a:spLocks noGrp="1"/>
          </p:cNvSpPr>
          <p:nvPr>
            <p:ph idx="1"/>
          </p:nvPr>
        </p:nvSpPr>
        <p:spPr/>
        <p:txBody>
          <a:bodyPr/>
          <a:lstStyle/>
          <a:p>
            <a:r>
              <a:rPr lang="en-US" dirty="0"/>
              <a:t>Identify action items that you will take back to your organization.</a:t>
            </a:r>
          </a:p>
          <a:p>
            <a:r>
              <a:rPr lang="en-US" dirty="0"/>
              <a:t>Address sheltering and recovery elements.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US" sz="2800" dirty="0"/>
          </a:p>
        </p:txBody>
      </p:sp>
      <p:sp>
        <p:nvSpPr>
          <p:cNvPr id="3" name="Content Placeholder 2"/>
          <p:cNvSpPr>
            <a:spLocks noGrp="1"/>
          </p:cNvSpPr>
          <p:nvPr>
            <p:ph idx="1"/>
          </p:nvPr>
        </p:nvSpPr>
        <p:spPr/>
        <p:txBody>
          <a:bodyPr/>
          <a:lstStyle/>
          <a:p>
            <a:r>
              <a:rPr lang="en-US" dirty="0"/>
              <a:t>Federal and state laws require children and adults with disabilities have equal opportunity and equal access to emergency programs and services.</a:t>
            </a:r>
          </a:p>
          <a:p>
            <a:r>
              <a:rPr lang="en-US" dirty="0"/>
              <a:t>Plan to help people during the recovery process to avoid institutionalization; accommodate and modify where necessary.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46F06-D17C-47D7-94A2-2675F57523BD}"/>
              </a:ext>
            </a:extLst>
          </p:cNvPr>
          <p:cNvSpPr>
            <a:spLocks noGrp="1"/>
          </p:cNvSpPr>
          <p:nvPr>
            <p:ph type="title"/>
          </p:nvPr>
        </p:nvSpPr>
        <p:spPr>
          <a:xfrm>
            <a:off x="680321" y="753228"/>
            <a:ext cx="9613861" cy="1080938"/>
          </a:xfrm>
        </p:spPr>
        <p:txBody>
          <a:bodyPr/>
          <a:lstStyle/>
          <a:p>
            <a:r>
              <a:rPr lang="en-US"/>
              <a:t>Goals</a:t>
            </a:r>
            <a:endParaRPr lang="en-US" dirty="0"/>
          </a:p>
        </p:txBody>
      </p:sp>
      <p:sp>
        <p:nvSpPr>
          <p:cNvPr id="3" name="Content Placeholder 2">
            <a:extLst>
              <a:ext uri="{FF2B5EF4-FFF2-40B4-BE49-F238E27FC236}">
                <a16:creationId xmlns:a16="http://schemas.microsoft.com/office/drawing/2014/main" id="{20440ADB-5C41-4331-B0B7-459CA1A4ED48}"/>
              </a:ext>
            </a:extLst>
          </p:cNvPr>
          <p:cNvSpPr>
            <a:spLocks noGrp="1"/>
          </p:cNvSpPr>
          <p:nvPr>
            <p:ph idx="1"/>
          </p:nvPr>
        </p:nvSpPr>
        <p:spPr>
          <a:xfrm>
            <a:off x="680321" y="2336873"/>
            <a:ext cx="9613861" cy="4144138"/>
          </a:xfrm>
        </p:spPr>
        <p:txBody>
          <a:bodyPr>
            <a:normAutofit/>
          </a:bodyPr>
          <a:lstStyle/>
          <a:p>
            <a:pPr>
              <a:buNone/>
            </a:pPr>
            <a:r>
              <a:rPr lang="en-US" dirty="0"/>
              <a:t>Today we will focus on:</a:t>
            </a:r>
          </a:p>
          <a:p>
            <a:r>
              <a:rPr lang="en-US" dirty="0"/>
              <a:t>Physical access</a:t>
            </a:r>
          </a:p>
          <a:p>
            <a:r>
              <a:rPr lang="en-US" dirty="0"/>
              <a:t>General population vs medical shelter</a:t>
            </a:r>
          </a:p>
          <a:p>
            <a:r>
              <a:rPr lang="en-US" dirty="0"/>
              <a:t>Support services</a:t>
            </a:r>
          </a:p>
          <a:p>
            <a:r>
              <a:rPr lang="en-US" dirty="0"/>
              <a:t>Communication access</a:t>
            </a:r>
          </a:p>
          <a:p>
            <a:r>
              <a:rPr lang="en-US" dirty="0"/>
              <a:t>Programmatic access</a:t>
            </a:r>
          </a:p>
          <a:p>
            <a:r>
              <a:rPr lang="en-US" dirty="0"/>
              <a:t>Recovery</a:t>
            </a:r>
          </a:p>
          <a:p>
            <a:endParaRPr lang="en-US" dirty="0"/>
          </a:p>
        </p:txBody>
      </p:sp>
    </p:spTree>
    <p:extLst>
      <p:ext uri="{BB962C8B-B14F-4D97-AF65-F5344CB8AC3E}">
        <p14:creationId xmlns:p14="http://schemas.microsoft.com/office/powerpoint/2010/main" val="3046393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C8C66-17CB-486B-9B45-58E0CD966442}"/>
              </a:ext>
            </a:extLst>
          </p:cNvPr>
          <p:cNvSpPr>
            <a:spLocks noGrp="1"/>
          </p:cNvSpPr>
          <p:nvPr>
            <p:ph type="title"/>
          </p:nvPr>
        </p:nvSpPr>
        <p:spPr/>
        <p:txBody>
          <a:bodyPr/>
          <a:lstStyle/>
          <a:p>
            <a:r>
              <a:rPr lang="en-US" dirty="0"/>
              <a:t>Identifying Shelter Sites/Facilities</a:t>
            </a:r>
          </a:p>
        </p:txBody>
      </p:sp>
      <p:sp>
        <p:nvSpPr>
          <p:cNvPr id="3" name="Content Placeholder 2">
            <a:extLst>
              <a:ext uri="{FF2B5EF4-FFF2-40B4-BE49-F238E27FC236}">
                <a16:creationId xmlns:a16="http://schemas.microsoft.com/office/drawing/2014/main" id="{0DDD561E-E47C-4B2B-8884-A0F2C5350144}"/>
              </a:ext>
            </a:extLst>
          </p:cNvPr>
          <p:cNvSpPr>
            <a:spLocks noGrp="1"/>
          </p:cNvSpPr>
          <p:nvPr>
            <p:ph idx="1"/>
          </p:nvPr>
        </p:nvSpPr>
        <p:spPr/>
        <p:txBody>
          <a:bodyPr>
            <a:normAutofit lnSpcReduction="10000"/>
          </a:bodyPr>
          <a:lstStyle/>
          <a:p>
            <a:pPr marL="0" indent="0">
              <a:buNone/>
            </a:pPr>
            <a:r>
              <a:rPr lang="en-US" dirty="0"/>
              <a:t>Federal law states children and adults with disabilities have equal opportunity and access to emergency programs and services.</a:t>
            </a:r>
          </a:p>
          <a:p>
            <a:pPr marL="0" indent="0">
              <a:buNone/>
            </a:pPr>
            <a:endParaRPr lang="en-US" dirty="0"/>
          </a:p>
          <a:p>
            <a:pPr marL="0" indent="0">
              <a:buNone/>
            </a:pPr>
            <a:r>
              <a:rPr lang="en-US" dirty="0"/>
              <a:t>Assumptions are that if a building is designated as a shelter it will meet the needs of all individuals as long as it provides a safe place to eat, sleep, and take care of personal hygiene.  NOT ALL shelters are appropriate to support those with access and functional needs….MODIFICATIONS may be needed.</a:t>
            </a:r>
          </a:p>
          <a:p>
            <a:pPr marL="0" indent="0">
              <a:buNone/>
            </a:pPr>
            <a:endParaRPr lang="en-US" dirty="0"/>
          </a:p>
          <a:p>
            <a:pPr marL="0" indent="0">
              <a:buNone/>
            </a:pPr>
            <a:r>
              <a:rPr lang="en-US" dirty="0">
                <a:hlinkClick r:id="rId3"/>
              </a:rPr>
              <a:t>http://www.ada.gov/pcatoolkitchap7shelterchk.htm</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763757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F80DE4C-0C31-4F4F-BA78-30C6E52FD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799E698-FF9B-4101-95EF-59189E5D01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0663CEEF-E862-497E-8B58-D5FC7B598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62DE490-9B76-4FCB-B722-75055E30A0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8" name="Rectangle 17">
            <a:extLst>
              <a:ext uri="{FF2B5EF4-FFF2-40B4-BE49-F238E27FC236}">
                <a16:creationId xmlns:a16="http://schemas.microsoft.com/office/drawing/2014/main" id="{F238B29C-0945-4ED7-825C-2662C6957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7D4B5E1-9EF6-4FA2-8A2E-425CF827ED21}"/>
              </a:ext>
            </a:extLst>
          </p:cNvPr>
          <p:cNvSpPr>
            <a:spLocks noGrp="1"/>
          </p:cNvSpPr>
          <p:nvPr>
            <p:ph type="title"/>
          </p:nvPr>
        </p:nvSpPr>
        <p:spPr>
          <a:xfrm>
            <a:off x="680321" y="2063262"/>
            <a:ext cx="3739279" cy="2661052"/>
          </a:xfrm>
        </p:spPr>
        <p:txBody>
          <a:bodyPr>
            <a:normAutofit/>
          </a:bodyPr>
          <a:lstStyle/>
          <a:p>
            <a:pPr algn="r"/>
            <a:r>
              <a:rPr lang="en-US" sz="3700" dirty="0"/>
              <a:t>Accessibility</a:t>
            </a:r>
          </a:p>
        </p:txBody>
      </p:sp>
      <p:sp>
        <p:nvSpPr>
          <p:cNvPr id="4" name="TextBox 3">
            <a:extLst>
              <a:ext uri="{FF2B5EF4-FFF2-40B4-BE49-F238E27FC236}">
                <a16:creationId xmlns:a16="http://schemas.microsoft.com/office/drawing/2014/main" id="{C642DCAD-C77D-419D-9468-7CE9115EAD08}"/>
              </a:ext>
            </a:extLst>
          </p:cNvPr>
          <p:cNvSpPr txBox="1"/>
          <p:nvPr/>
        </p:nvSpPr>
        <p:spPr>
          <a:xfrm>
            <a:off x="5562572" y="2362476"/>
            <a:ext cx="5355771" cy="2308324"/>
          </a:xfrm>
          <a:prstGeom prst="rect">
            <a:avLst/>
          </a:prstGeom>
          <a:noFill/>
        </p:spPr>
        <p:txBody>
          <a:bodyPr wrap="square" rtlCol="0">
            <a:spAutoFit/>
          </a:bodyPr>
          <a:lstStyle/>
          <a:p>
            <a:pPr marL="285750" indent="-285750">
              <a:buFont typeface="Arial" panose="020B0604020202020204" pitchFamily="34" charset="0"/>
              <a:buChar char="•"/>
            </a:pPr>
            <a:r>
              <a:rPr lang="en-US" sz="3600" dirty="0"/>
              <a:t>Entrances</a:t>
            </a:r>
          </a:p>
          <a:p>
            <a:pPr marL="285750" indent="-285750">
              <a:buFont typeface="Arial" panose="020B0604020202020204" pitchFamily="34" charset="0"/>
              <a:buChar char="•"/>
            </a:pPr>
            <a:r>
              <a:rPr lang="en-US" sz="3600" dirty="0"/>
              <a:t>Access Routes</a:t>
            </a:r>
          </a:p>
          <a:p>
            <a:pPr marL="285750" indent="-285750">
              <a:buFont typeface="Arial" panose="020B0604020202020204" pitchFamily="34" charset="0"/>
              <a:buChar char="•"/>
            </a:pPr>
            <a:r>
              <a:rPr lang="en-US" sz="3600" dirty="0"/>
              <a:t>Showers</a:t>
            </a:r>
          </a:p>
          <a:p>
            <a:pPr marL="285750" indent="-285750">
              <a:buFont typeface="Arial" panose="020B0604020202020204" pitchFamily="34" charset="0"/>
              <a:buChar char="•"/>
            </a:pPr>
            <a:r>
              <a:rPr lang="en-US" sz="3600" dirty="0"/>
              <a:t>Feeding</a:t>
            </a:r>
          </a:p>
        </p:txBody>
      </p:sp>
      <p:sp>
        <p:nvSpPr>
          <p:cNvPr id="11" name="Rectangle 3" descr="Photos: Temporary ramps placed at entrances">
            <a:extLst>
              <a:ext uri="{FF2B5EF4-FFF2-40B4-BE49-F238E27FC236}">
                <a16:creationId xmlns:a16="http://schemas.microsoft.com/office/drawing/2014/main" id="{C8F11322-9691-4A9C-A990-3E6BCB921079}"/>
              </a:ext>
            </a:extLst>
          </p:cNvPr>
          <p:cNvSpPr>
            <a:spLocks noGrp="1" noChangeAspect="1" noChangeArrowheads="1"/>
          </p:cNvSpPr>
          <p:nvPr isPhoto="1"/>
        </p:nvSpPr>
        <p:spPr bwMode="auto">
          <a:xfrm>
            <a:off x="8921021" y="395981"/>
            <a:ext cx="2900835" cy="2308324"/>
          </a:xfrm>
          <a:prstGeom prst="rect">
            <a:avLst/>
          </a:prstGeom>
          <a:blipFill dpi="0" rotWithShape="1">
            <a:blip r:embed="rId5" cstate="print"/>
            <a:srcRect/>
            <a:stretch>
              <a:fillRect/>
            </a:stretch>
          </a:blipFill>
          <a:ln w="9525">
            <a:solidFill>
              <a:schemeClr val="tx1"/>
            </a:solidFill>
            <a:miter lim="800000"/>
            <a:headEnd/>
            <a:tailEnd/>
          </a:ln>
        </p:spPr>
        <p:txBody>
          <a:bodyPr/>
          <a:lstStyle/>
          <a:p>
            <a:endParaRPr lang="en-US">
              <a:solidFill>
                <a:srgbClr val="FFFFFF"/>
              </a:solidFill>
            </a:endParaRPr>
          </a:p>
        </p:txBody>
      </p:sp>
      <p:pic>
        <p:nvPicPr>
          <p:cNvPr id="6" name="Picture 5">
            <a:extLst>
              <a:ext uri="{FF2B5EF4-FFF2-40B4-BE49-F238E27FC236}">
                <a16:creationId xmlns:a16="http://schemas.microsoft.com/office/drawing/2014/main" id="{6F8FE947-2F6D-482D-90CB-84CA4BA2C447}"/>
              </a:ext>
            </a:extLst>
          </p:cNvPr>
          <p:cNvPicPr>
            <a:picLocks noChangeAspect="1"/>
          </p:cNvPicPr>
          <p:nvPr/>
        </p:nvPicPr>
        <p:blipFill>
          <a:blip r:embed="rId6"/>
          <a:stretch>
            <a:fillRect/>
          </a:stretch>
        </p:blipFill>
        <p:spPr>
          <a:xfrm>
            <a:off x="308719" y="305681"/>
            <a:ext cx="3968840" cy="2658086"/>
          </a:xfrm>
          <a:prstGeom prst="rect">
            <a:avLst/>
          </a:prstGeom>
        </p:spPr>
      </p:pic>
    </p:spTree>
    <p:extLst>
      <p:ext uri="{BB962C8B-B14F-4D97-AF65-F5344CB8AC3E}">
        <p14:creationId xmlns:p14="http://schemas.microsoft.com/office/powerpoint/2010/main" val="370322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DB4E6-D4C5-4875-81E5-126F3F31B627}"/>
              </a:ext>
            </a:extLst>
          </p:cNvPr>
          <p:cNvSpPr>
            <a:spLocks noGrp="1"/>
          </p:cNvSpPr>
          <p:nvPr>
            <p:ph type="title"/>
          </p:nvPr>
        </p:nvSpPr>
        <p:spPr/>
        <p:txBody>
          <a:bodyPr/>
          <a:lstStyle/>
          <a:p>
            <a:r>
              <a:rPr lang="en-US" dirty="0"/>
              <a:t>Lets look at these options……….</a:t>
            </a:r>
          </a:p>
        </p:txBody>
      </p:sp>
      <p:sp>
        <p:nvSpPr>
          <p:cNvPr id="3" name="Content Placeholder 2">
            <a:extLst>
              <a:ext uri="{FF2B5EF4-FFF2-40B4-BE49-F238E27FC236}">
                <a16:creationId xmlns:a16="http://schemas.microsoft.com/office/drawing/2014/main" id="{C2EF9DCA-DBD3-40A4-8E6B-666CCAE3E3EC}"/>
              </a:ext>
            </a:extLst>
          </p:cNvPr>
          <p:cNvSpPr>
            <a:spLocks noGrp="1"/>
          </p:cNvSpPr>
          <p:nvPr>
            <p:ph idx="1"/>
          </p:nvPr>
        </p:nvSpPr>
        <p:spPr/>
        <p:txBody>
          <a:bodyPr/>
          <a:lstStyle/>
          <a:p>
            <a:r>
              <a:rPr lang="en-US" dirty="0"/>
              <a:t>What is wrong with these photos?</a:t>
            </a:r>
          </a:p>
          <a:p>
            <a:r>
              <a:rPr lang="en-US" dirty="0"/>
              <a:t>Are they providing services/resources for those with AFN?</a:t>
            </a:r>
          </a:p>
          <a:p>
            <a:r>
              <a:rPr lang="en-US" dirty="0"/>
              <a:t>Are they restricting access?</a:t>
            </a:r>
          </a:p>
          <a:p>
            <a:r>
              <a:rPr lang="en-US" dirty="0"/>
              <a:t>What needs to be done?</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492791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3DBCAB-FEE3-4174-870B-031E3A646834}"/>
              </a:ext>
            </a:extLst>
          </p:cNvPr>
          <p:cNvPicPr>
            <a:picLocks noChangeAspect="1"/>
          </p:cNvPicPr>
          <p:nvPr/>
        </p:nvPicPr>
        <p:blipFill rotWithShape="1">
          <a:blip r:embed="rId3"/>
          <a:srcRect t="13754" r="-3" b="4099"/>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8" name="Picture 7">
            <a:extLst>
              <a:ext uri="{FF2B5EF4-FFF2-40B4-BE49-F238E27FC236}">
                <a16:creationId xmlns:a16="http://schemas.microsoft.com/office/drawing/2014/main" id="{22E0A9A7-6058-40E7-96AA-926DB3AFFDBD}"/>
              </a:ext>
            </a:extLst>
          </p:cNvPr>
          <p:cNvPicPr>
            <a:picLocks noChangeAspect="1"/>
          </p:cNvPicPr>
          <p:nvPr/>
        </p:nvPicPr>
        <p:blipFill rotWithShape="1">
          <a:blip r:embed="rId4"/>
          <a:srcRect t="16435" b="15839"/>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9" name="Picture 8">
            <a:extLst>
              <a:ext uri="{FF2B5EF4-FFF2-40B4-BE49-F238E27FC236}">
                <a16:creationId xmlns:a16="http://schemas.microsoft.com/office/drawing/2014/main" id="{41EF2D8A-619F-4DD7-9BC8-A61716EA8F11}"/>
              </a:ext>
            </a:extLst>
          </p:cNvPr>
          <p:cNvPicPr>
            <a:picLocks noChangeAspect="1"/>
          </p:cNvPicPr>
          <p:nvPr/>
        </p:nvPicPr>
        <p:blipFill rotWithShape="1">
          <a:blip r:embed="rId5"/>
          <a:srcRect l="6960" r="20831" b="-1"/>
          <a:stretch/>
        </p:blipFill>
        <p:spPr>
          <a:xfrm>
            <a:off x="20" y="10"/>
            <a:ext cx="7503091" cy="6857990"/>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611697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BF14377-6FC0-404E-92F8-933A3195AB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3" name="Rectangle 22">
              <a:extLst>
                <a:ext uri="{FF2B5EF4-FFF2-40B4-BE49-F238E27FC236}">
                  <a16:creationId xmlns:a16="http://schemas.microsoft.com/office/drawing/2014/main" id="{BD2F1802-FBE2-409F-A252-19877C1CC4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4851C3AA-2DB7-4682-A620-DEEB40ED5C2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4" name="TextBox 13">
            <a:extLst>
              <a:ext uri="{FF2B5EF4-FFF2-40B4-BE49-F238E27FC236}">
                <a16:creationId xmlns:a16="http://schemas.microsoft.com/office/drawing/2014/main" id="{28923FF3-6165-4DAA-8948-A604B9C4C980}"/>
              </a:ext>
            </a:extLst>
          </p:cNvPr>
          <p:cNvSpPr txBox="1"/>
          <p:nvPr/>
        </p:nvSpPr>
        <p:spPr>
          <a:xfrm>
            <a:off x="680322" y="2336873"/>
            <a:ext cx="5041628" cy="3599316"/>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a:effectLst>
                  <a:outerShdw blurRad="228600" algn="ctr" rotWithShape="0">
                    <a:prstClr val="black">
                      <a:alpha val="53000"/>
                    </a:prstClr>
                  </a:outerShdw>
                </a:effectLst>
              </a:rPr>
              <a:t>Need access routes in shelters. Shelter personnel need to in set up process. This avoids inaccessible areas for people with disabilities and others with access and functional needs. </a:t>
            </a:r>
          </a:p>
          <a:p>
            <a:pPr indent="-228600" defTabSz="914400">
              <a:lnSpc>
                <a:spcPct val="90000"/>
              </a:lnSpc>
              <a:spcAft>
                <a:spcPts val="600"/>
              </a:spcAft>
              <a:buFont typeface="Arial" panose="020B0604020202020204" pitchFamily="34" charset="0"/>
              <a:buChar char="•"/>
            </a:pPr>
            <a:endParaRPr lang="en-US" sz="2000">
              <a:effectLst>
                <a:outerShdw blurRad="228600" algn="ctr" rotWithShape="0">
                  <a:prstClr val="black">
                    <a:alpha val="53000"/>
                  </a:prstClr>
                </a:outerShdw>
              </a:effectLst>
            </a:endParaRPr>
          </a:p>
        </p:txBody>
      </p:sp>
      <p:pic>
        <p:nvPicPr>
          <p:cNvPr id="12" name="Picture 11">
            <a:extLst>
              <a:ext uri="{FF2B5EF4-FFF2-40B4-BE49-F238E27FC236}">
                <a16:creationId xmlns:a16="http://schemas.microsoft.com/office/drawing/2014/main" id="{77B8FF40-2BC8-4011-8018-884AD3EE6AEB}"/>
              </a:ext>
            </a:extLst>
          </p:cNvPr>
          <p:cNvPicPr>
            <a:picLocks noChangeAspect="1"/>
          </p:cNvPicPr>
          <p:nvPr/>
        </p:nvPicPr>
        <p:blipFill rotWithShape="1">
          <a:blip r:embed="rId4"/>
          <a:srcRect l="13357" r="19994" b="-2"/>
          <a:stretch/>
        </p:blipFill>
        <p:spPr>
          <a:xfrm>
            <a:off x="6096000" y="10"/>
            <a:ext cx="6092823" cy="6856310"/>
          </a:xfrm>
          <a:prstGeom prst="rect">
            <a:avLst/>
          </a:prstGeom>
          <a:ln>
            <a:noFill/>
          </a:ln>
          <a:effectLst/>
        </p:spPr>
      </p:pic>
      <p:sp>
        <p:nvSpPr>
          <p:cNvPr id="26" name="Rectangle 25">
            <a:extLst>
              <a:ext uri="{FF2B5EF4-FFF2-40B4-BE49-F238E27FC236}">
                <a16:creationId xmlns:a16="http://schemas.microsoft.com/office/drawing/2014/main" id="{39CF7470-C7B1-4E78-906E-92ADF14B0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27">
            <a:extLst>
              <a:ext uri="{FF2B5EF4-FFF2-40B4-BE49-F238E27FC236}">
                <a16:creationId xmlns:a16="http://schemas.microsoft.com/office/drawing/2014/main" id="{3F9FDF25-9DA1-4CAB-BF14-F6C3D103E9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3450645142"/>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1618</Words>
  <Application>Microsoft Office PowerPoint</Application>
  <PresentationFormat>Widescreen</PresentationFormat>
  <Paragraphs>262</Paragraphs>
  <Slides>34</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Aharoni</vt:lpstr>
      <vt:lpstr>Arial</vt:lpstr>
      <vt:lpstr>Calibri</vt:lpstr>
      <vt:lpstr>Trebuchet MS</vt:lpstr>
      <vt:lpstr>Wingdings</vt:lpstr>
      <vt:lpstr>Berlin</vt:lpstr>
      <vt:lpstr>Access and Functional Needs – Part 3</vt:lpstr>
      <vt:lpstr>Welcome</vt:lpstr>
      <vt:lpstr>Objectives</vt:lpstr>
      <vt:lpstr>Goals</vt:lpstr>
      <vt:lpstr>Identifying Shelter Sites/Facilities</vt:lpstr>
      <vt:lpstr>Accessibility</vt:lpstr>
      <vt:lpstr>Lets look at these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population vs medical shelter</vt:lpstr>
      <vt:lpstr>PowerPoint Presentation</vt:lpstr>
      <vt:lpstr>FAST Teams</vt:lpstr>
      <vt:lpstr>PowerPoint Presentation</vt:lpstr>
      <vt:lpstr>Cots</vt:lpstr>
      <vt:lpstr>PowerPoint Presentation</vt:lpstr>
      <vt:lpstr>Transferring and Dressing</vt:lpstr>
      <vt:lpstr>Privacy </vt:lpstr>
      <vt:lpstr>Power Issues</vt:lpstr>
      <vt:lpstr>PowerPoint Presentation</vt:lpstr>
      <vt:lpstr>Personal Assistance Services</vt:lpstr>
      <vt:lpstr>Recovery</vt:lpstr>
      <vt:lpstr>Recovery needs</vt:lpstr>
      <vt:lpstr>Mobile Recovery Services</vt:lpstr>
      <vt:lpstr>Private Industry</vt:lpstr>
      <vt:lpstr>FEMA Individual Assistance</vt:lpstr>
      <vt:lpstr>Housing</vt:lpstr>
      <vt:lpstr>Activity: Identifying Action Items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 and Functional Needs – Part 3</dc:title>
  <dc:creator>Stoen, Shawn</dc:creator>
  <cp:lastModifiedBy>Stoen, Shawn</cp:lastModifiedBy>
  <cp:revision>7</cp:revision>
  <dcterms:created xsi:type="dcterms:W3CDTF">2019-07-10T23:58:26Z</dcterms:created>
  <dcterms:modified xsi:type="dcterms:W3CDTF">2019-07-11T01:11:52Z</dcterms:modified>
</cp:coreProperties>
</file>