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4660"/>
  </p:normalViewPr>
  <p:slideViewPr>
    <p:cSldViewPr snapToGrid="0">
      <p:cViewPr varScale="1">
        <p:scale>
          <a:sx n="68" d="100"/>
          <a:sy n="68" d="100"/>
        </p:scale>
        <p:origin x="2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3F44B6-58CD-4936-876C-ADD785CBB78E}" type="datetimeFigureOut">
              <a:rPr lang="en-US" smtClean="0"/>
              <a:t>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61CDC8-FF69-4B10-973B-1BAC8C9B6B45}" type="slidenum">
              <a:rPr lang="en-US" smtClean="0"/>
              <a:t>‹#›</a:t>
            </a:fld>
            <a:endParaRPr lang="en-US"/>
          </a:p>
        </p:txBody>
      </p:sp>
    </p:spTree>
    <p:extLst>
      <p:ext uri="{BB962C8B-B14F-4D97-AF65-F5344CB8AC3E}">
        <p14:creationId xmlns:p14="http://schemas.microsoft.com/office/powerpoint/2010/main" val="2198623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HCC funded projects must be tied to a hazard or risk in the HVA or a gap in an exercise</a:t>
            </a:r>
          </a:p>
          <a:p>
            <a:endParaRPr lang="en-US" dirty="0"/>
          </a:p>
        </p:txBody>
      </p:sp>
      <p:sp>
        <p:nvSpPr>
          <p:cNvPr id="4" name="Slide Number Placeholder 3"/>
          <p:cNvSpPr>
            <a:spLocks noGrp="1"/>
          </p:cNvSpPr>
          <p:nvPr>
            <p:ph type="sldNum" sz="quarter" idx="5"/>
          </p:nvPr>
        </p:nvSpPr>
        <p:spPr/>
        <p:txBody>
          <a:bodyPr/>
          <a:lstStyle/>
          <a:p>
            <a:fld id="{DA61CDC8-FF69-4B10-973B-1BAC8C9B6B45}" type="slidenum">
              <a:rPr lang="en-US" smtClean="0"/>
              <a:t>2</a:t>
            </a:fld>
            <a:endParaRPr lang="en-US"/>
          </a:p>
        </p:txBody>
      </p:sp>
    </p:spTree>
    <p:extLst>
      <p:ext uri="{BB962C8B-B14F-4D97-AF65-F5344CB8AC3E}">
        <p14:creationId xmlns:p14="http://schemas.microsoft.com/office/powerpoint/2010/main" val="30786982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5518A9-B687-4302-9395-2322403C6656}"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99A684-0CB7-41E9-A4DF-5D1C2CA5BF6F}"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DD7C35-9E19-4518-A4B2-3B09CD8CC756}"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196DA8-8897-4DDF-BFB6-5D83863C837A}"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CBBA708-C5F0-412D-90E2-1919F0D196AE}" type="datetimeFigureOut">
              <a:rPr lang="en-US" dirty="0"/>
              <a:t>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9C8F8FA-EF43-4642-9368-3F4E33039BD9}" type="datetimeFigureOut">
              <a:rPr lang="en-US" dirty="0"/>
              <a:t>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1/9/2020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B9C5D3-0140-4E75-8D7F-C0623D06DFD7}" type="datetimeFigureOut">
              <a:rPr lang="en-US" dirty="0"/>
              <a:t>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AE0757-B101-4811-9189-10EB2F458E2D}"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BDC078-589F-40E3-816C-EE21D62B5BBA}"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1/9/2020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38000"/>
              </a:schemeClr>
            </a:gs>
            <a:gs pos="50000">
              <a:schemeClr val="bg2">
                <a:shade val="100000"/>
                <a:hueMod val="100000"/>
                <a:satMod val="110000"/>
                <a:lumMod val="130000"/>
              </a:schemeClr>
            </a:gs>
            <a:gs pos="100000">
              <a:schemeClr val="bg2">
                <a:shade val="78000"/>
                <a:hueMod val="106000"/>
                <a:satMod val="120000"/>
                <a:lumMod val="7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DF33DEB-48FA-425B-97C8-5A29202DEE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DC38B3D-2B19-4240-B88E-4A35499AABB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3176" y="0"/>
            <a:ext cx="12192000" cy="6858000"/>
          </a:xfrm>
          <a:prstGeom prst="rect">
            <a:avLst/>
          </a:prstGeom>
        </p:spPr>
      </p:pic>
      <p:sp>
        <p:nvSpPr>
          <p:cNvPr id="13" name="Rectangle 12">
            <a:extLst>
              <a:ext uri="{FF2B5EF4-FFF2-40B4-BE49-F238E27FC236}">
                <a16:creationId xmlns:a16="http://schemas.microsoft.com/office/drawing/2014/main" id="{B216C3E0-8EA2-4DC4-8143-CE25C6A04F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816" y="0"/>
            <a:ext cx="463600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9DBCF90C-5B68-40EF-AD09-CA9E7A5B81C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2"/>
            <a:ext cx="7767872" cy="225365"/>
          </a:xfrm>
          <a:prstGeom prst="rect">
            <a:avLst/>
          </a:prstGeom>
        </p:spPr>
      </p:pic>
      <p:sp>
        <p:nvSpPr>
          <p:cNvPr id="17" name="Rectangle 16">
            <a:extLst>
              <a:ext uri="{FF2B5EF4-FFF2-40B4-BE49-F238E27FC236}">
                <a16:creationId xmlns:a16="http://schemas.microsoft.com/office/drawing/2014/main" id="{D9449B7B-86D6-4E92-9AC8-CF594C942E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7868173"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E064904-BFCF-47F5-9B43-73AB3A749DF5}"/>
              </a:ext>
            </a:extLst>
          </p:cNvPr>
          <p:cNvSpPr>
            <a:spLocks noGrp="1"/>
          </p:cNvSpPr>
          <p:nvPr>
            <p:ph type="ctrTitle"/>
          </p:nvPr>
        </p:nvSpPr>
        <p:spPr>
          <a:xfrm>
            <a:off x="680322" y="2733709"/>
            <a:ext cx="6752110" cy="1373070"/>
          </a:xfrm>
        </p:spPr>
        <p:txBody>
          <a:bodyPr>
            <a:normAutofit fontScale="90000"/>
          </a:bodyPr>
          <a:lstStyle/>
          <a:p>
            <a:r>
              <a:rPr lang="en-US" dirty="0"/>
              <a:t>2020/2021 Goal Setting</a:t>
            </a:r>
          </a:p>
        </p:txBody>
      </p:sp>
      <p:sp>
        <p:nvSpPr>
          <p:cNvPr id="3" name="Subtitle 2">
            <a:extLst>
              <a:ext uri="{FF2B5EF4-FFF2-40B4-BE49-F238E27FC236}">
                <a16:creationId xmlns:a16="http://schemas.microsoft.com/office/drawing/2014/main" id="{07FF077F-795C-4D61-8D23-B6252C4D9106}"/>
              </a:ext>
            </a:extLst>
          </p:cNvPr>
          <p:cNvSpPr>
            <a:spLocks noGrp="1"/>
          </p:cNvSpPr>
          <p:nvPr>
            <p:ph type="subTitle" idx="1"/>
          </p:nvPr>
        </p:nvSpPr>
        <p:spPr>
          <a:xfrm>
            <a:off x="680322" y="4394039"/>
            <a:ext cx="6752109" cy="1117687"/>
          </a:xfrm>
        </p:spPr>
        <p:txBody>
          <a:bodyPr>
            <a:normAutofit/>
          </a:bodyPr>
          <a:lstStyle/>
          <a:p>
            <a:r>
              <a:rPr lang="en-US" dirty="0"/>
              <a:t>10 Jan 2020</a:t>
            </a:r>
          </a:p>
        </p:txBody>
      </p:sp>
      <p:pic>
        <p:nvPicPr>
          <p:cNvPr id="4" name="Picture 3">
            <a:extLst>
              <a:ext uri="{FF2B5EF4-FFF2-40B4-BE49-F238E27FC236}">
                <a16:creationId xmlns:a16="http://schemas.microsoft.com/office/drawing/2014/main" id="{0D188EC9-C19B-4477-BE20-A7803AE4F03D}"/>
              </a:ext>
            </a:extLst>
          </p:cNvPr>
          <p:cNvPicPr>
            <a:picLocks noChangeAspect="1"/>
          </p:cNvPicPr>
          <p:nvPr/>
        </p:nvPicPr>
        <p:blipFill>
          <a:blip r:embed="rId4"/>
          <a:stretch>
            <a:fillRect/>
          </a:stretch>
        </p:blipFill>
        <p:spPr>
          <a:xfrm>
            <a:off x="8187091" y="2052024"/>
            <a:ext cx="3358478" cy="2753951"/>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2958900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3F9FD-02D8-412C-8661-61219326A78A}"/>
              </a:ext>
            </a:extLst>
          </p:cNvPr>
          <p:cNvSpPr>
            <a:spLocks noGrp="1"/>
          </p:cNvSpPr>
          <p:nvPr>
            <p:ph type="title"/>
          </p:nvPr>
        </p:nvSpPr>
        <p:spPr/>
        <p:txBody>
          <a:bodyPr/>
          <a:lstStyle/>
          <a:p>
            <a:r>
              <a:rPr lang="en-US" dirty="0"/>
              <a:t>Required Deliverables</a:t>
            </a:r>
          </a:p>
        </p:txBody>
      </p:sp>
      <p:sp>
        <p:nvSpPr>
          <p:cNvPr id="3" name="Content Placeholder 2">
            <a:extLst>
              <a:ext uri="{FF2B5EF4-FFF2-40B4-BE49-F238E27FC236}">
                <a16:creationId xmlns:a16="http://schemas.microsoft.com/office/drawing/2014/main" id="{A6C5B44A-EA0F-47CC-98F4-A56DD1EF08ED}"/>
              </a:ext>
            </a:extLst>
          </p:cNvPr>
          <p:cNvSpPr>
            <a:spLocks noGrp="1"/>
          </p:cNvSpPr>
          <p:nvPr>
            <p:ph idx="1"/>
          </p:nvPr>
        </p:nvSpPr>
        <p:spPr/>
        <p:txBody>
          <a:bodyPr/>
          <a:lstStyle/>
          <a:p>
            <a:r>
              <a:rPr lang="en-US" dirty="0"/>
              <a:t>Coalition Surge test – annually  (completed for 2020) </a:t>
            </a:r>
          </a:p>
          <a:p>
            <a:r>
              <a:rPr lang="en-US" dirty="0"/>
              <a:t>Hazard Vulnerability Analysis – annually   (scheduled January)</a:t>
            </a:r>
          </a:p>
          <a:p>
            <a:r>
              <a:rPr lang="en-US" dirty="0"/>
              <a:t>Clinical Advisor identified – sharing with Central region</a:t>
            </a:r>
          </a:p>
          <a:p>
            <a:r>
              <a:rPr lang="en-US" dirty="0"/>
              <a:t>Create a sustainability plan</a:t>
            </a:r>
          </a:p>
          <a:p>
            <a:r>
              <a:rPr lang="en-US" dirty="0">
                <a:effectLst/>
              </a:rPr>
              <a:t>By FY 2021, each HCC should assist members with developing the ability to rapidly alert and notify their employees, patients, and visitors to provide situational awareness, protect their health and safety, and facilitate provider-to-provider communication </a:t>
            </a:r>
            <a:endParaRPr lang="en-US" dirty="0"/>
          </a:p>
          <a:p>
            <a:endParaRPr lang="en-US" dirty="0"/>
          </a:p>
          <a:p>
            <a:endParaRPr lang="en-US" dirty="0"/>
          </a:p>
        </p:txBody>
      </p:sp>
    </p:spTree>
    <p:extLst>
      <p:ext uri="{BB962C8B-B14F-4D97-AF65-F5344CB8AC3E}">
        <p14:creationId xmlns:p14="http://schemas.microsoft.com/office/powerpoint/2010/main" val="704191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83072-ED80-4B76-848A-625834565DB8}"/>
              </a:ext>
            </a:extLst>
          </p:cNvPr>
          <p:cNvSpPr>
            <a:spLocks noGrp="1"/>
          </p:cNvSpPr>
          <p:nvPr>
            <p:ph type="title"/>
          </p:nvPr>
        </p:nvSpPr>
        <p:spPr/>
        <p:txBody>
          <a:bodyPr/>
          <a:lstStyle/>
          <a:p>
            <a:r>
              <a:rPr lang="en-US" dirty="0"/>
              <a:t>Required deliverables continued</a:t>
            </a:r>
          </a:p>
        </p:txBody>
      </p:sp>
      <p:sp>
        <p:nvSpPr>
          <p:cNvPr id="3" name="Content Placeholder 2">
            <a:extLst>
              <a:ext uri="{FF2B5EF4-FFF2-40B4-BE49-F238E27FC236}">
                <a16:creationId xmlns:a16="http://schemas.microsoft.com/office/drawing/2014/main" id="{01BBA58E-440D-48C9-A606-5CEE6ECF0D3E}"/>
              </a:ext>
            </a:extLst>
          </p:cNvPr>
          <p:cNvSpPr>
            <a:spLocks noGrp="1"/>
          </p:cNvSpPr>
          <p:nvPr>
            <p:ph idx="1"/>
          </p:nvPr>
        </p:nvSpPr>
        <p:spPr/>
        <p:txBody>
          <a:bodyPr>
            <a:normAutofit lnSpcReduction="10000"/>
          </a:bodyPr>
          <a:lstStyle/>
          <a:p>
            <a:r>
              <a:rPr lang="en-US" dirty="0"/>
              <a:t>FY2021 Updated Continuity of Operations plan </a:t>
            </a:r>
          </a:p>
          <a:p>
            <a:r>
              <a:rPr lang="en-US" dirty="0"/>
              <a:t>FY2021 Supply Chain Integrity Assessment</a:t>
            </a:r>
          </a:p>
          <a:p>
            <a:r>
              <a:rPr lang="en-US" dirty="0"/>
              <a:t>FY2022 HCC Recovery Plan</a:t>
            </a:r>
          </a:p>
          <a:p>
            <a:r>
              <a:rPr lang="en-US" dirty="0"/>
              <a:t>FY2020 Burn surge plan update (validation/tabletop discussion)</a:t>
            </a:r>
          </a:p>
          <a:p>
            <a:r>
              <a:rPr lang="en-US" dirty="0"/>
              <a:t>FY2021 Infectious disease plan (validation/tabletop discussion)</a:t>
            </a:r>
          </a:p>
          <a:p>
            <a:r>
              <a:rPr lang="en-US" dirty="0"/>
              <a:t>FY2022 Radiation Emergency Surge plan (validation/tabletop discussion)</a:t>
            </a:r>
          </a:p>
          <a:p>
            <a:r>
              <a:rPr lang="en-US" dirty="0"/>
              <a:t>FY2023 Chemical Emergency Surge plan (validation/tabletop discussion)</a:t>
            </a:r>
          </a:p>
          <a:p>
            <a:endParaRPr lang="en-US" dirty="0"/>
          </a:p>
          <a:p>
            <a:endParaRPr lang="en-US" dirty="0"/>
          </a:p>
          <a:p>
            <a:endParaRPr lang="en-US" dirty="0"/>
          </a:p>
        </p:txBody>
      </p:sp>
    </p:spTree>
    <p:extLst>
      <p:ext uri="{BB962C8B-B14F-4D97-AF65-F5344CB8AC3E}">
        <p14:creationId xmlns:p14="http://schemas.microsoft.com/office/powerpoint/2010/main" val="2546809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FB294-3AB5-4E01-8C42-99F4BBDEE016}"/>
              </a:ext>
            </a:extLst>
          </p:cNvPr>
          <p:cNvSpPr>
            <a:spLocks noGrp="1"/>
          </p:cNvSpPr>
          <p:nvPr>
            <p:ph type="title"/>
          </p:nvPr>
        </p:nvSpPr>
        <p:spPr/>
        <p:txBody>
          <a:bodyPr/>
          <a:lstStyle/>
          <a:p>
            <a:r>
              <a:rPr lang="en-US" dirty="0"/>
              <a:t>Required deliverables continued	</a:t>
            </a:r>
          </a:p>
        </p:txBody>
      </p:sp>
      <p:sp>
        <p:nvSpPr>
          <p:cNvPr id="3" name="Content Placeholder 2">
            <a:extLst>
              <a:ext uri="{FF2B5EF4-FFF2-40B4-BE49-F238E27FC236}">
                <a16:creationId xmlns:a16="http://schemas.microsoft.com/office/drawing/2014/main" id="{AE08B0D9-6C96-4B20-8738-5BFACDA1CF54}"/>
              </a:ext>
            </a:extLst>
          </p:cNvPr>
          <p:cNvSpPr>
            <a:spLocks noGrp="1"/>
          </p:cNvSpPr>
          <p:nvPr>
            <p:ph idx="1"/>
          </p:nvPr>
        </p:nvSpPr>
        <p:spPr/>
        <p:txBody>
          <a:bodyPr/>
          <a:lstStyle/>
          <a:p>
            <a:r>
              <a:rPr lang="en-US" dirty="0"/>
              <a:t>FY2021 Regional Exercise incorporating the Crisis Standards of Care plan</a:t>
            </a:r>
          </a:p>
          <a:p>
            <a:r>
              <a:rPr lang="en-US" dirty="0"/>
              <a:t>Surge estimator tool – annually (completed in 2019)</a:t>
            </a:r>
          </a:p>
          <a:p>
            <a:r>
              <a:rPr lang="en-US" dirty="0"/>
              <a:t>FY2021 Incorporate Alternate Care Sites into response planning</a:t>
            </a:r>
          </a:p>
          <a:p>
            <a:endParaRPr lang="en-US" dirty="0"/>
          </a:p>
        </p:txBody>
      </p:sp>
    </p:spTree>
    <p:extLst>
      <p:ext uri="{BB962C8B-B14F-4D97-AF65-F5344CB8AC3E}">
        <p14:creationId xmlns:p14="http://schemas.microsoft.com/office/powerpoint/2010/main" val="2723475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EDEA-29DC-460B-8707-6AEC1617BAD1}"/>
              </a:ext>
            </a:extLst>
          </p:cNvPr>
          <p:cNvSpPr>
            <a:spLocks noGrp="1"/>
          </p:cNvSpPr>
          <p:nvPr>
            <p:ph type="title"/>
          </p:nvPr>
        </p:nvSpPr>
        <p:spPr/>
        <p:txBody>
          <a:bodyPr/>
          <a:lstStyle/>
          <a:p>
            <a:r>
              <a:rPr lang="en-US" dirty="0"/>
              <a:t>Knowing the required stuff ……….</a:t>
            </a:r>
          </a:p>
        </p:txBody>
      </p:sp>
      <p:sp>
        <p:nvSpPr>
          <p:cNvPr id="3" name="Content Placeholder 2">
            <a:extLst>
              <a:ext uri="{FF2B5EF4-FFF2-40B4-BE49-F238E27FC236}">
                <a16:creationId xmlns:a16="http://schemas.microsoft.com/office/drawing/2014/main" id="{BBE9E212-63C1-46D4-9375-8308369D1A75}"/>
              </a:ext>
            </a:extLst>
          </p:cNvPr>
          <p:cNvSpPr>
            <a:spLocks noGrp="1"/>
          </p:cNvSpPr>
          <p:nvPr>
            <p:ph idx="1"/>
          </p:nvPr>
        </p:nvSpPr>
        <p:spPr/>
        <p:txBody>
          <a:bodyPr>
            <a:normAutofit fontScale="92500" lnSpcReduction="10000"/>
          </a:bodyPr>
          <a:lstStyle/>
          <a:p>
            <a:r>
              <a:rPr lang="en-US" dirty="0"/>
              <a:t>What do WE want to do?</a:t>
            </a:r>
          </a:p>
          <a:p>
            <a:pPr lvl="1"/>
            <a:r>
              <a:rPr lang="en-US" dirty="0"/>
              <a:t>Exercises?</a:t>
            </a:r>
          </a:p>
          <a:p>
            <a:pPr lvl="1"/>
            <a:r>
              <a:rPr lang="en-US" dirty="0"/>
              <a:t>Trainings?</a:t>
            </a:r>
          </a:p>
          <a:p>
            <a:pPr lvl="1"/>
            <a:r>
              <a:rPr lang="en-US" dirty="0"/>
              <a:t>Education?</a:t>
            </a:r>
          </a:p>
          <a:p>
            <a:pPr lvl="1"/>
            <a:endParaRPr lang="en-US" dirty="0"/>
          </a:p>
          <a:p>
            <a:pPr lvl="1"/>
            <a:r>
              <a:rPr lang="en-US" dirty="0"/>
              <a:t>Special projects?</a:t>
            </a:r>
          </a:p>
          <a:p>
            <a:pPr lvl="2"/>
            <a:endParaRPr lang="en-US" dirty="0"/>
          </a:p>
          <a:p>
            <a:pPr lvl="2"/>
            <a:r>
              <a:rPr lang="en-US" dirty="0"/>
              <a:t>LONG TERM CARE</a:t>
            </a:r>
          </a:p>
          <a:p>
            <a:pPr lvl="2"/>
            <a:r>
              <a:rPr lang="en-US" dirty="0"/>
              <a:t>EMS</a:t>
            </a:r>
          </a:p>
          <a:p>
            <a:pPr lvl="2"/>
            <a:r>
              <a:rPr lang="en-US" dirty="0"/>
              <a:t>HOME HEALTH HOSPICE</a:t>
            </a:r>
          </a:p>
          <a:p>
            <a:pPr lvl="2"/>
            <a:r>
              <a:rPr lang="en-US" dirty="0"/>
              <a:t>WITH PUBLIC HEALTH</a:t>
            </a:r>
          </a:p>
          <a:p>
            <a:pPr lvl="2"/>
            <a:r>
              <a:rPr lang="en-US" dirty="0"/>
              <a:t>WITH EMERGENCY MANAGEMENT</a:t>
            </a:r>
          </a:p>
        </p:txBody>
      </p:sp>
    </p:spTree>
    <p:extLst>
      <p:ext uri="{BB962C8B-B14F-4D97-AF65-F5344CB8AC3E}">
        <p14:creationId xmlns:p14="http://schemas.microsoft.com/office/powerpoint/2010/main" val="545910140"/>
      </p:ext>
    </p:extLst>
  </p:cSld>
  <p:clrMapOvr>
    <a:masterClrMapping/>
  </p:clrMapOvr>
</p:sld>
</file>

<file path=ppt/theme/theme1.xml><?xml version="1.0" encoding="utf-8"?>
<a:theme xmlns:a="http://schemas.openxmlformats.org/drawingml/2006/main" name="Berlin">
  <a:themeElements>
    <a:clrScheme name="WCMHPC">
      <a:dk1>
        <a:srgbClr val="6E9352"/>
      </a:dk1>
      <a:lt1>
        <a:srgbClr val="FFFFFF"/>
      </a:lt1>
      <a:dk2>
        <a:srgbClr val="182112"/>
      </a:dk2>
      <a:lt2>
        <a:srgbClr val="C2D6B4"/>
      </a:lt2>
      <a:accent1>
        <a:srgbClr val="57172B"/>
      </a:accent1>
      <a:accent2>
        <a:srgbClr val="A9C496"/>
      </a:accent2>
      <a:accent3>
        <a:srgbClr val="7EA762"/>
      </a:accent3>
      <a:accent4>
        <a:srgbClr val="182112"/>
      </a:accent4>
      <a:accent5>
        <a:srgbClr val="E5EDDF"/>
      </a:accent5>
      <a:accent6>
        <a:srgbClr val="D35E10"/>
      </a:accent6>
      <a:hlink>
        <a:srgbClr val="BDBD2D"/>
      </a:hlink>
      <a:folHlink>
        <a:srgbClr val="BDBD2D"/>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228</Words>
  <Application>Microsoft Office PowerPoint</Application>
  <PresentationFormat>Widescreen</PresentationFormat>
  <Paragraphs>36</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Trebuchet MS</vt:lpstr>
      <vt:lpstr>Berlin</vt:lpstr>
      <vt:lpstr>2020/2021 Goal Setting</vt:lpstr>
      <vt:lpstr>Required Deliverables</vt:lpstr>
      <vt:lpstr>Required deliverables continued</vt:lpstr>
      <vt:lpstr>Required deliverables continued </vt:lpstr>
      <vt:lpstr>Knowing the required stuff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Goal Setting</dc:title>
  <dc:creator>Stoen, Shawn</dc:creator>
  <cp:lastModifiedBy>Stoen, Shawn</cp:lastModifiedBy>
  <cp:revision>6</cp:revision>
  <dcterms:created xsi:type="dcterms:W3CDTF">2020-01-09T18:26:59Z</dcterms:created>
  <dcterms:modified xsi:type="dcterms:W3CDTF">2020-01-10T01:09:01Z</dcterms:modified>
</cp:coreProperties>
</file>