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6" r:id="rId2"/>
    <p:sldId id="261" r:id="rId3"/>
    <p:sldId id="262" r:id="rId4"/>
    <p:sldId id="271" r:id="rId5"/>
    <p:sldId id="280" r:id="rId6"/>
    <p:sldId id="281" r:id="rId7"/>
    <p:sldId id="272" r:id="rId8"/>
    <p:sldId id="273" r:id="rId9"/>
    <p:sldId id="274" r:id="rId10"/>
    <p:sldId id="275" r:id="rId11"/>
    <p:sldId id="276" r:id="rId12"/>
    <p:sldId id="265" r:id="rId13"/>
    <p:sldId id="267" r:id="rId14"/>
    <p:sldId id="257" r:id="rId15"/>
    <p:sldId id="266" r:id="rId16"/>
    <p:sldId id="279" r:id="rId17"/>
    <p:sldId id="277" r:id="rId18"/>
    <p:sldId id="278" r:id="rId19"/>
    <p:sldId id="263" r:id="rId20"/>
    <p:sldId id="268" r:id="rId21"/>
    <p:sldId id="259" r:id="rId22"/>
    <p:sldId id="264" r:id="rId23"/>
    <p:sldId id="269" r:id="rId24"/>
    <p:sldId id="2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7" autoAdjust="0"/>
    <p:restoredTop sz="65683" autoAdjust="0"/>
  </p:normalViewPr>
  <p:slideViewPr>
    <p:cSldViewPr snapToGrid="0">
      <p:cViewPr varScale="1">
        <p:scale>
          <a:sx n="47" d="100"/>
          <a:sy n="47" d="100"/>
        </p:scale>
        <p:origin x="7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81910-C1C2-4FF8-B8EE-BF52D89F3CBF}" type="doc">
      <dgm:prSet loTypeId="urn:microsoft.com/office/officeart/2016/7/layout/LinearBlockProcessNumbered" loCatId="process" qsTypeId="urn:microsoft.com/office/officeart/2005/8/quickstyle/simple1" qsCatId="simple" csTypeId="urn:microsoft.com/office/officeart/2005/8/colors/accent2_2" csCatId="accent2"/>
      <dgm:spPr/>
      <dgm:t>
        <a:bodyPr/>
        <a:lstStyle/>
        <a:p>
          <a:endParaRPr lang="en-US"/>
        </a:p>
      </dgm:t>
    </dgm:pt>
    <dgm:pt modelId="{8F7686C9-5FB0-4390-BDC4-FD94D529596C}">
      <dgm:prSet/>
      <dgm:spPr/>
      <dgm:t>
        <a:bodyPr/>
        <a:lstStyle/>
        <a:p>
          <a:r>
            <a:rPr lang="en-US"/>
            <a:t>Plan Ahead</a:t>
          </a:r>
        </a:p>
      </dgm:t>
    </dgm:pt>
    <dgm:pt modelId="{26BB1B5F-67F4-4853-9183-4A406844942A}" type="parTrans" cxnId="{F143858F-D305-48C0-BCF2-E598FBE4CEFA}">
      <dgm:prSet/>
      <dgm:spPr/>
      <dgm:t>
        <a:bodyPr/>
        <a:lstStyle/>
        <a:p>
          <a:endParaRPr lang="en-US"/>
        </a:p>
      </dgm:t>
    </dgm:pt>
    <dgm:pt modelId="{C9021C50-4782-46EC-B272-1190BD0D15FC}" type="sibTrans" cxnId="{F143858F-D305-48C0-BCF2-E598FBE4CEFA}">
      <dgm:prSet phldrT="01" phldr="0"/>
      <dgm:spPr/>
      <dgm:t>
        <a:bodyPr/>
        <a:lstStyle/>
        <a:p>
          <a:r>
            <a:rPr lang="en-US"/>
            <a:t>01</a:t>
          </a:r>
        </a:p>
      </dgm:t>
    </dgm:pt>
    <dgm:pt modelId="{FE712DF9-0097-4CC0-A10E-773363EC2E97}">
      <dgm:prSet/>
      <dgm:spPr/>
      <dgm:t>
        <a:bodyPr/>
        <a:lstStyle/>
        <a:p>
          <a:r>
            <a:rPr lang="en-US"/>
            <a:t>Provide Information About Team Expectations</a:t>
          </a:r>
        </a:p>
      </dgm:t>
    </dgm:pt>
    <dgm:pt modelId="{C825E60D-3B2B-4694-A313-F4AE860BDDFE}" type="parTrans" cxnId="{1169C77C-2E6E-487C-9FC3-84CC45B3890A}">
      <dgm:prSet/>
      <dgm:spPr/>
      <dgm:t>
        <a:bodyPr/>
        <a:lstStyle/>
        <a:p>
          <a:endParaRPr lang="en-US"/>
        </a:p>
      </dgm:t>
    </dgm:pt>
    <dgm:pt modelId="{FC2BAA29-2E8F-4A7A-BE9C-48D9BB07C913}" type="sibTrans" cxnId="{1169C77C-2E6E-487C-9FC3-84CC45B3890A}">
      <dgm:prSet phldrT="02" phldr="0"/>
      <dgm:spPr/>
      <dgm:t>
        <a:bodyPr/>
        <a:lstStyle/>
        <a:p>
          <a:r>
            <a:rPr lang="en-US"/>
            <a:t>02</a:t>
          </a:r>
        </a:p>
      </dgm:t>
    </dgm:pt>
    <dgm:pt modelId="{F0CFB3BC-4D7B-426F-B1BC-1E4A2C2F5C67}">
      <dgm:prSet/>
      <dgm:spPr/>
      <dgm:t>
        <a:bodyPr/>
        <a:lstStyle/>
        <a:p>
          <a:r>
            <a:rPr lang="en-US"/>
            <a:t>Get Support from Leadership</a:t>
          </a:r>
        </a:p>
      </dgm:t>
    </dgm:pt>
    <dgm:pt modelId="{5E6907C9-75F2-449F-891A-B1FC89BE0D7E}" type="parTrans" cxnId="{E05C4B14-E951-4566-AC02-E36CB43859BB}">
      <dgm:prSet/>
      <dgm:spPr/>
      <dgm:t>
        <a:bodyPr/>
        <a:lstStyle/>
        <a:p>
          <a:endParaRPr lang="en-US"/>
        </a:p>
      </dgm:t>
    </dgm:pt>
    <dgm:pt modelId="{BCA994E0-83F2-424B-A0BF-9DC08820E503}" type="sibTrans" cxnId="{E05C4B14-E951-4566-AC02-E36CB43859BB}">
      <dgm:prSet phldrT="03" phldr="0"/>
      <dgm:spPr/>
      <dgm:t>
        <a:bodyPr/>
        <a:lstStyle/>
        <a:p>
          <a:r>
            <a:rPr lang="en-US"/>
            <a:t>03</a:t>
          </a:r>
        </a:p>
      </dgm:t>
    </dgm:pt>
    <dgm:pt modelId="{7B040362-BB34-41C0-B3CF-0348758D62AE}">
      <dgm:prSet/>
      <dgm:spPr/>
      <dgm:t>
        <a:bodyPr/>
        <a:lstStyle/>
        <a:p>
          <a:r>
            <a:rPr lang="en-US"/>
            <a:t>Flexibility</a:t>
          </a:r>
        </a:p>
      </dgm:t>
    </dgm:pt>
    <dgm:pt modelId="{C964316D-38A7-4BA9-B23E-0F6D40230E91}" type="parTrans" cxnId="{F43A2764-B727-40AD-81CF-9E94960FFF6B}">
      <dgm:prSet/>
      <dgm:spPr/>
      <dgm:t>
        <a:bodyPr/>
        <a:lstStyle/>
        <a:p>
          <a:endParaRPr lang="en-US"/>
        </a:p>
      </dgm:t>
    </dgm:pt>
    <dgm:pt modelId="{37DF9602-41CE-4E4F-AD0F-03BEF5204C9F}" type="sibTrans" cxnId="{F43A2764-B727-40AD-81CF-9E94960FFF6B}">
      <dgm:prSet phldrT="04" phldr="0"/>
      <dgm:spPr/>
      <dgm:t>
        <a:bodyPr/>
        <a:lstStyle/>
        <a:p>
          <a:r>
            <a:rPr lang="en-US"/>
            <a:t>04</a:t>
          </a:r>
        </a:p>
      </dgm:t>
    </dgm:pt>
    <dgm:pt modelId="{C7F29A70-95E4-4ACE-9D5B-871DBCDE5BD3}">
      <dgm:prSet/>
      <dgm:spPr/>
      <dgm:t>
        <a:bodyPr/>
        <a:lstStyle/>
        <a:p>
          <a:r>
            <a:rPr lang="en-US"/>
            <a:t>Consider Using External Facilitators</a:t>
          </a:r>
        </a:p>
      </dgm:t>
    </dgm:pt>
    <dgm:pt modelId="{A7E57D0A-6E3A-4D7C-B75E-1AB76B52EDFD}" type="parTrans" cxnId="{6C7F8810-1BB5-4BA3-A450-ECE4E958A43B}">
      <dgm:prSet/>
      <dgm:spPr/>
      <dgm:t>
        <a:bodyPr/>
        <a:lstStyle/>
        <a:p>
          <a:endParaRPr lang="en-US"/>
        </a:p>
      </dgm:t>
    </dgm:pt>
    <dgm:pt modelId="{14945523-B660-4BD8-9F71-4DDFBE4BDECB}" type="sibTrans" cxnId="{6C7F8810-1BB5-4BA3-A450-ECE4E958A43B}">
      <dgm:prSet phldrT="05" phldr="0"/>
      <dgm:spPr/>
      <dgm:t>
        <a:bodyPr/>
        <a:lstStyle/>
        <a:p>
          <a:r>
            <a:rPr lang="en-US"/>
            <a:t>05</a:t>
          </a:r>
        </a:p>
      </dgm:t>
    </dgm:pt>
    <dgm:pt modelId="{1F5FE4F6-E010-4C26-851E-98DE0BB29429}" type="pres">
      <dgm:prSet presAssocID="{46B81910-C1C2-4FF8-B8EE-BF52D89F3CBF}" presName="Name0" presStyleCnt="0">
        <dgm:presLayoutVars>
          <dgm:animLvl val="lvl"/>
          <dgm:resizeHandles val="exact"/>
        </dgm:presLayoutVars>
      </dgm:prSet>
      <dgm:spPr/>
    </dgm:pt>
    <dgm:pt modelId="{C7EFECDD-069F-4F54-8758-3871852DCDF7}" type="pres">
      <dgm:prSet presAssocID="{8F7686C9-5FB0-4390-BDC4-FD94D529596C}" presName="compositeNode" presStyleCnt="0">
        <dgm:presLayoutVars>
          <dgm:bulletEnabled val="1"/>
        </dgm:presLayoutVars>
      </dgm:prSet>
      <dgm:spPr/>
    </dgm:pt>
    <dgm:pt modelId="{CC324623-EE94-451F-BEFA-2346598F412C}" type="pres">
      <dgm:prSet presAssocID="{8F7686C9-5FB0-4390-BDC4-FD94D529596C}" presName="bgRect" presStyleLbl="alignNode1" presStyleIdx="0" presStyleCnt="5"/>
      <dgm:spPr/>
    </dgm:pt>
    <dgm:pt modelId="{5B3E756E-8CA6-4E91-A677-8D392E4B2305}" type="pres">
      <dgm:prSet presAssocID="{C9021C50-4782-46EC-B272-1190BD0D15FC}" presName="sibTransNodeRect" presStyleLbl="alignNode1" presStyleIdx="0" presStyleCnt="5">
        <dgm:presLayoutVars>
          <dgm:chMax val="0"/>
          <dgm:bulletEnabled val="1"/>
        </dgm:presLayoutVars>
      </dgm:prSet>
      <dgm:spPr/>
    </dgm:pt>
    <dgm:pt modelId="{97E8DC2F-77CC-47AA-AE10-24D0AAB2DFDA}" type="pres">
      <dgm:prSet presAssocID="{8F7686C9-5FB0-4390-BDC4-FD94D529596C}" presName="nodeRect" presStyleLbl="alignNode1" presStyleIdx="0" presStyleCnt="5">
        <dgm:presLayoutVars>
          <dgm:bulletEnabled val="1"/>
        </dgm:presLayoutVars>
      </dgm:prSet>
      <dgm:spPr/>
    </dgm:pt>
    <dgm:pt modelId="{EFCD5FDD-222A-46C4-817C-8F0CBDFA2F41}" type="pres">
      <dgm:prSet presAssocID="{C9021C50-4782-46EC-B272-1190BD0D15FC}" presName="sibTrans" presStyleCnt="0"/>
      <dgm:spPr/>
    </dgm:pt>
    <dgm:pt modelId="{376C24DC-D243-4EBD-A64B-0C24017F76CF}" type="pres">
      <dgm:prSet presAssocID="{FE712DF9-0097-4CC0-A10E-773363EC2E97}" presName="compositeNode" presStyleCnt="0">
        <dgm:presLayoutVars>
          <dgm:bulletEnabled val="1"/>
        </dgm:presLayoutVars>
      </dgm:prSet>
      <dgm:spPr/>
    </dgm:pt>
    <dgm:pt modelId="{10A6EA3D-E6EA-4551-857F-268B5D3244A2}" type="pres">
      <dgm:prSet presAssocID="{FE712DF9-0097-4CC0-A10E-773363EC2E97}" presName="bgRect" presStyleLbl="alignNode1" presStyleIdx="1" presStyleCnt="5"/>
      <dgm:spPr/>
    </dgm:pt>
    <dgm:pt modelId="{32D0C210-6655-4FB3-933F-A9A00A4C80B1}" type="pres">
      <dgm:prSet presAssocID="{FC2BAA29-2E8F-4A7A-BE9C-48D9BB07C913}" presName="sibTransNodeRect" presStyleLbl="alignNode1" presStyleIdx="1" presStyleCnt="5">
        <dgm:presLayoutVars>
          <dgm:chMax val="0"/>
          <dgm:bulletEnabled val="1"/>
        </dgm:presLayoutVars>
      </dgm:prSet>
      <dgm:spPr/>
    </dgm:pt>
    <dgm:pt modelId="{BC4E3E26-67DE-4F5E-AAD6-C34B3A860687}" type="pres">
      <dgm:prSet presAssocID="{FE712DF9-0097-4CC0-A10E-773363EC2E97}" presName="nodeRect" presStyleLbl="alignNode1" presStyleIdx="1" presStyleCnt="5">
        <dgm:presLayoutVars>
          <dgm:bulletEnabled val="1"/>
        </dgm:presLayoutVars>
      </dgm:prSet>
      <dgm:spPr/>
    </dgm:pt>
    <dgm:pt modelId="{1C2006AD-3DA8-4A56-8D11-E2E10DE2F250}" type="pres">
      <dgm:prSet presAssocID="{FC2BAA29-2E8F-4A7A-BE9C-48D9BB07C913}" presName="sibTrans" presStyleCnt="0"/>
      <dgm:spPr/>
    </dgm:pt>
    <dgm:pt modelId="{A209528C-2244-4235-929B-3DDDA97B8265}" type="pres">
      <dgm:prSet presAssocID="{F0CFB3BC-4D7B-426F-B1BC-1E4A2C2F5C67}" presName="compositeNode" presStyleCnt="0">
        <dgm:presLayoutVars>
          <dgm:bulletEnabled val="1"/>
        </dgm:presLayoutVars>
      </dgm:prSet>
      <dgm:spPr/>
    </dgm:pt>
    <dgm:pt modelId="{69721EF7-7BCE-4999-A686-C190130C99C4}" type="pres">
      <dgm:prSet presAssocID="{F0CFB3BC-4D7B-426F-B1BC-1E4A2C2F5C67}" presName="bgRect" presStyleLbl="alignNode1" presStyleIdx="2" presStyleCnt="5"/>
      <dgm:spPr/>
    </dgm:pt>
    <dgm:pt modelId="{2E14F43B-17FB-4902-8A0A-ED5BD1DE04AD}" type="pres">
      <dgm:prSet presAssocID="{BCA994E0-83F2-424B-A0BF-9DC08820E503}" presName="sibTransNodeRect" presStyleLbl="alignNode1" presStyleIdx="2" presStyleCnt="5">
        <dgm:presLayoutVars>
          <dgm:chMax val="0"/>
          <dgm:bulletEnabled val="1"/>
        </dgm:presLayoutVars>
      </dgm:prSet>
      <dgm:spPr/>
    </dgm:pt>
    <dgm:pt modelId="{1849349F-24CA-43E9-A153-E66FFA3E0BAA}" type="pres">
      <dgm:prSet presAssocID="{F0CFB3BC-4D7B-426F-B1BC-1E4A2C2F5C67}" presName="nodeRect" presStyleLbl="alignNode1" presStyleIdx="2" presStyleCnt="5">
        <dgm:presLayoutVars>
          <dgm:bulletEnabled val="1"/>
        </dgm:presLayoutVars>
      </dgm:prSet>
      <dgm:spPr/>
    </dgm:pt>
    <dgm:pt modelId="{75B2A0B0-5305-47F3-AF45-B4318D2B9AA5}" type="pres">
      <dgm:prSet presAssocID="{BCA994E0-83F2-424B-A0BF-9DC08820E503}" presName="sibTrans" presStyleCnt="0"/>
      <dgm:spPr/>
    </dgm:pt>
    <dgm:pt modelId="{6C7746DB-7F97-4D96-8BB5-A7551F7A6754}" type="pres">
      <dgm:prSet presAssocID="{7B040362-BB34-41C0-B3CF-0348758D62AE}" presName="compositeNode" presStyleCnt="0">
        <dgm:presLayoutVars>
          <dgm:bulletEnabled val="1"/>
        </dgm:presLayoutVars>
      </dgm:prSet>
      <dgm:spPr/>
    </dgm:pt>
    <dgm:pt modelId="{8E2DBBF8-4F0A-4D0B-B1E0-50FDA96B82CF}" type="pres">
      <dgm:prSet presAssocID="{7B040362-BB34-41C0-B3CF-0348758D62AE}" presName="bgRect" presStyleLbl="alignNode1" presStyleIdx="3" presStyleCnt="5"/>
      <dgm:spPr/>
    </dgm:pt>
    <dgm:pt modelId="{DE06BF76-886D-4017-9E3F-A2DAA6ADD789}" type="pres">
      <dgm:prSet presAssocID="{37DF9602-41CE-4E4F-AD0F-03BEF5204C9F}" presName="sibTransNodeRect" presStyleLbl="alignNode1" presStyleIdx="3" presStyleCnt="5">
        <dgm:presLayoutVars>
          <dgm:chMax val="0"/>
          <dgm:bulletEnabled val="1"/>
        </dgm:presLayoutVars>
      </dgm:prSet>
      <dgm:spPr/>
    </dgm:pt>
    <dgm:pt modelId="{09EBF0C0-6D93-4630-BE2F-89567FAE5CDA}" type="pres">
      <dgm:prSet presAssocID="{7B040362-BB34-41C0-B3CF-0348758D62AE}" presName="nodeRect" presStyleLbl="alignNode1" presStyleIdx="3" presStyleCnt="5">
        <dgm:presLayoutVars>
          <dgm:bulletEnabled val="1"/>
        </dgm:presLayoutVars>
      </dgm:prSet>
      <dgm:spPr/>
    </dgm:pt>
    <dgm:pt modelId="{9332D550-CC36-4C85-A70F-F61A2736495D}" type="pres">
      <dgm:prSet presAssocID="{37DF9602-41CE-4E4F-AD0F-03BEF5204C9F}" presName="sibTrans" presStyleCnt="0"/>
      <dgm:spPr/>
    </dgm:pt>
    <dgm:pt modelId="{B0733588-5528-4525-84F7-557B10A08DFF}" type="pres">
      <dgm:prSet presAssocID="{C7F29A70-95E4-4ACE-9D5B-871DBCDE5BD3}" presName="compositeNode" presStyleCnt="0">
        <dgm:presLayoutVars>
          <dgm:bulletEnabled val="1"/>
        </dgm:presLayoutVars>
      </dgm:prSet>
      <dgm:spPr/>
    </dgm:pt>
    <dgm:pt modelId="{AB9D1712-FD49-4AAB-ACE7-DE76C6B4DB14}" type="pres">
      <dgm:prSet presAssocID="{C7F29A70-95E4-4ACE-9D5B-871DBCDE5BD3}" presName="bgRect" presStyleLbl="alignNode1" presStyleIdx="4" presStyleCnt="5"/>
      <dgm:spPr/>
    </dgm:pt>
    <dgm:pt modelId="{3D5B8EC1-31A5-4B5A-8288-BA65EC622A3B}" type="pres">
      <dgm:prSet presAssocID="{14945523-B660-4BD8-9F71-4DDFBE4BDECB}" presName="sibTransNodeRect" presStyleLbl="alignNode1" presStyleIdx="4" presStyleCnt="5">
        <dgm:presLayoutVars>
          <dgm:chMax val="0"/>
          <dgm:bulletEnabled val="1"/>
        </dgm:presLayoutVars>
      </dgm:prSet>
      <dgm:spPr/>
    </dgm:pt>
    <dgm:pt modelId="{2076D157-93DD-4AD8-97C1-BD617E5A963B}" type="pres">
      <dgm:prSet presAssocID="{C7F29A70-95E4-4ACE-9D5B-871DBCDE5BD3}" presName="nodeRect" presStyleLbl="alignNode1" presStyleIdx="4" presStyleCnt="5">
        <dgm:presLayoutVars>
          <dgm:bulletEnabled val="1"/>
        </dgm:presLayoutVars>
      </dgm:prSet>
      <dgm:spPr/>
    </dgm:pt>
  </dgm:ptLst>
  <dgm:cxnLst>
    <dgm:cxn modelId="{6552060F-8128-4E27-9B47-E5EFAAFE900F}" type="presOf" srcId="{14945523-B660-4BD8-9F71-4DDFBE4BDECB}" destId="{3D5B8EC1-31A5-4B5A-8288-BA65EC622A3B}" srcOrd="0" destOrd="0" presId="urn:microsoft.com/office/officeart/2016/7/layout/LinearBlockProcessNumbered"/>
    <dgm:cxn modelId="{AA9F950F-19F8-4693-AA0D-6BEB211A4FF9}" type="presOf" srcId="{46B81910-C1C2-4FF8-B8EE-BF52D89F3CBF}" destId="{1F5FE4F6-E010-4C26-851E-98DE0BB29429}" srcOrd="0" destOrd="0" presId="urn:microsoft.com/office/officeart/2016/7/layout/LinearBlockProcessNumbered"/>
    <dgm:cxn modelId="{6C7F8810-1BB5-4BA3-A450-ECE4E958A43B}" srcId="{46B81910-C1C2-4FF8-B8EE-BF52D89F3CBF}" destId="{C7F29A70-95E4-4ACE-9D5B-871DBCDE5BD3}" srcOrd="4" destOrd="0" parTransId="{A7E57D0A-6E3A-4D7C-B75E-1AB76B52EDFD}" sibTransId="{14945523-B660-4BD8-9F71-4DDFBE4BDECB}"/>
    <dgm:cxn modelId="{E05C4B14-E951-4566-AC02-E36CB43859BB}" srcId="{46B81910-C1C2-4FF8-B8EE-BF52D89F3CBF}" destId="{F0CFB3BC-4D7B-426F-B1BC-1E4A2C2F5C67}" srcOrd="2" destOrd="0" parTransId="{5E6907C9-75F2-449F-891A-B1FC89BE0D7E}" sibTransId="{BCA994E0-83F2-424B-A0BF-9DC08820E503}"/>
    <dgm:cxn modelId="{153E2A3B-115D-43D1-88A4-7B0EFCCFC8F6}" type="presOf" srcId="{F0CFB3BC-4D7B-426F-B1BC-1E4A2C2F5C67}" destId="{69721EF7-7BCE-4999-A686-C190130C99C4}" srcOrd="0" destOrd="0" presId="urn:microsoft.com/office/officeart/2016/7/layout/LinearBlockProcessNumbered"/>
    <dgm:cxn modelId="{305E655D-FAB4-4B6C-BD4B-F933A6C357AB}" type="presOf" srcId="{BCA994E0-83F2-424B-A0BF-9DC08820E503}" destId="{2E14F43B-17FB-4902-8A0A-ED5BD1DE04AD}" srcOrd="0" destOrd="0" presId="urn:microsoft.com/office/officeart/2016/7/layout/LinearBlockProcessNumbered"/>
    <dgm:cxn modelId="{C738595E-A1F2-4060-B4C0-5F288FB99E73}" type="presOf" srcId="{F0CFB3BC-4D7B-426F-B1BC-1E4A2C2F5C67}" destId="{1849349F-24CA-43E9-A153-E66FFA3E0BAA}" srcOrd="1" destOrd="0" presId="urn:microsoft.com/office/officeart/2016/7/layout/LinearBlockProcessNumbered"/>
    <dgm:cxn modelId="{90BA9F43-9CAD-4AE6-AE04-1548F7925F75}" type="presOf" srcId="{37DF9602-41CE-4E4F-AD0F-03BEF5204C9F}" destId="{DE06BF76-886D-4017-9E3F-A2DAA6ADD789}" srcOrd="0" destOrd="0" presId="urn:microsoft.com/office/officeart/2016/7/layout/LinearBlockProcessNumbered"/>
    <dgm:cxn modelId="{F43A2764-B727-40AD-81CF-9E94960FFF6B}" srcId="{46B81910-C1C2-4FF8-B8EE-BF52D89F3CBF}" destId="{7B040362-BB34-41C0-B3CF-0348758D62AE}" srcOrd="3" destOrd="0" parTransId="{C964316D-38A7-4BA9-B23E-0F6D40230E91}" sibTransId="{37DF9602-41CE-4E4F-AD0F-03BEF5204C9F}"/>
    <dgm:cxn modelId="{1169C77C-2E6E-487C-9FC3-84CC45B3890A}" srcId="{46B81910-C1C2-4FF8-B8EE-BF52D89F3CBF}" destId="{FE712DF9-0097-4CC0-A10E-773363EC2E97}" srcOrd="1" destOrd="0" parTransId="{C825E60D-3B2B-4694-A313-F4AE860BDDFE}" sibTransId="{FC2BAA29-2E8F-4A7A-BE9C-48D9BB07C913}"/>
    <dgm:cxn modelId="{59AF0089-B72B-48A2-8296-F6964166E755}" type="presOf" srcId="{C9021C50-4782-46EC-B272-1190BD0D15FC}" destId="{5B3E756E-8CA6-4E91-A677-8D392E4B2305}" srcOrd="0" destOrd="0" presId="urn:microsoft.com/office/officeart/2016/7/layout/LinearBlockProcessNumbered"/>
    <dgm:cxn modelId="{F143858F-D305-48C0-BCF2-E598FBE4CEFA}" srcId="{46B81910-C1C2-4FF8-B8EE-BF52D89F3CBF}" destId="{8F7686C9-5FB0-4390-BDC4-FD94D529596C}" srcOrd="0" destOrd="0" parTransId="{26BB1B5F-67F4-4853-9183-4A406844942A}" sibTransId="{C9021C50-4782-46EC-B272-1190BD0D15FC}"/>
    <dgm:cxn modelId="{0F961891-CAE4-434B-9317-D1DF457A2BEC}" type="presOf" srcId="{FE712DF9-0097-4CC0-A10E-773363EC2E97}" destId="{BC4E3E26-67DE-4F5E-AAD6-C34B3A860687}" srcOrd="1" destOrd="0" presId="urn:microsoft.com/office/officeart/2016/7/layout/LinearBlockProcessNumbered"/>
    <dgm:cxn modelId="{31A22EBC-5F81-485D-BFC8-2F255B8B0D86}" type="presOf" srcId="{C7F29A70-95E4-4ACE-9D5B-871DBCDE5BD3}" destId="{2076D157-93DD-4AD8-97C1-BD617E5A963B}" srcOrd="1" destOrd="0" presId="urn:microsoft.com/office/officeart/2016/7/layout/LinearBlockProcessNumbered"/>
    <dgm:cxn modelId="{700C2FC9-E2DB-4248-A217-4923B2CA1C27}" type="presOf" srcId="{8F7686C9-5FB0-4390-BDC4-FD94D529596C}" destId="{CC324623-EE94-451F-BEFA-2346598F412C}" srcOrd="0" destOrd="0" presId="urn:microsoft.com/office/officeart/2016/7/layout/LinearBlockProcessNumbered"/>
    <dgm:cxn modelId="{D40547D5-C2CD-479A-ACE0-EAE7BEC356A4}" type="presOf" srcId="{FC2BAA29-2E8F-4A7A-BE9C-48D9BB07C913}" destId="{32D0C210-6655-4FB3-933F-A9A00A4C80B1}" srcOrd="0" destOrd="0" presId="urn:microsoft.com/office/officeart/2016/7/layout/LinearBlockProcessNumbered"/>
    <dgm:cxn modelId="{674ED9D5-DEC1-48EA-9BEF-97ABC5D6F2B2}" type="presOf" srcId="{C7F29A70-95E4-4ACE-9D5B-871DBCDE5BD3}" destId="{AB9D1712-FD49-4AAB-ACE7-DE76C6B4DB14}" srcOrd="0" destOrd="0" presId="urn:microsoft.com/office/officeart/2016/7/layout/LinearBlockProcessNumbered"/>
    <dgm:cxn modelId="{C3687CDE-1638-45BA-A7CE-32656CB45242}" type="presOf" srcId="{8F7686C9-5FB0-4390-BDC4-FD94D529596C}" destId="{97E8DC2F-77CC-47AA-AE10-24D0AAB2DFDA}" srcOrd="1" destOrd="0" presId="urn:microsoft.com/office/officeart/2016/7/layout/LinearBlockProcessNumbered"/>
    <dgm:cxn modelId="{64204EE3-1A82-4FD0-8ADF-474729FB57DC}" type="presOf" srcId="{FE712DF9-0097-4CC0-A10E-773363EC2E97}" destId="{10A6EA3D-E6EA-4551-857F-268B5D3244A2}" srcOrd="0" destOrd="0" presId="urn:microsoft.com/office/officeart/2016/7/layout/LinearBlockProcessNumbered"/>
    <dgm:cxn modelId="{AA15B3F3-7024-4505-9E89-0BDFEAC0BB2C}" type="presOf" srcId="{7B040362-BB34-41C0-B3CF-0348758D62AE}" destId="{8E2DBBF8-4F0A-4D0B-B1E0-50FDA96B82CF}" srcOrd="0" destOrd="0" presId="urn:microsoft.com/office/officeart/2016/7/layout/LinearBlockProcessNumbered"/>
    <dgm:cxn modelId="{E479CEF8-8A0D-4BF8-A197-0CF866A8A532}" type="presOf" srcId="{7B040362-BB34-41C0-B3CF-0348758D62AE}" destId="{09EBF0C0-6D93-4630-BE2F-89567FAE5CDA}" srcOrd="1" destOrd="0" presId="urn:microsoft.com/office/officeart/2016/7/layout/LinearBlockProcessNumbered"/>
    <dgm:cxn modelId="{2218A534-66B6-43E1-9C33-13A95F9C04C8}" type="presParOf" srcId="{1F5FE4F6-E010-4C26-851E-98DE0BB29429}" destId="{C7EFECDD-069F-4F54-8758-3871852DCDF7}" srcOrd="0" destOrd="0" presId="urn:microsoft.com/office/officeart/2016/7/layout/LinearBlockProcessNumbered"/>
    <dgm:cxn modelId="{C88F9D0B-246E-4A9F-A27F-3ECB58AB6A94}" type="presParOf" srcId="{C7EFECDD-069F-4F54-8758-3871852DCDF7}" destId="{CC324623-EE94-451F-BEFA-2346598F412C}" srcOrd="0" destOrd="0" presId="urn:microsoft.com/office/officeart/2016/7/layout/LinearBlockProcessNumbered"/>
    <dgm:cxn modelId="{000311A5-1C5C-46C3-B8DE-580867D20537}" type="presParOf" srcId="{C7EFECDD-069F-4F54-8758-3871852DCDF7}" destId="{5B3E756E-8CA6-4E91-A677-8D392E4B2305}" srcOrd="1" destOrd="0" presId="urn:microsoft.com/office/officeart/2016/7/layout/LinearBlockProcessNumbered"/>
    <dgm:cxn modelId="{391A995F-995D-43B8-96D9-CA1F0B21C002}" type="presParOf" srcId="{C7EFECDD-069F-4F54-8758-3871852DCDF7}" destId="{97E8DC2F-77CC-47AA-AE10-24D0AAB2DFDA}" srcOrd="2" destOrd="0" presId="urn:microsoft.com/office/officeart/2016/7/layout/LinearBlockProcessNumbered"/>
    <dgm:cxn modelId="{A16645A6-5C33-48D6-BA48-4C56D6F845D1}" type="presParOf" srcId="{1F5FE4F6-E010-4C26-851E-98DE0BB29429}" destId="{EFCD5FDD-222A-46C4-817C-8F0CBDFA2F41}" srcOrd="1" destOrd="0" presId="urn:microsoft.com/office/officeart/2016/7/layout/LinearBlockProcessNumbered"/>
    <dgm:cxn modelId="{289E2129-0503-46F1-932E-8CF93A2E7534}" type="presParOf" srcId="{1F5FE4F6-E010-4C26-851E-98DE0BB29429}" destId="{376C24DC-D243-4EBD-A64B-0C24017F76CF}" srcOrd="2" destOrd="0" presId="urn:microsoft.com/office/officeart/2016/7/layout/LinearBlockProcessNumbered"/>
    <dgm:cxn modelId="{4DCC2BC5-C079-4E38-9825-6C2B5FCFC320}" type="presParOf" srcId="{376C24DC-D243-4EBD-A64B-0C24017F76CF}" destId="{10A6EA3D-E6EA-4551-857F-268B5D3244A2}" srcOrd="0" destOrd="0" presId="urn:microsoft.com/office/officeart/2016/7/layout/LinearBlockProcessNumbered"/>
    <dgm:cxn modelId="{99120344-49D9-4317-B66E-2E66E55140BB}" type="presParOf" srcId="{376C24DC-D243-4EBD-A64B-0C24017F76CF}" destId="{32D0C210-6655-4FB3-933F-A9A00A4C80B1}" srcOrd="1" destOrd="0" presId="urn:microsoft.com/office/officeart/2016/7/layout/LinearBlockProcessNumbered"/>
    <dgm:cxn modelId="{95F91D00-0D35-4943-8E5E-D3CE260AED34}" type="presParOf" srcId="{376C24DC-D243-4EBD-A64B-0C24017F76CF}" destId="{BC4E3E26-67DE-4F5E-AAD6-C34B3A860687}" srcOrd="2" destOrd="0" presId="urn:microsoft.com/office/officeart/2016/7/layout/LinearBlockProcessNumbered"/>
    <dgm:cxn modelId="{9E32D514-33FE-4BE0-AB27-279CF0D8EAA9}" type="presParOf" srcId="{1F5FE4F6-E010-4C26-851E-98DE0BB29429}" destId="{1C2006AD-3DA8-4A56-8D11-E2E10DE2F250}" srcOrd="3" destOrd="0" presId="urn:microsoft.com/office/officeart/2016/7/layout/LinearBlockProcessNumbered"/>
    <dgm:cxn modelId="{A3E234E3-6184-4E0D-984C-EC7D3FD9D6E0}" type="presParOf" srcId="{1F5FE4F6-E010-4C26-851E-98DE0BB29429}" destId="{A209528C-2244-4235-929B-3DDDA97B8265}" srcOrd="4" destOrd="0" presId="urn:microsoft.com/office/officeart/2016/7/layout/LinearBlockProcessNumbered"/>
    <dgm:cxn modelId="{6E4FBDCA-87E0-4406-96B5-E65871C38494}" type="presParOf" srcId="{A209528C-2244-4235-929B-3DDDA97B8265}" destId="{69721EF7-7BCE-4999-A686-C190130C99C4}" srcOrd="0" destOrd="0" presId="urn:microsoft.com/office/officeart/2016/7/layout/LinearBlockProcessNumbered"/>
    <dgm:cxn modelId="{E2F35DAF-87E3-42D3-8406-05F499CEC168}" type="presParOf" srcId="{A209528C-2244-4235-929B-3DDDA97B8265}" destId="{2E14F43B-17FB-4902-8A0A-ED5BD1DE04AD}" srcOrd="1" destOrd="0" presId="urn:microsoft.com/office/officeart/2016/7/layout/LinearBlockProcessNumbered"/>
    <dgm:cxn modelId="{2151DFDE-DB8A-4BEC-8134-151481287C2F}" type="presParOf" srcId="{A209528C-2244-4235-929B-3DDDA97B8265}" destId="{1849349F-24CA-43E9-A153-E66FFA3E0BAA}" srcOrd="2" destOrd="0" presId="urn:microsoft.com/office/officeart/2016/7/layout/LinearBlockProcessNumbered"/>
    <dgm:cxn modelId="{482F5CCD-4575-4262-B72D-8425F7EAAF2E}" type="presParOf" srcId="{1F5FE4F6-E010-4C26-851E-98DE0BB29429}" destId="{75B2A0B0-5305-47F3-AF45-B4318D2B9AA5}" srcOrd="5" destOrd="0" presId="urn:microsoft.com/office/officeart/2016/7/layout/LinearBlockProcessNumbered"/>
    <dgm:cxn modelId="{4E5C9355-109E-4004-89A8-824858A5350A}" type="presParOf" srcId="{1F5FE4F6-E010-4C26-851E-98DE0BB29429}" destId="{6C7746DB-7F97-4D96-8BB5-A7551F7A6754}" srcOrd="6" destOrd="0" presId="urn:microsoft.com/office/officeart/2016/7/layout/LinearBlockProcessNumbered"/>
    <dgm:cxn modelId="{D0E210A7-BCCB-4274-8393-8EF7CA0027DC}" type="presParOf" srcId="{6C7746DB-7F97-4D96-8BB5-A7551F7A6754}" destId="{8E2DBBF8-4F0A-4D0B-B1E0-50FDA96B82CF}" srcOrd="0" destOrd="0" presId="urn:microsoft.com/office/officeart/2016/7/layout/LinearBlockProcessNumbered"/>
    <dgm:cxn modelId="{92924D4C-85F9-497B-8CD3-D6F2CA37AEA0}" type="presParOf" srcId="{6C7746DB-7F97-4D96-8BB5-A7551F7A6754}" destId="{DE06BF76-886D-4017-9E3F-A2DAA6ADD789}" srcOrd="1" destOrd="0" presId="urn:microsoft.com/office/officeart/2016/7/layout/LinearBlockProcessNumbered"/>
    <dgm:cxn modelId="{9219FC65-59BA-4B4C-AC54-26996B242B4B}" type="presParOf" srcId="{6C7746DB-7F97-4D96-8BB5-A7551F7A6754}" destId="{09EBF0C0-6D93-4630-BE2F-89567FAE5CDA}" srcOrd="2" destOrd="0" presId="urn:microsoft.com/office/officeart/2016/7/layout/LinearBlockProcessNumbered"/>
    <dgm:cxn modelId="{4A11E75B-6854-4616-B2D6-CE865AB6B6B3}" type="presParOf" srcId="{1F5FE4F6-E010-4C26-851E-98DE0BB29429}" destId="{9332D550-CC36-4C85-A70F-F61A2736495D}" srcOrd="7" destOrd="0" presId="urn:microsoft.com/office/officeart/2016/7/layout/LinearBlockProcessNumbered"/>
    <dgm:cxn modelId="{1F1D5E3A-938E-454B-88CD-A97302F62AF9}" type="presParOf" srcId="{1F5FE4F6-E010-4C26-851E-98DE0BB29429}" destId="{B0733588-5528-4525-84F7-557B10A08DFF}" srcOrd="8" destOrd="0" presId="urn:microsoft.com/office/officeart/2016/7/layout/LinearBlockProcessNumbered"/>
    <dgm:cxn modelId="{69E0D64E-6DDA-474E-8C78-CBDEE9B24170}" type="presParOf" srcId="{B0733588-5528-4525-84F7-557B10A08DFF}" destId="{AB9D1712-FD49-4AAB-ACE7-DE76C6B4DB14}" srcOrd="0" destOrd="0" presId="urn:microsoft.com/office/officeart/2016/7/layout/LinearBlockProcessNumbered"/>
    <dgm:cxn modelId="{17B10C98-6640-458E-809C-773DE80EEB55}" type="presParOf" srcId="{B0733588-5528-4525-84F7-557B10A08DFF}" destId="{3D5B8EC1-31A5-4B5A-8288-BA65EC622A3B}" srcOrd="1" destOrd="0" presId="urn:microsoft.com/office/officeart/2016/7/layout/LinearBlockProcessNumbered"/>
    <dgm:cxn modelId="{909325E2-D5C7-4ADC-9C34-46ACDDA31C2C}" type="presParOf" srcId="{B0733588-5528-4525-84F7-557B10A08DFF}" destId="{2076D157-93DD-4AD8-97C1-BD617E5A963B}"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4B3EAD-655F-4B92-8AA7-3824B0B8660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C1E164F-F051-4259-8204-6FD281E55AE0}">
      <dgm:prSet phldrT="[Text]"/>
      <dgm:spPr/>
      <dgm:t>
        <a:bodyPr/>
        <a:lstStyle/>
        <a:p>
          <a:r>
            <a:rPr lang="en-US" dirty="0"/>
            <a:t>Emergency Preparedness Program</a:t>
          </a:r>
        </a:p>
      </dgm:t>
    </dgm:pt>
    <dgm:pt modelId="{5BAEE7B6-D1D5-4F7E-9322-0E866005564E}" type="parTrans" cxnId="{F6ED4959-A209-4062-AFEF-DD176FEF6D34}">
      <dgm:prSet/>
      <dgm:spPr/>
      <dgm:t>
        <a:bodyPr/>
        <a:lstStyle/>
        <a:p>
          <a:endParaRPr lang="en-US"/>
        </a:p>
      </dgm:t>
    </dgm:pt>
    <dgm:pt modelId="{0648F7B6-37C0-4418-996C-897F3954D384}" type="sibTrans" cxnId="{F6ED4959-A209-4062-AFEF-DD176FEF6D34}">
      <dgm:prSet/>
      <dgm:spPr/>
      <dgm:t>
        <a:bodyPr/>
        <a:lstStyle/>
        <a:p>
          <a:endParaRPr lang="en-US"/>
        </a:p>
      </dgm:t>
    </dgm:pt>
    <dgm:pt modelId="{4DCDE56F-B8E8-4DE6-9A0A-CCCCA21E086C}">
      <dgm:prSet phldrT="[Text]"/>
      <dgm:spPr/>
      <dgm:t>
        <a:bodyPr/>
        <a:lstStyle/>
        <a:p>
          <a:r>
            <a:rPr lang="en-US" dirty="0"/>
            <a:t>Emergency Plan</a:t>
          </a:r>
        </a:p>
      </dgm:t>
    </dgm:pt>
    <dgm:pt modelId="{03A60EE9-F813-4E1C-B00A-04D957ABEBD2}" type="parTrans" cxnId="{7F8123DE-A01E-4B38-A766-BFC1E6102FBF}">
      <dgm:prSet/>
      <dgm:spPr/>
      <dgm:t>
        <a:bodyPr/>
        <a:lstStyle/>
        <a:p>
          <a:endParaRPr lang="en-US"/>
        </a:p>
      </dgm:t>
    </dgm:pt>
    <dgm:pt modelId="{E2547602-7339-41DD-99CE-A96B1E94197E}" type="sibTrans" cxnId="{7F8123DE-A01E-4B38-A766-BFC1E6102FBF}">
      <dgm:prSet/>
      <dgm:spPr/>
      <dgm:t>
        <a:bodyPr/>
        <a:lstStyle/>
        <a:p>
          <a:endParaRPr lang="en-US"/>
        </a:p>
      </dgm:t>
    </dgm:pt>
    <dgm:pt modelId="{1FDE5D80-E6A5-48B6-801A-444236068DC5}">
      <dgm:prSet phldrT="[Text]"/>
      <dgm:spPr/>
      <dgm:t>
        <a:bodyPr/>
        <a:lstStyle/>
        <a:p>
          <a:r>
            <a:rPr lang="en-US" dirty="0"/>
            <a:t>Policies &amp; Procedures</a:t>
          </a:r>
        </a:p>
      </dgm:t>
    </dgm:pt>
    <dgm:pt modelId="{D16D5CB1-BAF4-4B3A-B2C8-045B96F7EF03}" type="parTrans" cxnId="{1B5A389A-91D1-4EFF-AEC7-06948EA2C504}">
      <dgm:prSet/>
      <dgm:spPr/>
      <dgm:t>
        <a:bodyPr/>
        <a:lstStyle/>
        <a:p>
          <a:endParaRPr lang="en-US"/>
        </a:p>
      </dgm:t>
    </dgm:pt>
    <dgm:pt modelId="{DA6A0751-26D1-4B28-8AA8-A23BA5C4C8B4}" type="sibTrans" cxnId="{1B5A389A-91D1-4EFF-AEC7-06948EA2C504}">
      <dgm:prSet/>
      <dgm:spPr/>
      <dgm:t>
        <a:bodyPr/>
        <a:lstStyle/>
        <a:p>
          <a:endParaRPr lang="en-US"/>
        </a:p>
      </dgm:t>
    </dgm:pt>
    <dgm:pt modelId="{12C14EF1-1FA4-416D-A146-CEDFA6E425BE}">
      <dgm:prSet phldrT="[Text]"/>
      <dgm:spPr/>
      <dgm:t>
        <a:bodyPr/>
        <a:lstStyle/>
        <a:p>
          <a:r>
            <a:rPr lang="en-US" dirty="0"/>
            <a:t>Communication plan</a:t>
          </a:r>
        </a:p>
      </dgm:t>
    </dgm:pt>
    <dgm:pt modelId="{6601F544-50AB-4FAD-9E82-461E9116FCF9}" type="parTrans" cxnId="{B068779A-530A-455E-82DB-F0EFEEF6103C}">
      <dgm:prSet/>
      <dgm:spPr/>
      <dgm:t>
        <a:bodyPr/>
        <a:lstStyle/>
        <a:p>
          <a:endParaRPr lang="en-US"/>
        </a:p>
      </dgm:t>
    </dgm:pt>
    <dgm:pt modelId="{D17FDA07-0FD1-40A0-B9D8-0D296BB6CA20}" type="sibTrans" cxnId="{B068779A-530A-455E-82DB-F0EFEEF6103C}">
      <dgm:prSet/>
      <dgm:spPr/>
      <dgm:t>
        <a:bodyPr/>
        <a:lstStyle/>
        <a:p>
          <a:endParaRPr lang="en-US"/>
        </a:p>
      </dgm:t>
    </dgm:pt>
    <dgm:pt modelId="{B8DB9ADC-E42D-4D6F-8643-4CCE6C4AA647}">
      <dgm:prSet/>
      <dgm:spPr>
        <a:solidFill>
          <a:schemeClr val="accent1">
            <a:lumMod val="75000"/>
          </a:schemeClr>
        </a:solidFill>
      </dgm:spPr>
      <dgm:t>
        <a:bodyPr/>
        <a:lstStyle/>
        <a:p>
          <a:r>
            <a:rPr lang="en-US" dirty="0"/>
            <a:t>Training and Exercises</a:t>
          </a:r>
        </a:p>
      </dgm:t>
    </dgm:pt>
    <dgm:pt modelId="{FA23D6DF-50D6-4791-8EA3-132CEBA9FEA0}" type="parTrans" cxnId="{17C4FE6B-E9D3-42F6-A85A-D2812B39734E}">
      <dgm:prSet/>
      <dgm:spPr/>
      <dgm:t>
        <a:bodyPr/>
        <a:lstStyle/>
        <a:p>
          <a:endParaRPr lang="en-US"/>
        </a:p>
      </dgm:t>
    </dgm:pt>
    <dgm:pt modelId="{D3DB40D6-D3DE-4500-ADF5-12824D39D1B5}" type="sibTrans" cxnId="{17C4FE6B-E9D3-42F6-A85A-D2812B39734E}">
      <dgm:prSet/>
      <dgm:spPr/>
      <dgm:t>
        <a:bodyPr/>
        <a:lstStyle/>
        <a:p>
          <a:endParaRPr lang="en-US"/>
        </a:p>
      </dgm:t>
    </dgm:pt>
    <dgm:pt modelId="{E4547AE5-6555-4CC5-9F4D-DD3FCD4214C2}">
      <dgm:prSet/>
      <dgm:spPr>
        <a:solidFill>
          <a:schemeClr val="tx2">
            <a:lumMod val="50000"/>
            <a:lumOff val="50000"/>
          </a:schemeClr>
        </a:solidFill>
      </dgm:spPr>
      <dgm:t>
        <a:bodyPr/>
        <a:lstStyle/>
        <a:p>
          <a:r>
            <a:rPr lang="en-US" dirty="0"/>
            <a:t>Integrated Health systems</a:t>
          </a:r>
        </a:p>
      </dgm:t>
    </dgm:pt>
    <dgm:pt modelId="{C1DB495F-FE69-436D-87C1-10CE689347A7}" type="parTrans" cxnId="{3063644F-BDC6-4BD5-8107-24E22FB696D4}">
      <dgm:prSet/>
      <dgm:spPr/>
      <dgm:t>
        <a:bodyPr/>
        <a:lstStyle/>
        <a:p>
          <a:endParaRPr lang="en-US"/>
        </a:p>
      </dgm:t>
    </dgm:pt>
    <dgm:pt modelId="{FBAA6BC8-1C2B-4498-9585-B6F3EF52B640}" type="sibTrans" cxnId="{3063644F-BDC6-4BD5-8107-24E22FB696D4}">
      <dgm:prSet/>
      <dgm:spPr/>
      <dgm:t>
        <a:bodyPr/>
        <a:lstStyle/>
        <a:p>
          <a:endParaRPr lang="en-US"/>
        </a:p>
      </dgm:t>
    </dgm:pt>
    <dgm:pt modelId="{A22851E7-F1D7-47FC-B304-5B3DCA5DDABC}">
      <dgm:prSet/>
      <dgm:spPr>
        <a:solidFill>
          <a:schemeClr val="tx2">
            <a:lumMod val="50000"/>
            <a:lumOff val="50000"/>
          </a:schemeClr>
        </a:solidFill>
      </dgm:spPr>
      <dgm:t>
        <a:bodyPr/>
        <a:lstStyle/>
        <a:p>
          <a:r>
            <a:rPr lang="en-US" dirty="0"/>
            <a:t>Emergency &amp; Standby power</a:t>
          </a:r>
        </a:p>
      </dgm:t>
    </dgm:pt>
    <dgm:pt modelId="{1A1A136C-2C19-4873-89A7-9B56D80C4755}" type="parTrans" cxnId="{E41F25BA-5CDB-48B7-9D64-869591A41014}">
      <dgm:prSet/>
      <dgm:spPr/>
      <dgm:t>
        <a:bodyPr/>
        <a:lstStyle/>
        <a:p>
          <a:endParaRPr lang="en-US"/>
        </a:p>
      </dgm:t>
    </dgm:pt>
    <dgm:pt modelId="{D0DE6E09-291A-46FC-BD40-1B6779162443}" type="sibTrans" cxnId="{E41F25BA-5CDB-48B7-9D64-869591A41014}">
      <dgm:prSet/>
      <dgm:spPr/>
      <dgm:t>
        <a:bodyPr/>
        <a:lstStyle/>
        <a:p>
          <a:endParaRPr lang="en-US"/>
        </a:p>
      </dgm:t>
    </dgm:pt>
    <dgm:pt modelId="{0B7DAF57-5B9A-4CD7-898F-B706C62B952D}" type="pres">
      <dgm:prSet presAssocID="{544B3EAD-655F-4B92-8AA7-3824B0B8660B}" presName="cycle" presStyleCnt="0">
        <dgm:presLayoutVars>
          <dgm:chMax val="1"/>
          <dgm:dir/>
          <dgm:animLvl val="ctr"/>
          <dgm:resizeHandles val="exact"/>
        </dgm:presLayoutVars>
      </dgm:prSet>
      <dgm:spPr/>
    </dgm:pt>
    <dgm:pt modelId="{1D9FDD4C-5B5B-4221-A3CA-250B17E504A5}" type="pres">
      <dgm:prSet presAssocID="{3C1E164F-F051-4259-8204-6FD281E55AE0}" presName="centerShape" presStyleLbl="node0" presStyleIdx="0" presStyleCnt="1"/>
      <dgm:spPr/>
    </dgm:pt>
    <dgm:pt modelId="{87B325E2-1061-4E3C-AB64-3E7E075FB989}" type="pres">
      <dgm:prSet presAssocID="{03A60EE9-F813-4E1C-B00A-04D957ABEBD2}" presName="parTrans" presStyleLbl="bgSibTrans2D1" presStyleIdx="0" presStyleCnt="6"/>
      <dgm:spPr/>
    </dgm:pt>
    <dgm:pt modelId="{7368AB31-831F-432C-8700-DE2F50E5220F}" type="pres">
      <dgm:prSet presAssocID="{4DCDE56F-B8E8-4DE6-9A0A-CCCCA21E086C}" presName="node" presStyleLbl="node1" presStyleIdx="0" presStyleCnt="6">
        <dgm:presLayoutVars>
          <dgm:bulletEnabled val="1"/>
        </dgm:presLayoutVars>
      </dgm:prSet>
      <dgm:spPr/>
    </dgm:pt>
    <dgm:pt modelId="{4F900870-DBB9-4B73-BE1F-25F18A5BFDDA}" type="pres">
      <dgm:prSet presAssocID="{D16D5CB1-BAF4-4B3A-B2C8-045B96F7EF03}" presName="parTrans" presStyleLbl="bgSibTrans2D1" presStyleIdx="1" presStyleCnt="6"/>
      <dgm:spPr/>
    </dgm:pt>
    <dgm:pt modelId="{82CD46DA-A0FF-41A7-93F9-89B77CF1F763}" type="pres">
      <dgm:prSet presAssocID="{1FDE5D80-E6A5-48B6-801A-444236068DC5}" presName="node" presStyleLbl="node1" presStyleIdx="1" presStyleCnt="6">
        <dgm:presLayoutVars>
          <dgm:bulletEnabled val="1"/>
        </dgm:presLayoutVars>
      </dgm:prSet>
      <dgm:spPr/>
    </dgm:pt>
    <dgm:pt modelId="{2DE43319-A027-42EF-A643-12EA51031DA1}" type="pres">
      <dgm:prSet presAssocID="{6601F544-50AB-4FAD-9E82-461E9116FCF9}" presName="parTrans" presStyleLbl="bgSibTrans2D1" presStyleIdx="2" presStyleCnt="6"/>
      <dgm:spPr/>
    </dgm:pt>
    <dgm:pt modelId="{F36605BE-B1F8-41A3-A2A8-D683BFA59CC3}" type="pres">
      <dgm:prSet presAssocID="{12C14EF1-1FA4-416D-A146-CEDFA6E425BE}" presName="node" presStyleLbl="node1" presStyleIdx="2" presStyleCnt="6">
        <dgm:presLayoutVars>
          <dgm:bulletEnabled val="1"/>
        </dgm:presLayoutVars>
      </dgm:prSet>
      <dgm:spPr/>
    </dgm:pt>
    <dgm:pt modelId="{D3254AC5-1544-4C70-B9FD-2A7FC9C1BF63}" type="pres">
      <dgm:prSet presAssocID="{FA23D6DF-50D6-4791-8EA3-132CEBA9FEA0}" presName="parTrans" presStyleLbl="bgSibTrans2D1" presStyleIdx="3" presStyleCnt="6"/>
      <dgm:spPr/>
    </dgm:pt>
    <dgm:pt modelId="{322C2D3F-C92B-4FFD-B8EC-7B73CF10AAD5}" type="pres">
      <dgm:prSet presAssocID="{B8DB9ADC-E42D-4D6F-8643-4CCE6C4AA647}" presName="node" presStyleLbl="node1" presStyleIdx="3" presStyleCnt="6" custRadScaleRad="103059" custRadScaleInc="822">
        <dgm:presLayoutVars>
          <dgm:bulletEnabled val="1"/>
        </dgm:presLayoutVars>
      </dgm:prSet>
      <dgm:spPr/>
    </dgm:pt>
    <dgm:pt modelId="{005BD3E3-5B6E-4881-AEAF-014D92A2EEC2}" type="pres">
      <dgm:prSet presAssocID="{C1DB495F-FE69-436D-87C1-10CE689347A7}" presName="parTrans" presStyleLbl="bgSibTrans2D1" presStyleIdx="4" presStyleCnt="6"/>
      <dgm:spPr/>
    </dgm:pt>
    <dgm:pt modelId="{5D8FB793-00E4-4803-9213-99E1992CE920}" type="pres">
      <dgm:prSet presAssocID="{E4547AE5-6555-4CC5-9F4D-DD3FCD4214C2}" presName="node" presStyleLbl="node1" presStyleIdx="4" presStyleCnt="6" custRadScaleRad="98940" custRadScaleInc="2846">
        <dgm:presLayoutVars>
          <dgm:bulletEnabled val="1"/>
        </dgm:presLayoutVars>
      </dgm:prSet>
      <dgm:spPr/>
    </dgm:pt>
    <dgm:pt modelId="{68A26FC2-D831-4FEB-8CCD-0FDDAD961182}" type="pres">
      <dgm:prSet presAssocID="{1A1A136C-2C19-4873-89A7-9B56D80C4755}" presName="parTrans" presStyleLbl="bgSibTrans2D1" presStyleIdx="5" presStyleCnt="6"/>
      <dgm:spPr/>
    </dgm:pt>
    <dgm:pt modelId="{A350ADC9-A1EE-44D0-8E48-76492E62C24B}" type="pres">
      <dgm:prSet presAssocID="{A22851E7-F1D7-47FC-B304-5B3DCA5DDABC}" presName="node" presStyleLbl="node1" presStyleIdx="5" presStyleCnt="6">
        <dgm:presLayoutVars>
          <dgm:bulletEnabled val="1"/>
        </dgm:presLayoutVars>
      </dgm:prSet>
      <dgm:spPr/>
    </dgm:pt>
  </dgm:ptLst>
  <dgm:cxnLst>
    <dgm:cxn modelId="{2957AD13-DBA1-4452-9B8F-4F3EDFAB72B7}" type="presOf" srcId="{544B3EAD-655F-4B92-8AA7-3824B0B8660B}" destId="{0B7DAF57-5B9A-4CD7-898F-B706C62B952D}" srcOrd="0" destOrd="0" presId="urn:microsoft.com/office/officeart/2005/8/layout/radial4"/>
    <dgm:cxn modelId="{BA85803C-3168-4579-BF5C-B3894F5ECD20}" type="presOf" srcId="{03A60EE9-F813-4E1C-B00A-04D957ABEBD2}" destId="{87B325E2-1061-4E3C-AB64-3E7E075FB989}" srcOrd="0" destOrd="0" presId="urn:microsoft.com/office/officeart/2005/8/layout/radial4"/>
    <dgm:cxn modelId="{17C4FE6B-E9D3-42F6-A85A-D2812B39734E}" srcId="{3C1E164F-F051-4259-8204-6FD281E55AE0}" destId="{B8DB9ADC-E42D-4D6F-8643-4CCE6C4AA647}" srcOrd="3" destOrd="0" parTransId="{FA23D6DF-50D6-4791-8EA3-132CEBA9FEA0}" sibTransId="{D3DB40D6-D3DE-4500-ADF5-12824D39D1B5}"/>
    <dgm:cxn modelId="{3063644F-BDC6-4BD5-8107-24E22FB696D4}" srcId="{3C1E164F-F051-4259-8204-6FD281E55AE0}" destId="{E4547AE5-6555-4CC5-9F4D-DD3FCD4214C2}" srcOrd="4" destOrd="0" parTransId="{C1DB495F-FE69-436D-87C1-10CE689347A7}" sibTransId="{FBAA6BC8-1C2B-4498-9585-B6F3EF52B640}"/>
    <dgm:cxn modelId="{ABE31270-1E34-4645-ACBC-D9027D4F3A94}" type="presOf" srcId="{6601F544-50AB-4FAD-9E82-461E9116FCF9}" destId="{2DE43319-A027-42EF-A643-12EA51031DA1}" srcOrd="0" destOrd="0" presId="urn:microsoft.com/office/officeart/2005/8/layout/radial4"/>
    <dgm:cxn modelId="{BBCFA877-DE34-4053-8D6C-D061ED781B4C}" type="presOf" srcId="{D16D5CB1-BAF4-4B3A-B2C8-045B96F7EF03}" destId="{4F900870-DBB9-4B73-BE1F-25F18A5BFDDA}" srcOrd="0" destOrd="0" presId="urn:microsoft.com/office/officeart/2005/8/layout/radial4"/>
    <dgm:cxn modelId="{F6ED4959-A209-4062-AFEF-DD176FEF6D34}" srcId="{544B3EAD-655F-4B92-8AA7-3824B0B8660B}" destId="{3C1E164F-F051-4259-8204-6FD281E55AE0}" srcOrd="0" destOrd="0" parTransId="{5BAEE7B6-D1D5-4F7E-9322-0E866005564E}" sibTransId="{0648F7B6-37C0-4418-996C-897F3954D384}"/>
    <dgm:cxn modelId="{7A18D879-5D50-4F5F-A5E1-2D4A03B1078C}" type="presOf" srcId="{12C14EF1-1FA4-416D-A146-CEDFA6E425BE}" destId="{F36605BE-B1F8-41A3-A2A8-D683BFA59CC3}" srcOrd="0" destOrd="0" presId="urn:microsoft.com/office/officeart/2005/8/layout/radial4"/>
    <dgm:cxn modelId="{DEF3CE87-89F8-4073-8BFF-D08D4DC5E9D7}" type="presOf" srcId="{A22851E7-F1D7-47FC-B304-5B3DCA5DDABC}" destId="{A350ADC9-A1EE-44D0-8E48-76492E62C24B}" srcOrd="0" destOrd="0" presId="urn:microsoft.com/office/officeart/2005/8/layout/radial4"/>
    <dgm:cxn modelId="{207D4293-0239-4547-8621-D5C829507431}" type="presOf" srcId="{C1DB495F-FE69-436D-87C1-10CE689347A7}" destId="{005BD3E3-5B6E-4881-AEAF-014D92A2EEC2}" srcOrd="0" destOrd="0" presId="urn:microsoft.com/office/officeart/2005/8/layout/radial4"/>
    <dgm:cxn modelId="{1B5A389A-91D1-4EFF-AEC7-06948EA2C504}" srcId="{3C1E164F-F051-4259-8204-6FD281E55AE0}" destId="{1FDE5D80-E6A5-48B6-801A-444236068DC5}" srcOrd="1" destOrd="0" parTransId="{D16D5CB1-BAF4-4B3A-B2C8-045B96F7EF03}" sibTransId="{DA6A0751-26D1-4B28-8AA8-A23BA5C4C8B4}"/>
    <dgm:cxn modelId="{B068779A-530A-455E-82DB-F0EFEEF6103C}" srcId="{3C1E164F-F051-4259-8204-6FD281E55AE0}" destId="{12C14EF1-1FA4-416D-A146-CEDFA6E425BE}" srcOrd="2" destOrd="0" parTransId="{6601F544-50AB-4FAD-9E82-461E9116FCF9}" sibTransId="{D17FDA07-0FD1-40A0-B9D8-0D296BB6CA20}"/>
    <dgm:cxn modelId="{05ACD79C-9A1F-4615-808C-C07569FAB502}" type="presOf" srcId="{1A1A136C-2C19-4873-89A7-9B56D80C4755}" destId="{68A26FC2-D831-4FEB-8CCD-0FDDAD961182}" srcOrd="0" destOrd="0" presId="urn:microsoft.com/office/officeart/2005/8/layout/radial4"/>
    <dgm:cxn modelId="{40E53DAF-0F0C-40CE-926D-014CF3564FEA}" type="presOf" srcId="{B8DB9ADC-E42D-4D6F-8643-4CCE6C4AA647}" destId="{322C2D3F-C92B-4FFD-B8EC-7B73CF10AAD5}" srcOrd="0" destOrd="0" presId="urn:microsoft.com/office/officeart/2005/8/layout/radial4"/>
    <dgm:cxn modelId="{D84A6CB0-E17D-44E4-A1B8-51CDF47C7FC7}" type="presOf" srcId="{4DCDE56F-B8E8-4DE6-9A0A-CCCCA21E086C}" destId="{7368AB31-831F-432C-8700-DE2F50E5220F}" srcOrd="0" destOrd="0" presId="urn:microsoft.com/office/officeart/2005/8/layout/radial4"/>
    <dgm:cxn modelId="{3FC778B9-8253-4F02-813F-8E71BAAED01C}" type="presOf" srcId="{FA23D6DF-50D6-4791-8EA3-132CEBA9FEA0}" destId="{D3254AC5-1544-4C70-B9FD-2A7FC9C1BF63}" srcOrd="0" destOrd="0" presId="urn:microsoft.com/office/officeart/2005/8/layout/radial4"/>
    <dgm:cxn modelId="{E41F25BA-5CDB-48B7-9D64-869591A41014}" srcId="{3C1E164F-F051-4259-8204-6FD281E55AE0}" destId="{A22851E7-F1D7-47FC-B304-5B3DCA5DDABC}" srcOrd="5" destOrd="0" parTransId="{1A1A136C-2C19-4873-89A7-9B56D80C4755}" sibTransId="{D0DE6E09-291A-46FC-BD40-1B6779162443}"/>
    <dgm:cxn modelId="{B07D6ACA-98EA-400F-A733-4D53EF470B2F}" type="presOf" srcId="{E4547AE5-6555-4CC5-9F4D-DD3FCD4214C2}" destId="{5D8FB793-00E4-4803-9213-99E1992CE920}" srcOrd="0" destOrd="0" presId="urn:microsoft.com/office/officeart/2005/8/layout/radial4"/>
    <dgm:cxn modelId="{77FFE8DC-3FE8-46BD-8924-FE5903BDB58E}" type="presOf" srcId="{1FDE5D80-E6A5-48B6-801A-444236068DC5}" destId="{82CD46DA-A0FF-41A7-93F9-89B77CF1F763}" srcOrd="0" destOrd="0" presId="urn:microsoft.com/office/officeart/2005/8/layout/radial4"/>
    <dgm:cxn modelId="{8200FCDC-618B-4B9A-AAB0-E06E7A33759C}" type="presOf" srcId="{3C1E164F-F051-4259-8204-6FD281E55AE0}" destId="{1D9FDD4C-5B5B-4221-A3CA-250B17E504A5}" srcOrd="0" destOrd="0" presId="urn:microsoft.com/office/officeart/2005/8/layout/radial4"/>
    <dgm:cxn modelId="{7F8123DE-A01E-4B38-A766-BFC1E6102FBF}" srcId="{3C1E164F-F051-4259-8204-6FD281E55AE0}" destId="{4DCDE56F-B8E8-4DE6-9A0A-CCCCA21E086C}" srcOrd="0" destOrd="0" parTransId="{03A60EE9-F813-4E1C-B00A-04D957ABEBD2}" sibTransId="{E2547602-7339-41DD-99CE-A96B1E94197E}"/>
    <dgm:cxn modelId="{14621275-55E3-451E-AAEC-2E0A3C28F598}" type="presParOf" srcId="{0B7DAF57-5B9A-4CD7-898F-B706C62B952D}" destId="{1D9FDD4C-5B5B-4221-A3CA-250B17E504A5}" srcOrd="0" destOrd="0" presId="urn:microsoft.com/office/officeart/2005/8/layout/radial4"/>
    <dgm:cxn modelId="{260D68B6-B46B-4A2C-9B2F-0AE63E2188CC}" type="presParOf" srcId="{0B7DAF57-5B9A-4CD7-898F-B706C62B952D}" destId="{87B325E2-1061-4E3C-AB64-3E7E075FB989}" srcOrd="1" destOrd="0" presId="urn:microsoft.com/office/officeart/2005/8/layout/radial4"/>
    <dgm:cxn modelId="{ED7050C3-796D-4C53-AF19-7DF7249D9B62}" type="presParOf" srcId="{0B7DAF57-5B9A-4CD7-898F-B706C62B952D}" destId="{7368AB31-831F-432C-8700-DE2F50E5220F}" srcOrd="2" destOrd="0" presId="urn:microsoft.com/office/officeart/2005/8/layout/radial4"/>
    <dgm:cxn modelId="{36B99A46-B169-449C-9E48-3BEF84C33585}" type="presParOf" srcId="{0B7DAF57-5B9A-4CD7-898F-B706C62B952D}" destId="{4F900870-DBB9-4B73-BE1F-25F18A5BFDDA}" srcOrd="3" destOrd="0" presId="urn:microsoft.com/office/officeart/2005/8/layout/radial4"/>
    <dgm:cxn modelId="{E6173731-604D-4787-944D-E4C818194FD4}" type="presParOf" srcId="{0B7DAF57-5B9A-4CD7-898F-B706C62B952D}" destId="{82CD46DA-A0FF-41A7-93F9-89B77CF1F763}" srcOrd="4" destOrd="0" presId="urn:microsoft.com/office/officeart/2005/8/layout/radial4"/>
    <dgm:cxn modelId="{6D362D43-26BA-4F7E-81D1-AB64178FF6BF}" type="presParOf" srcId="{0B7DAF57-5B9A-4CD7-898F-B706C62B952D}" destId="{2DE43319-A027-42EF-A643-12EA51031DA1}" srcOrd="5" destOrd="0" presId="urn:microsoft.com/office/officeart/2005/8/layout/radial4"/>
    <dgm:cxn modelId="{64367882-A04B-42EB-BB58-002AED09D9A8}" type="presParOf" srcId="{0B7DAF57-5B9A-4CD7-898F-B706C62B952D}" destId="{F36605BE-B1F8-41A3-A2A8-D683BFA59CC3}" srcOrd="6" destOrd="0" presId="urn:microsoft.com/office/officeart/2005/8/layout/radial4"/>
    <dgm:cxn modelId="{E9A7C8EF-B5D0-49BC-8A76-3C2FC88F8FC9}" type="presParOf" srcId="{0B7DAF57-5B9A-4CD7-898F-B706C62B952D}" destId="{D3254AC5-1544-4C70-B9FD-2A7FC9C1BF63}" srcOrd="7" destOrd="0" presId="urn:microsoft.com/office/officeart/2005/8/layout/radial4"/>
    <dgm:cxn modelId="{0E284DB4-D249-4FCB-9BA2-71B9B5E41271}" type="presParOf" srcId="{0B7DAF57-5B9A-4CD7-898F-B706C62B952D}" destId="{322C2D3F-C92B-4FFD-B8EC-7B73CF10AAD5}" srcOrd="8" destOrd="0" presId="urn:microsoft.com/office/officeart/2005/8/layout/radial4"/>
    <dgm:cxn modelId="{D1597B48-4A12-4CA5-8EAE-7B00B5C8FB89}" type="presParOf" srcId="{0B7DAF57-5B9A-4CD7-898F-B706C62B952D}" destId="{005BD3E3-5B6E-4881-AEAF-014D92A2EEC2}" srcOrd="9" destOrd="0" presId="urn:microsoft.com/office/officeart/2005/8/layout/radial4"/>
    <dgm:cxn modelId="{1CBC4978-8632-4AE6-936E-E14D296D976E}" type="presParOf" srcId="{0B7DAF57-5B9A-4CD7-898F-B706C62B952D}" destId="{5D8FB793-00E4-4803-9213-99E1992CE920}" srcOrd="10" destOrd="0" presId="urn:microsoft.com/office/officeart/2005/8/layout/radial4"/>
    <dgm:cxn modelId="{EA541BA9-C655-4E49-9C77-AD5308C250F1}" type="presParOf" srcId="{0B7DAF57-5B9A-4CD7-898F-B706C62B952D}" destId="{68A26FC2-D831-4FEB-8CCD-0FDDAD961182}" srcOrd="11" destOrd="0" presId="urn:microsoft.com/office/officeart/2005/8/layout/radial4"/>
    <dgm:cxn modelId="{4E041757-93E5-4690-B99B-5D0FD0DC0D5F}" type="presParOf" srcId="{0B7DAF57-5B9A-4CD7-898F-B706C62B952D}" destId="{A350ADC9-A1EE-44D0-8E48-76492E62C24B}"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5DC79E-0292-4B0E-A74F-0EAF605AD7D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D653E5C6-69D4-473B-943B-2C7136F50491}">
      <dgm:prSet phldrT="[Text]"/>
      <dgm:spPr>
        <a:solidFill>
          <a:schemeClr val="accent5">
            <a:lumMod val="75000"/>
          </a:schemeClr>
        </a:solidFill>
      </dgm:spPr>
      <dgm:t>
        <a:bodyPr/>
        <a:lstStyle/>
        <a:p>
          <a:r>
            <a:rPr lang="en-US" dirty="0"/>
            <a:t>Emergency Operations Plan</a:t>
          </a:r>
        </a:p>
      </dgm:t>
    </dgm:pt>
    <dgm:pt modelId="{1901CF94-9182-4989-80F4-F18B5B9B3990}" type="parTrans" cxnId="{07D1E335-319F-4B96-BDEB-1EB2A4FD18F7}">
      <dgm:prSet/>
      <dgm:spPr/>
      <dgm:t>
        <a:bodyPr/>
        <a:lstStyle/>
        <a:p>
          <a:endParaRPr lang="en-US"/>
        </a:p>
      </dgm:t>
    </dgm:pt>
    <dgm:pt modelId="{9EEC2ECC-86EE-46B4-8241-93492A6B62AA}" type="sibTrans" cxnId="{07D1E335-319F-4B96-BDEB-1EB2A4FD18F7}">
      <dgm:prSet/>
      <dgm:spPr/>
      <dgm:t>
        <a:bodyPr/>
        <a:lstStyle/>
        <a:p>
          <a:endParaRPr lang="en-US"/>
        </a:p>
      </dgm:t>
    </dgm:pt>
    <dgm:pt modelId="{0AC08DFB-3BC9-4ECD-99D4-53F520930F64}">
      <dgm:prSet phldrT="[Text]" custT="1"/>
      <dgm:spPr/>
      <dgm:t>
        <a:bodyPr/>
        <a:lstStyle/>
        <a:p>
          <a:r>
            <a:rPr lang="en-US" sz="3600" dirty="0"/>
            <a:t>Policies and Procedures</a:t>
          </a:r>
        </a:p>
      </dgm:t>
    </dgm:pt>
    <dgm:pt modelId="{3ABF8D95-1D1B-4A29-BCBD-F22046586D46}" type="parTrans" cxnId="{092CC3BC-DFFE-4943-8888-9D5B173F310F}">
      <dgm:prSet/>
      <dgm:spPr/>
      <dgm:t>
        <a:bodyPr/>
        <a:lstStyle/>
        <a:p>
          <a:endParaRPr lang="en-US"/>
        </a:p>
      </dgm:t>
    </dgm:pt>
    <dgm:pt modelId="{FF36A064-9949-41CC-A84C-99F5E1BD252E}" type="sibTrans" cxnId="{092CC3BC-DFFE-4943-8888-9D5B173F310F}">
      <dgm:prSet/>
      <dgm:spPr/>
      <dgm:t>
        <a:bodyPr/>
        <a:lstStyle/>
        <a:p>
          <a:endParaRPr lang="en-US"/>
        </a:p>
      </dgm:t>
    </dgm:pt>
    <dgm:pt modelId="{CEC53652-F42D-4727-9CFD-C55A85A252CC}">
      <dgm:prSet phldrT="[Text]"/>
      <dgm:spPr/>
      <dgm:t>
        <a:bodyPr/>
        <a:lstStyle/>
        <a:p>
          <a:r>
            <a:rPr lang="en-US" dirty="0"/>
            <a:t>Communications plan</a:t>
          </a:r>
        </a:p>
      </dgm:t>
    </dgm:pt>
    <dgm:pt modelId="{A614A695-E099-41B1-92DD-1C94E7550B57}" type="parTrans" cxnId="{02951108-159E-46F6-8898-EDE92A0CF96E}">
      <dgm:prSet/>
      <dgm:spPr/>
      <dgm:t>
        <a:bodyPr/>
        <a:lstStyle/>
        <a:p>
          <a:endParaRPr lang="en-US"/>
        </a:p>
      </dgm:t>
    </dgm:pt>
    <dgm:pt modelId="{7AF05321-1DE7-4328-9235-778E8614DFE2}" type="sibTrans" cxnId="{02951108-159E-46F6-8898-EDE92A0CF96E}">
      <dgm:prSet/>
      <dgm:spPr/>
      <dgm:t>
        <a:bodyPr/>
        <a:lstStyle/>
        <a:p>
          <a:endParaRPr lang="en-US"/>
        </a:p>
      </dgm:t>
    </dgm:pt>
    <dgm:pt modelId="{0C6AC1AB-3043-4B0A-A9D5-A5F4672E2ADB}">
      <dgm:prSet phldrT="[Text]"/>
      <dgm:spPr>
        <a:solidFill>
          <a:schemeClr val="accent6">
            <a:lumMod val="75000"/>
          </a:schemeClr>
        </a:solidFill>
      </dgm:spPr>
      <dgm:t>
        <a:bodyPr/>
        <a:lstStyle/>
        <a:p>
          <a:r>
            <a:rPr lang="en-US" dirty="0"/>
            <a:t>Training/Exercises	</a:t>
          </a:r>
        </a:p>
      </dgm:t>
    </dgm:pt>
    <dgm:pt modelId="{33C25EE4-CA34-4AE2-A23E-AD8E56F7822D}" type="parTrans" cxnId="{18690E84-B529-42AD-9D2E-5713AEE6EC22}">
      <dgm:prSet/>
      <dgm:spPr/>
      <dgm:t>
        <a:bodyPr/>
        <a:lstStyle/>
        <a:p>
          <a:endParaRPr lang="en-US"/>
        </a:p>
      </dgm:t>
    </dgm:pt>
    <dgm:pt modelId="{36B91BC1-24C7-4868-A4C6-2009F88B0247}" type="sibTrans" cxnId="{18690E84-B529-42AD-9D2E-5713AEE6EC22}">
      <dgm:prSet/>
      <dgm:spPr/>
      <dgm:t>
        <a:bodyPr/>
        <a:lstStyle/>
        <a:p>
          <a:endParaRPr lang="en-US"/>
        </a:p>
      </dgm:t>
    </dgm:pt>
    <dgm:pt modelId="{F29E8DCD-AAB0-4DFA-99D9-B437451FF7FB}">
      <dgm:prSet phldrT="[Text]"/>
      <dgm:spPr/>
      <dgm:t>
        <a:bodyPr/>
        <a:lstStyle/>
        <a:p>
          <a:r>
            <a:rPr lang="en-US" dirty="0"/>
            <a:t>Facility HVA/Community HVA</a:t>
          </a:r>
        </a:p>
      </dgm:t>
    </dgm:pt>
    <dgm:pt modelId="{C32F09CD-5036-4398-96B3-89B89EB1EBF5}" type="parTrans" cxnId="{393D781A-0012-4758-B5FB-8E50BC1FC2D8}">
      <dgm:prSet/>
      <dgm:spPr/>
      <dgm:t>
        <a:bodyPr/>
        <a:lstStyle/>
        <a:p>
          <a:endParaRPr lang="en-US"/>
        </a:p>
      </dgm:t>
    </dgm:pt>
    <dgm:pt modelId="{2C3EC72F-0885-4F86-B91A-DF56E42BFD48}" type="sibTrans" cxnId="{393D781A-0012-4758-B5FB-8E50BC1FC2D8}">
      <dgm:prSet/>
      <dgm:spPr/>
      <dgm:t>
        <a:bodyPr/>
        <a:lstStyle/>
        <a:p>
          <a:endParaRPr lang="en-US"/>
        </a:p>
      </dgm:t>
    </dgm:pt>
    <dgm:pt modelId="{F3A9523E-9DE6-4547-95F2-BF202B67A8C2}">
      <dgm:prSet phldrT="[Text]"/>
      <dgm:spPr/>
      <dgm:t>
        <a:bodyPr/>
        <a:lstStyle/>
        <a:p>
          <a:r>
            <a:rPr lang="en-US" dirty="0"/>
            <a:t>Continuity plan</a:t>
          </a:r>
        </a:p>
      </dgm:t>
    </dgm:pt>
    <dgm:pt modelId="{B4AAD189-2D39-4426-8F9F-A63E2B5F9529}" type="parTrans" cxnId="{4E5E5772-2755-424D-92BE-A250FA2EE882}">
      <dgm:prSet/>
      <dgm:spPr/>
      <dgm:t>
        <a:bodyPr/>
        <a:lstStyle/>
        <a:p>
          <a:endParaRPr lang="en-US"/>
        </a:p>
      </dgm:t>
    </dgm:pt>
    <dgm:pt modelId="{BF673127-BB3E-4334-B5C6-5BF374210BC4}" type="sibTrans" cxnId="{4E5E5772-2755-424D-92BE-A250FA2EE882}">
      <dgm:prSet/>
      <dgm:spPr/>
      <dgm:t>
        <a:bodyPr/>
        <a:lstStyle/>
        <a:p>
          <a:endParaRPr lang="en-US"/>
        </a:p>
      </dgm:t>
    </dgm:pt>
    <dgm:pt modelId="{D707BB20-7B47-4C4C-8A45-B221287EC95C}" type="pres">
      <dgm:prSet presAssocID="{9A5DC79E-0292-4B0E-A74F-0EAF605AD7D2}" presName="Name0" presStyleCnt="0">
        <dgm:presLayoutVars>
          <dgm:chPref val="1"/>
          <dgm:dir/>
          <dgm:animOne val="branch"/>
          <dgm:animLvl val="lvl"/>
          <dgm:resizeHandles/>
        </dgm:presLayoutVars>
      </dgm:prSet>
      <dgm:spPr/>
    </dgm:pt>
    <dgm:pt modelId="{BB261E8E-07C4-4612-97E9-02914FD27613}" type="pres">
      <dgm:prSet presAssocID="{D653E5C6-69D4-473B-943B-2C7136F50491}" presName="vertOne" presStyleCnt="0"/>
      <dgm:spPr/>
    </dgm:pt>
    <dgm:pt modelId="{65CBA6AA-5F05-41D6-8F78-E3D69873EF78}" type="pres">
      <dgm:prSet presAssocID="{D653E5C6-69D4-473B-943B-2C7136F50491}" presName="txOne" presStyleLbl="node0" presStyleIdx="0" presStyleCnt="1">
        <dgm:presLayoutVars>
          <dgm:chPref val="3"/>
        </dgm:presLayoutVars>
      </dgm:prSet>
      <dgm:spPr/>
    </dgm:pt>
    <dgm:pt modelId="{28663986-58B4-4BBD-8592-E86BC0AAC796}" type="pres">
      <dgm:prSet presAssocID="{D653E5C6-69D4-473B-943B-2C7136F50491}" presName="parTransOne" presStyleCnt="0"/>
      <dgm:spPr/>
    </dgm:pt>
    <dgm:pt modelId="{63E9E5A1-9668-4912-91CB-F91152AC927F}" type="pres">
      <dgm:prSet presAssocID="{D653E5C6-69D4-473B-943B-2C7136F50491}" presName="horzOne" presStyleCnt="0"/>
      <dgm:spPr/>
    </dgm:pt>
    <dgm:pt modelId="{D3F020E0-41D1-4A7C-9F4D-E7B9B0B0D0C2}" type="pres">
      <dgm:prSet presAssocID="{0AC08DFB-3BC9-4ECD-99D4-53F520930F64}" presName="vertTwo" presStyleCnt="0"/>
      <dgm:spPr/>
    </dgm:pt>
    <dgm:pt modelId="{A104A381-B6E8-4942-9C8E-23659C4456C2}" type="pres">
      <dgm:prSet presAssocID="{0AC08DFB-3BC9-4ECD-99D4-53F520930F64}" presName="txTwo" presStyleLbl="node2" presStyleIdx="0" presStyleCnt="2" custScaleX="206770" custLinFactNeighborX="51483" custLinFactNeighborY="14153">
        <dgm:presLayoutVars>
          <dgm:chPref val="3"/>
        </dgm:presLayoutVars>
      </dgm:prSet>
      <dgm:spPr/>
    </dgm:pt>
    <dgm:pt modelId="{6564C493-EFDC-4F15-8EBA-102AEA73C62A}" type="pres">
      <dgm:prSet presAssocID="{0AC08DFB-3BC9-4ECD-99D4-53F520930F64}" presName="parTransTwo" presStyleCnt="0"/>
      <dgm:spPr/>
    </dgm:pt>
    <dgm:pt modelId="{01134939-16C1-44E4-806F-497AFC72E62C}" type="pres">
      <dgm:prSet presAssocID="{0AC08DFB-3BC9-4ECD-99D4-53F520930F64}" presName="horzTwo" presStyleCnt="0"/>
      <dgm:spPr/>
    </dgm:pt>
    <dgm:pt modelId="{A785F4BB-EB4D-4DFB-B502-636C04C0F297}" type="pres">
      <dgm:prSet presAssocID="{CEC53652-F42D-4727-9CFD-C55A85A252CC}" presName="vertThree" presStyleCnt="0"/>
      <dgm:spPr/>
    </dgm:pt>
    <dgm:pt modelId="{A1AA93EE-9CAD-48E5-A119-9A9987AEE1CA}" type="pres">
      <dgm:prSet presAssocID="{CEC53652-F42D-4727-9CFD-C55A85A252CC}" presName="txThree" presStyleLbl="node3" presStyleIdx="0" presStyleCnt="3" custLinFactNeighborX="-4987" custLinFactNeighborY="-90">
        <dgm:presLayoutVars>
          <dgm:chPref val="3"/>
        </dgm:presLayoutVars>
      </dgm:prSet>
      <dgm:spPr/>
    </dgm:pt>
    <dgm:pt modelId="{D678220D-6F9F-4B2B-80AD-31D7A47C210C}" type="pres">
      <dgm:prSet presAssocID="{CEC53652-F42D-4727-9CFD-C55A85A252CC}" presName="horzThree" presStyleCnt="0"/>
      <dgm:spPr/>
    </dgm:pt>
    <dgm:pt modelId="{877B074C-A9C6-4798-9D02-E9A7E31D905F}" type="pres">
      <dgm:prSet presAssocID="{7AF05321-1DE7-4328-9235-778E8614DFE2}" presName="sibSpaceThree" presStyleCnt="0"/>
      <dgm:spPr/>
    </dgm:pt>
    <dgm:pt modelId="{22FCBA6E-2B7F-43F8-A07A-AB74FEC58C00}" type="pres">
      <dgm:prSet presAssocID="{0C6AC1AB-3043-4B0A-A9D5-A5F4672E2ADB}" presName="vertThree" presStyleCnt="0"/>
      <dgm:spPr/>
    </dgm:pt>
    <dgm:pt modelId="{6C76BF55-B98B-4342-BC1D-3753655983A1}" type="pres">
      <dgm:prSet presAssocID="{0C6AC1AB-3043-4B0A-A9D5-A5F4672E2ADB}" presName="txThree" presStyleLbl="node3" presStyleIdx="1" presStyleCnt="3" custLinFactX="100000" custLinFactNeighborX="114711" custLinFactNeighborY="2212">
        <dgm:presLayoutVars>
          <dgm:chPref val="3"/>
        </dgm:presLayoutVars>
      </dgm:prSet>
      <dgm:spPr/>
    </dgm:pt>
    <dgm:pt modelId="{8392C2AD-62DA-4BA6-9D42-EB58EA7361D8}" type="pres">
      <dgm:prSet presAssocID="{0C6AC1AB-3043-4B0A-A9D5-A5F4672E2ADB}" presName="horzThree" presStyleCnt="0"/>
      <dgm:spPr/>
    </dgm:pt>
    <dgm:pt modelId="{8CBCFEE8-AE51-4122-9169-BC7F0F101EAD}" type="pres">
      <dgm:prSet presAssocID="{FF36A064-9949-41CC-A84C-99F5E1BD252E}" presName="sibSpaceTwo" presStyleCnt="0"/>
      <dgm:spPr/>
    </dgm:pt>
    <dgm:pt modelId="{845284EF-9FB9-4EE7-A2E5-81BA69D30BD1}" type="pres">
      <dgm:prSet presAssocID="{F29E8DCD-AAB0-4DFA-99D9-B437451FF7FB}" presName="vertTwo" presStyleCnt="0"/>
      <dgm:spPr/>
    </dgm:pt>
    <dgm:pt modelId="{AC1C99FE-7EEB-4650-9A5F-78FD03C5FDE8}" type="pres">
      <dgm:prSet presAssocID="{F29E8DCD-AAB0-4DFA-99D9-B437451FF7FB}" presName="txTwo" presStyleLbl="node2" presStyleIdx="1" presStyleCnt="2" custLinFactX="-200000" custLinFactNeighborX="-230462" custLinFactNeighborY="18062">
        <dgm:presLayoutVars>
          <dgm:chPref val="3"/>
        </dgm:presLayoutVars>
      </dgm:prSet>
      <dgm:spPr/>
    </dgm:pt>
    <dgm:pt modelId="{1388A8ED-5CB1-4467-961C-B740F2768E10}" type="pres">
      <dgm:prSet presAssocID="{F29E8DCD-AAB0-4DFA-99D9-B437451FF7FB}" presName="parTransTwo" presStyleCnt="0"/>
      <dgm:spPr/>
    </dgm:pt>
    <dgm:pt modelId="{71C8963B-380E-44FD-A526-ED5A9AA09F6C}" type="pres">
      <dgm:prSet presAssocID="{F29E8DCD-AAB0-4DFA-99D9-B437451FF7FB}" presName="horzTwo" presStyleCnt="0"/>
      <dgm:spPr/>
    </dgm:pt>
    <dgm:pt modelId="{370492A9-FA93-408F-B63A-7095AFE229E4}" type="pres">
      <dgm:prSet presAssocID="{F3A9523E-9DE6-4547-95F2-BF202B67A8C2}" presName="vertThree" presStyleCnt="0"/>
      <dgm:spPr/>
    </dgm:pt>
    <dgm:pt modelId="{88E314DB-21BE-4B65-A555-73C6D4EAFD5A}" type="pres">
      <dgm:prSet presAssocID="{F3A9523E-9DE6-4547-95F2-BF202B67A8C2}" presName="txThree" presStyleLbl="node3" presStyleIdx="2" presStyleCnt="3" custLinFactX="-72990" custLinFactNeighborX="-100000" custLinFactNeighborY="-1086">
        <dgm:presLayoutVars>
          <dgm:chPref val="3"/>
        </dgm:presLayoutVars>
      </dgm:prSet>
      <dgm:spPr/>
    </dgm:pt>
    <dgm:pt modelId="{BA31A548-F46F-498D-99BF-B29E7D8EA7B9}" type="pres">
      <dgm:prSet presAssocID="{F3A9523E-9DE6-4547-95F2-BF202B67A8C2}" presName="horzThree" presStyleCnt="0"/>
      <dgm:spPr/>
    </dgm:pt>
  </dgm:ptLst>
  <dgm:cxnLst>
    <dgm:cxn modelId="{02951108-159E-46F6-8898-EDE92A0CF96E}" srcId="{0AC08DFB-3BC9-4ECD-99D4-53F520930F64}" destId="{CEC53652-F42D-4727-9CFD-C55A85A252CC}" srcOrd="0" destOrd="0" parTransId="{A614A695-E099-41B1-92DD-1C94E7550B57}" sibTransId="{7AF05321-1DE7-4328-9235-778E8614DFE2}"/>
    <dgm:cxn modelId="{DCFB6217-3F84-47B1-B5F8-64714E57E5EE}" type="presOf" srcId="{0C6AC1AB-3043-4B0A-A9D5-A5F4672E2ADB}" destId="{6C76BF55-B98B-4342-BC1D-3753655983A1}" srcOrd="0" destOrd="0" presId="urn:microsoft.com/office/officeart/2005/8/layout/hierarchy4"/>
    <dgm:cxn modelId="{393D781A-0012-4758-B5FB-8E50BC1FC2D8}" srcId="{D653E5C6-69D4-473B-943B-2C7136F50491}" destId="{F29E8DCD-AAB0-4DFA-99D9-B437451FF7FB}" srcOrd="1" destOrd="0" parTransId="{C32F09CD-5036-4398-96B3-89B89EB1EBF5}" sibTransId="{2C3EC72F-0885-4F86-B91A-DF56E42BFD48}"/>
    <dgm:cxn modelId="{0660C92A-B011-440D-8D25-A3CB17C90E65}" type="presOf" srcId="{9A5DC79E-0292-4B0E-A74F-0EAF605AD7D2}" destId="{D707BB20-7B47-4C4C-8A45-B221287EC95C}" srcOrd="0" destOrd="0" presId="urn:microsoft.com/office/officeart/2005/8/layout/hierarchy4"/>
    <dgm:cxn modelId="{07D1E335-319F-4B96-BDEB-1EB2A4FD18F7}" srcId="{9A5DC79E-0292-4B0E-A74F-0EAF605AD7D2}" destId="{D653E5C6-69D4-473B-943B-2C7136F50491}" srcOrd="0" destOrd="0" parTransId="{1901CF94-9182-4989-80F4-F18B5B9B3990}" sibTransId="{9EEC2ECC-86EE-46B4-8241-93492A6B62AA}"/>
    <dgm:cxn modelId="{D0DC673A-1575-45C1-89FD-CF801B66BBC4}" type="presOf" srcId="{F29E8DCD-AAB0-4DFA-99D9-B437451FF7FB}" destId="{AC1C99FE-7EEB-4650-9A5F-78FD03C5FDE8}" srcOrd="0" destOrd="0" presId="urn:microsoft.com/office/officeart/2005/8/layout/hierarchy4"/>
    <dgm:cxn modelId="{4E5E5772-2755-424D-92BE-A250FA2EE882}" srcId="{F29E8DCD-AAB0-4DFA-99D9-B437451FF7FB}" destId="{F3A9523E-9DE6-4547-95F2-BF202B67A8C2}" srcOrd="0" destOrd="0" parTransId="{B4AAD189-2D39-4426-8F9F-A63E2B5F9529}" sibTransId="{BF673127-BB3E-4334-B5C6-5BF374210BC4}"/>
    <dgm:cxn modelId="{AF8D5956-E4C2-46B2-B99E-5CD7FEAB4215}" type="presOf" srcId="{D653E5C6-69D4-473B-943B-2C7136F50491}" destId="{65CBA6AA-5F05-41D6-8F78-E3D69873EF78}" srcOrd="0" destOrd="0" presId="urn:microsoft.com/office/officeart/2005/8/layout/hierarchy4"/>
    <dgm:cxn modelId="{5A16A176-4A06-49EF-B161-A8EE27174EB7}" type="presOf" srcId="{0AC08DFB-3BC9-4ECD-99D4-53F520930F64}" destId="{A104A381-B6E8-4942-9C8E-23659C4456C2}" srcOrd="0" destOrd="0" presId="urn:microsoft.com/office/officeart/2005/8/layout/hierarchy4"/>
    <dgm:cxn modelId="{18690E84-B529-42AD-9D2E-5713AEE6EC22}" srcId="{0AC08DFB-3BC9-4ECD-99D4-53F520930F64}" destId="{0C6AC1AB-3043-4B0A-A9D5-A5F4672E2ADB}" srcOrd="1" destOrd="0" parTransId="{33C25EE4-CA34-4AE2-A23E-AD8E56F7822D}" sibTransId="{36B91BC1-24C7-4868-A4C6-2009F88B0247}"/>
    <dgm:cxn modelId="{DC023B87-5DDD-4577-A8DF-35027E9B2C96}" type="presOf" srcId="{F3A9523E-9DE6-4547-95F2-BF202B67A8C2}" destId="{88E314DB-21BE-4B65-A555-73C6D4EAFD5A}" srcOrd="0" destOrd="0" presId="urn:microsoft.com/office/officeart/2005/8/layout/hierarchy4"/>
    <dgm:cxn modelId="{092CC3BC-DFFE-4943-8888-9D5B173F310F}" srcId="{D653E5C6-69D4-473B-943B-2C7136F50491}" destId="{0AC08DFB-3BC9-4ECD-99D4-53F520930F64}" srcOrd="0" destOrd="0" parTransId="{3ABF8D95-1D1B-4A29-BCBD-F22046586D46}" sibTransId="{FF36A064-9949-41CC-A84C-99F5E1BD252E}"/>
    <dgm:cxn modelId="{46428EE3-5CB6-495D-BF79-A1B66B2D319B}" type="presOf" srcId="{CEC53652-F42D-4727-9CFD-C55A85A252CC}" destId="{A1AA93EE-9CAD-48E5-A119-9A9987AEE1CA}" srcOrd="0" destOrd="0" presId="urn:microsoft.com/office/officeart/2005/8/layout/hierarchy4"/>
    <dgm:cxn modelId="{A05D94BF-45F4-4892-9CAD-BEE02BA0319A}" type="presParOf" srcId="{D707BB20-7B47-4C4C-8A45-B221287EC95C}" destId="{BB261E8E-07C4-4612-97E9-02914FD27613}" srcOrd="0" destOrd="0" presId="urn:microsoft.com/office/officeart/2005/8/layout/hierarchy4"/>
    <dgm:cxn modelId="{DE8449B6-F2B7-4E4A-B459-B1201ABDD9F9}" type="presParOf" srcId="{BB261E8E-07C4-4612-97E9-02914FD27613}" destId="{65CBA6AA-5F05-41D6-8F78-E3D69873EF78}" srcOrd="0" destOrd="0" presId="urn:microsoft.com/office/officeart/2005/8/layout/hierarchy4"/>
    <dgm:cxn modelId="{17758388-DB27-4EB8-9182-54BA391C6056}" type="presParOf" srcId="{BB261E8E-07C4-4612-97E9-02914FD27613}" destId="{28663986-58B4-4BBD-8592-E86BC0AAC796}" srcOrd="1" destOrd="0" presId="urn:microsoft.com/office/officeart/2005/8/layout/hierarchy4"/>
    <dgm:cxn modelId="{56D03D5D-00EE-4D53-902A-770D2AEEDE78}" type="presParOf" srcId="{BB261E8E-07C4-4612-97E9-02914FD27613}" destId="{63E9E5A1-9668-4912-91CB-F91152AC927F}" srcOrd="2" destOrd="0" presId="urn:microsoft.com/office/officeart/2005/8/layout/hierarchy4"/>
    <dgm:cxn modelId="{C1D0BC46-CC6E-4C36-A4D9-53D0AA3B1902}" type="presParOf" srcId="{63E9E5A1-9668-4912-91CB-F91152AC927F}" destId="{D3F020E0-41D1-4A7C-9F4D-E7B9B0B0D0C2}" srcOrd="0" destOrd="0" presId="urn:microsoft.com/office/officeart/2005/8/layout/hierarchy4"/>
    <dgm:cxn modelId="{9783F8A8-5206-4366-AE1C-7D73DE2A8DA2}" type="presParOf" srcId="{D3F020E0-41D1-4A7C-9F4D-E7B9B0B0D0C2}" destId="{A104A381-B6E8-4942-9C8E-23659C4456C2}" srcOrd="0" destOrd="0" presId="urn:microsoft.com/office/officeart/2005/8/layout/hierarchy4"/>
    <dgm:cxn modelId="{D1367267-914B-4E22-A49F-EEB1D784DD3B}" type="presParOf" srcId="{D3F020E0-41D1-4A7C-9F4D-E7B9B0B0D0C2}" destId="{6564C493-EFDC-4F15-8EBA-102AEA73C62A}" srcOrd="1" destOrd="0" presId="urn:microsoft.com/office/officeart/2005/8/layout/hierarchy4"/>
    <dgm:cxn modelId="{60A6995E-C4A0-4050-9E0B-306F11795B5C}" type="presParOf" srcId="{D3F020E0-41D1-4A7C-9F4D-E7B9B0B0D0C2}" destId="{01134939-16C1-44E4-806F-497AFC72E62C}" srcOrd="2" destOrd="0" presId="urn:microsoft.com/office/officeart/2005/8/layout/hierarchy4"/>
    <dgm:cxn modelId="{144488BC-AF55-435F-8AFF-D3CD27265A8D}" type="presParOf" srcId="{01134939-16C1-44E4-806F-497AFC72E62C}" destId="{A785F4BB-EB4D-4DFB-B502-636C04C0F297}" srcOrd="0" destOrd="0" presId="urn:microsoft.com/office/officeart/2005/8/layout/hierarchy4"/>
    <dgm:cxn modelId="{D57A7FF6-8AD2-4249-8DD7-4BF79197C956}" type="presParOf" srcId="{A785F4BB-EB4D-4DFB-B502-636C04C0F297}" destId="{A1AA93EE-9CAD-48E5-A119-9A9987AEE1CA}" srcOrd="0" destOrd="0" presId="urn:microsoft.com/office/officeart/2005/8/layout/hierarchy4"/>
    <dgm:cxn modelId="{1858B4D6-C7B6-4616-8522-DE08622D543B}" type="presParOf" srcId="{A785F4BB-EB4D-4DFB-B502-636C04C0F297}" destId="{D678220D-6F9F-4B2B-80AD-31D7A47C210C}" srcOrd="1" destOrd="0" presId="urn:microsoft.com/office/officeart/2005/8/layout/hierarchy4"/>
    <dgm:cxn modelId="{09D77C58-C32F-4FFC-A05B-84A04494951C}" type="presParOf" srcId="{01134939-16C1-44E4-806F-497AFC72E62C}" destId="{877B074C-A9C6-4798-9D02-E9A7E31D905F}" srcOrd="1" destOrd="0" presId="urn:microsoft.com/office/officeart/2005/8/layout/hierarchy4"/>
    <dgm:cxn modelId="{1E15FE56-D19A-436A-A8FA-60E8C04546A0}" type="presParOf" srcId="{01134939-16C1-44E4-806F-497AFC72E62C}" destId="{22FCBA6E-2B7F-43F8-A07A-AB74FEC58C00}" srcOrd="2" destOrd="0" presId="urn:microsoft.com/office/officeart/2005/8/layout/hierarchy4"/>
    <dgm:cxn modelId="{6E8ACA8B-90E8-4697-8498-FE13CE485719}" type="presParOf" srcId="{22FCBA6E-2B7F-43F8-A07A-AB74FEC58C00}" destId="{6C76BF55-B98B-4342-BC1D-3753655983A1}" srcOrd="0" destOrd="0" presId="urn:microsoft.com/office/officeart/2005/8/layout/hierarchy4"/>
    <dgm:cxn modelId="{87F4E0CF-6882-41C1-A3DE-07DF326F7508}" type="presParOf" srcId="{22FCBA6E-2B7F-43F8-A07A-AB74FEC58C00}" destId="{8392C2AD-62DA-4BA6-9D42-EB58EA7361D8}" srcOrd="1" destOrd="0" presId="urn:microsoft.com/office/officeart/2005/8/layout/hierarchy4"/>
    <dgm:cxn modelId="{4A816F0E-AB5C-4424-B378-5690A8D00F59}" type="presParOf" srcId="{63E9E5A1-9668-4912-91CB-F91152AC927F}" destId="{8CBCFEE8-AE51-4122-9169-BC7F0F101EAD}" srcOrd="1" destOrd="0" presId="urn:microsoft.com/office/officeart/2005/8/layout/hierarchy4"/>
    <dgm:cxn modelId="{C4575D27-8E2E-406E-AA16-52B0419FABFB}" type="presParOf" srcId="{63E9E5A1-9668-4912-91CB-F91152AC927F}" destId="{845284EF-9FB9-4EE7-A2E5-81BA69D30BD1}" srcOrd="2" destOrd="0" presId="urn:microsoft.com/office/officeart/2005/8/layout/hierarchy4"/>
    <dgm:cxn modelId="{EB411AB9-F9EF-460C-9277-C470E137848B}" type="presParOf" srcId="{845284EF-9FB9-4EE7-A2E5-81BA69D30BD1}" destId="{AC1C99FE-7EEB-4650-9A5F-78FD03C5FDE8}" srcOrd="0" destOrd="0" presId="urn:microsoft.com/office/officeart/2005/8/layout/hierarchy4"/>
    <dgm:cxn modelId="{C1D9E6B5-1110-49CF-A256-FB9E0F902DB7}" type="presParOf" srcId="{845284EF-9FB9-4EE7-A2E5-81BA69D30BD1}" destId="{1388A8ED-5CB1-4467-961C-B740F2768E10}" srcOrd="1" destOrd="0" presId="urn:microsoft.com/office/officeart/2005/8/layout/hierarchy4"/>
    <dgm:cxn modelId="{B94235D2-851A-4E84-A8CE-192762AF15D7}" type="presParOf" srcId="{845284EF-9FB9-4EE7-A2E5-81BA69D30BD1}" destId="{71C8963B-380E-44FD-A526-ED5A9AA09F6C}" srcOrd="2" destOrd="0" presId="urn:microsoft.com/office/officeart/2005/8/layout/hierarchy4"/>
    <dgm:cxn modelId="{6DA72625-1716-477F-9242-A55AED07441D}" type="presParOf" srcId="{71C8963B-380E-44FD-A526-ED5A9AA09F6C}" destId="{370492A9-FA93-408F-B63A-7095AFE229E4}" srcOrd="0" destOrd="0" presId="urn:microsoft.com/office/officeart/2005/8/layout/hierarchy4"/>
    <dgm:cxn modelId="{374A0A48-9762-40C6-AB50-BA6C3D546752}" type="presParOf" srcId="{370492A9-FA93-408F-B63A-7095AFE229E4}" destId="{88E314DB-21BE-4B65-A555-73C6D4EAFD5A}" srcOrd="0" destOrd="0" presId="urn:microsoft.com/office/officeart/2005/8/layout/hierarchy4"/>
    <dgm:cxn modelId="{7D76745B-D5B3-441E-AE71-85A9E69603AD}" type="presParOf" srcId="{370492A9-FA93-408F-B63A-7095AFE229E4}" destId="{BA31A548-F46F-498D-99BF-B29E7D8EA7B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24623-EE94-451F-BEFA-2346598F412C}">
      <dsp:nvSpPr>
        <dsp:cNvPr id="0" name=""/>
        <dsp:cNvSpPr/>
      </dsp:nvSpPr>
      <dsp:spPr>
        <a:xfrm>
          <a:off x="5267" y="837609"/>
          <a:ext cx="1646692" cy="197603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657" tIns="0" rIns="162657" bIns="330200" numCol="1" spcCol="1270" anchor="t" anchorCtr="0">
          <a:noAutofit/>
        </a:bodyPr>
        <a:lstStyle/>
        <a:p>
          <a:pPr marL="0" lvl="0" indent="0" algn="l" defTabSz="666750">
            <a:lnSpc>
              <a:spcPct val="90000"/>
            </a:lnSpc>
            <a:spcBef>
              <a:spcPct val="0"/>
            </a:spcBef>
            <a:spcAft>
              <a:spcPct val="35000"/>
            </a:spcAft>
            <a:buNone/>
          </a:pPr>
          <a:r>
            <a:rPr lang="en-US" sz="1500" kern="1200"/>
            <a:t>Plan Ahead</a:t>
          </a:r>
        </a:p>
      </dsp:txBody>
      <dsp:txXfrm>
        <a:off x="5267" y="1628021"/>
        <a:ext cx="1646692" cy="1185618"/>
      </dsp:txXfrm>
    </dsp:sp>
    <dsp:sp modelId="{5B3E756E-8CA6-4E91-A677-8D392E4B2305}">
      <dsp:nvSpPr>
        <dsp:cNvPr id="0" name=""/>
        <dsp:cNvSpPr/>
      </dsp:nvSpPr>
      <dsp:spPr>
        <a:xfrm>
          <a:off x="5267" y="837609"/>
          <a:ext cx="1646692" cy="79041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657" tIns="165100" rIns="162657" bIns="165100" numCol="1" spcCol="1270" anchor="ctr" anchorCtr="0">
          <a:noAutofit/>
        </a:bodyPr>
        <a:lstStyle/>
        <a:p>
          <a:pPr marL="0" lvl="0" indent="0" algn="l" defTabSz="1422400">
            <a:lnSpc>
              <a:spcPct val="90000"/>
            </a:lnSpc>
            <a:spcBef>
              <a:spcPct val="0"/>
            </a:spcBef>
            <a:spcAft>
              <a:spcPct val="35000"/>
            </a:spcAft>
            <a:buNone/>
          </a:pPr>
          <a:r>
            <a:rPr lang="en-US" sz="3200" kern="1200"/>
            <a:t>01</a:t>
          </a:r>
        </a:p>
      </dsp:txBody>
      <dsp:txXfrm>
        <a:off x="5267" y="837609"/>
        <a:ext cx="1646692" cy="790412"/>
      </dsp:txXfrm>
    </dsp:sp>
    <dsp:sp modelId="{10A6EA3D-E6EA-4551-857F-268B5D3244A2}">
      <dsp:nvSpPr>
        <dsp:cNvPr id="0" name=""/>
        <dsp:cNvSpPr/>
      </dsp:nvSpPr>
      <dsp:spPr>
        <a:xfrm>
          <a:off x="1783695" y="837609"/>
          <a:ext cx="1646692" cy="197603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657" tIns="0" rIns="162657" bIns="330200" numCol="1" spcCol="1270" anchor="t" anchorCtr="0">
          <a:noAutofit/>
        </a:bodyPr>
        <a:lstStyle/>
        <a:p>
          <a:pPr marL="0" lvl="0" indent="0" algn="l" defTabSz="666750">
            <a:lnSpc>
              <a:spcPct val="90000"/>
            </a:lnSpc>
            <a:spcBef>
              <a:spcPct val="0"/>
            </a:spcBef>
            <a:spcAft>
              <a:spcPct val="35000"/>
            </a:spcAft>
            <a:buNone/>
          </a:pPr>
          <a:r>
            <a:rPr lang="en-US" sz="1500" kern="1200"/>
            <a:t>Provide Information About Team Expectations</a:t>
          </a:r>
        </a:p>
      </dsp:txBody>
      <dsp:txXfrm>
        <a:off x="1783695" y="1628021"/>
        <a:ext cx="1646692" cy="1185618"/>
      </dsp:txXfrm>
    </dsp:sp>
    <dsp:sp modelId="{32D0C210-6655-4FB3-933F-A9A00A4C80B1}">
      <dsp:nvSpPr>
        <dsp:cNvPr id="0" name=""/>
        <dsp:cNvSpPr/>
      </dsp:nvSpPr>
      <dsp:spPr>
        <a:xfrm>
          <a:off x="1783695" y="837609"/>
          <a:ext cx="1646692" cy="79041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657" tIns="165100" rIns="162657" bIns="165100" numCol="1" spcCol="1270" anchor="ctr" anchorCtr="0">
          <a:noAutofit/>
        </a:bodyPr>
        <a:lstStyle/>
        <a:p>
          <a:pPr marL="0" lvl="0" indent="0" algn="l" defTabSz="1422400">
            <a:lnSpc>
              <a:spcPct val="90000"/>
            </a:lnSpc>
            <a:spcBef>
              <a:spcPct val="0"/>
            </a:spcBef>
            <a:spcAft>
              <a:spcPct val="35000"/>
            </a:spcAft>
            <a:buNone/>
          </a:pPr>
          <a:r>
            <a:rPr lang="en-US" sz="3200" kern="1200"/>
            <a:t>02</a:t>
          </a:r>
        </a:p>
      </dsp:txBody>
      <dsp:txXfrm>
        <a:off x="1783695" y="837609"/>
        <a:ext cx="1646692" cy="790412"/>
      </dsp:txXfrm>
    </dsp:sp>
    <dsp:sp modelId="{69721EF7-7BCE-4999-A686-C190130C99C4}">
      <dsp:nvSpPr>
        <dsp:cNvPr id="0" name=""/>
        <dsp:cNvSpPr/>
      </dsp:nvSpPr>
      <dsp:spPr>
        <a:xfrm>
          <a:off x="3562122" y="837609"/>
          <a:ext cx="1646692" cy="197603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657" tIns="0" rIns="162657" bIns="330200" numCol="1" spcCol="1270" anchor="t" anchorCtr="0">
          <a:noAutofit/>
        </a:bodyPr>
        <a:lstStyle/>
        <a:p>
          <a:pPr marL="0" lvl="0" indent="0" algn="l" defTabSz="666750">
            <a:lnSpc>
              <a:spcPct val="90000"/>
            </a:lnSpc>
            <a:spcBef>
              <a:spcPct val="0"/>
            </a:spcBef>
            <a:spcAft>
              <a:spcPct val="35000"/>
            </a:spcAft>
            <a:buNone/>
          </a:pPr>
          <a:r>
            <a:rPr lang="en-US" sz="1500" kern="1200"/>
            <a:t>Get Support from Leadership</a:t>
          </a:r>
        </a:p>
      </dsp:txBody>
      <dsp:txXfrm>
        <a:off x="3562122" y="1628021"/>
        <a:ext cx="1646692" cy="1185618"/>
      </dsp:txXfrm>
    </dsp:sp>
    <dsp:sp modelId="{2E14F43B-17FB-4902-8A0A-ED5BD1DE04AD}">
      <dsp:nvSpPr>
        <dsp:cNvPr id="0" name=""/>
        <dsp:cNvSpPr/>
      </dsp:nvSpPr>
      <dsp:spPr>
        <a:xfrm>
          <a:off x="3562122" y="837609"/>
          <a:ext cx="1646692" cy="79041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657" tIns="165100" rIns="162657" bIns="165100" numCol="1" spcCol="1270" anchor="ctr" anchorCtr="0">
          <a:noAutofit/>
        </a:bodyPr>
        <a:lstStyle/>
        <a:p>
          <a:pPr marL="0" lvl="0" indent="0" algn="l" defTabSz="1422400">
            <a:lnSpc>
              <a:spcPct val="90000"/>
            </a:lnSpc>
            <a:spcBef>
              <a:spcPct val="0"/>
            </a:spcBef>
            <a:spcAft>
              <a:spcPct val="35000"/>
            </a:spcAft>
            <a:buNone/>
          </a:pPr>
          <a:r>
            <a:rPr lang="en-US" sz="3200" kern="1200"/>
            <a:t>03</a:t>
          </a:r>
        </a:p>
      </dsp:txBody>
      <dsp:txXfrm>
        <a:off x="3562122" y="837609"/>
        <a:ext cx="1646692" cy="790412"/>
      </dsp:txXfrm>
    </dsp:sp>
    <dsp:sp modelId="{8E2DBBF8-4F0A-4D0B-B1E0-50FDA96B82CF}">
      <dsp:nvSpPr>
        <dsp:cNvPr id="0" name=""/>
        <dsp:cNvSpPr/>
      </dsp:nvSpPr>
      <dsp:spPr>
        <a:xfrm>
          <a:off x="5340550" y="837609"/>
          <a:ext cx="1646692" cy="197603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657" tIns="0" rIns="162657" bIns="330200" numCol="1" spcCol="1270" anchor="t" anchorCtr="0">
          <a:noAutofit/>
        </a:bodyPr>
        <a:lstStyle/>
        <a:p>
          <a:pPr marL="0" lvl="0" indent="0" algn="l" defTabSz="666750">
            <a:lnSpc>
              <a:spcPct val="90000"/>
            </a:lnSpc>
            <a:spcBef>
              <a:spcPct val="0"/>
            </a:spcBef>
            <a:spcAft>
              <a:spcPct val="35000"/>
            </a:spcAft>
            <a:buNone/>
          </a:pPr>
          <a:r>
            <a:rPr lang="en-US" sz="1500" kern="1200"/>
            <a:t>Flexibility</a:t>
          </a:r>
        </a:p>
      </dsp:txBody>
      <dsp:txXfrm>
        <a:off x="5340550" y="1628021"/>
        <a:ext cx="1646692" cy="1185618"/>
      </dsp:txXfrm>
    </dsp:sp>
    <dsp:sp modelId="{DE06BF76-886D-4017-9E3F-A2DAA6ADD789}">
      <dsp:nvSpPr>
        <dsp:cNvPr id="0" name=""/>
        <dsp:cNvSpPr/>
      </dsp:nvSpPr>
      <dsp:spPr>
        <a:xfrm>
          <a:off x="5340550" y="837609"/>
          <a:ext cx="1646692" cy="79041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657" tIns="165100" rIns="162657" bIns="165100" numCol="1" spcCol="1270" anchor="ctr" anchorCtr="0">
          <a:noAutofit/>
        </a:bodyPr>
        <a:lstStyle/>
        <a:p>
          <a:pPr marL="0" lvl="0" indent="0" algn="l" defTabSz="1422400">
            <a:lnSpc>
              <a:spcPct val="90000"/>
            </a:lnSpc>
            <a:spcBef>
              <a:spcPct val="0"/>
            </a:spcBef>
            <a:spcAft>
              <a:spcPct val="35000"/>
            </a:spcAft>
            <a:buNone/>
          </a:pPr>
          <a:r>
            <a:rPr lang="en-US" sz="3200" kern="1200"/>
            <a:t>04</a:t>
          </a:r>
        </a:p>
      </dsp:txBody>
      <dsp:txXfrm>
        <a:off x="5340550" y="837609"/>
        <a:ext cx="1646692" cy="790412"/>
      </dsp:txXfrm>
    </dsp:sp>
    <dsp:sp modelId="{AB9D1712-FD49-4AAB-ACE7-DE76C6B4DB14}">
      <dsp:nvSpPr>
        <dsp:cNvPr id="0" name=""/>
        <dsp:cNvSpPr/>
      </dsp:nvSpPr>
      <dsp:spPr>
        <a:xfrm>
          <a:off x="7118978" y="837609"/>
          <a:ext cx="1646692" cy="197603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657" tIns="0" rIns="162657" bIns="330200" numCol="1" spcCol="1270" anchor="t" anchorCtr="0">
          <a:noAutofit/>
        </a:bodyPr>
        <a:lstStyle/>
        <a:p>
          <a:pPr marL="0" lvl="0" indent="0" algn="l" defTabSz="666750">
            <a:lnSpc>
              <a:spcPct val="90000"/>
            </a:lnSpc>
            <a:spcBef>
              <a:spcPct val="0"/>
            </a:spcBef>
            <a:spcAft>
              <a:spcPct val="35000"/>
            </a:spcAft>
            <a:buNone/>
          </a:pPr>
          <a:r>
            <a:rPr lang="en-US" sz="1500" kern="1200"/>
            <a:t>Consider Using External Facilitators</a:t>
          </a:r>
        </a:p>
      </dsp:txBody>
      <dsp:txXfrm>
        <a:off x="7118978" y="1628021"/>
        <a:ext cx="1646692" cy="1185618"/>
      </dsp:txXfrm>
    </dsp:sp>
    <dsp:sp modelId="{3D5B8EC1-31A5-4B5A-8288-BA65EC622A3B}">
      <dsp:nvSpPr>
        <dsp:cNvPr id="0" name=""/>
        <dsp:cNvSpPr/>
      </dsp:nvSpPr>
      <dsp:spPr>
        <a:xfrm>
          <a:off x="7118978" y="837609"/>
          <a:ext cx="1646692" cy="79041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657" tIns="165100" rIns="162657" bIns="165100" numCol="1" spcCol="1270" anchor="ctr" anchorCtr="0">
          <a:noAutofit/>
        </a:bodyPr>
        <a:lstStyle/>
        <a:p>
          <a:pPr marL="0" lvl="0" indent="0" algn="l" defTabSz="1422400">
            <a:lnSpc>
              <a:spcPct val="90000"/>
            </a:lnSpc>
            <a:spcBef>
              <a:spcPct val="0"/>
            </a:spcBef>
            <a:spcAft>
              <a:spcPct val="35000"/>
            </a:spcAft>
            <a:buNone/>
          </a:pPr>
          <a:r>
            <a:rPr lang="en-US" sz="3200" kern="1200"/>
            <a:t>05</a:t>
          </a:r>
        </a:p>
      </dsp:txBody>
      <dsp:txXfrm>
        <a:off x="7118978" y="837609"/>
        <a:ext cx="1646692" cy="790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FDD4C-5B5B-4221-A3CA-250B17E504A5}">
      <dsp:nvSpPr>
        <dsp:cNvPr id="0" name=""/>
        <dsp:cNvSpPr/>
      </dsp:nvSpPr>
      <dsp:spPr>
        <a:xfrm>
          <a:off x="4358730" y="3595152"/>
          <a:ext cx="2946218" cy="29462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Emergency Preparedness Program</a:t>
          </a:r>
        </a:p>
      </dsp:txBody>
      <dsp:txXfrm>
        <a:off x="4790194" y="4026616"/>
        <a:ext cx="2083290" cy="2083290"/>
      </dsp:txXfrm>
    </dsp:sp>
    <dsp:sp modelId="{87B325E2-1061-4E3C-AB64-3E7E075FB989}">
      <dsp:nvSpPr>
        <dsp:cNvPr id="0" name=""/>
        <dsp:cNvSpPr/>
      </dsp:nvSpPr>
      <dsp:spPr>
        <a:xfrm rot="10800000">
          <a:off x="1371903" y="4648425"/>
          <a:ext cx="2822552" cy="8396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8AB31-831F-432C-8700-DE2F50E5220F}">
      <dsp:nvSpPr>
        <dsp:cNvPr id="0" name=""/>
        <dsp:cNvSpPr/>
      </dsp:nvSpPr>
      <dsp:spPr>
        <a:xfrm>
          <a:off x="340726" y="4243320"/>
          <a:ext cx="2062352" cy="1649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Emergency Plan</a:t>
          </a:r>
        </a:p>
      </dsp:txBody>
      <dsp:txXfrm>
        <a:off x="389049" y="4291643"/>
        <a:ext cx="1965706" cy="1553236"/>
      </dsp:txXfrm>
    </dsp:sp>
    <dsp:sp modelId="{4F900870-DBB9-4B73-BE1F-25F18A5BFDDA}">
      <dsp:nvSpPr>
        <dsp:cNvPr id="0" name=""/>
        <dsp:cNvSpPr/>
      </dsp:nvSpPr>
      <dsp:spPr>
        <a:xfrm rot="12960000">
          <a:off x="1954145" y="2856468"/>
          <a:ext cx="2822552" cy="8396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CD46DA-A0FF-41A7-93F9-89B77CF1F763}">
      <dsp:nvSpPr>
        <dsp:cNvPr id="0" name=""/>
        <dsp:cNvSpPr/>
      </dsp:nvSpPr>
      <dsp:spPr>
        <a:xfrm>
          <a:off x="1192499" y="1621835"/>
          <a:ext cx="2062352" cy="1649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Policies &amp; Procedures</a:t>
          </a:r>
        </a:p>
      </dsp:txBody>
      <dsp:txXfrm>
        <a:off x="1240822" y="1670158"/>
        <a:ext cx="1965706" cy="1553236"/>
      </dsp:txXfrm>
    </dsp:sp>
    <dsp:sp modelId="{2DE43319-A027-42EF-A643-12EA51031DA1}">
      <dsp:nvSpPr>
        <dsp:cNvPr id="0" name=""/>
        <dsp:cNvSpPr/>
      </dsp:nvSpPr>
      <dsp:spPr>
        <a:xfrm rot="15120000">
          <a:off x="3478475" y="1748977"/>
          <a:ext cx="2822552" cy="8396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6605BE-B1F8-41A3-A2A8-D683BFA59CC3}">
      <dsp:nvSpPr>
        <dsp:cNvPr id="0" name=""/>
        <dsp:cNvSpPr/>
      </dsp:nvSpPr>
      <dsp:spPr>
        <a:xfrm>
          <a:off x="3422467" y="1668"/>
          <a:ext cx="2062352" cy="1649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Communication plan</a:t>
          </a:r>
        </a:p>
      </dsp:txBody>
      <dsp:txXfrm>
        <a:off x="3470790" y="49991"/>
        <a:ext cx="1965706" cy="1553236"/>
      </dsp:txXfrm>
    </dsp:sp>
    <dsp:sp modelId="{D3254AC5-1544-4C70-B9FD-2A7FC9C1BF63}">
      <dsp:nvSpPr>
        <dsp:cNvPr id="0" name=""/>
        <dsp:cNvSpPr/>
      </dsp:nvSpPr>
      <dsp:spPr>
        <a:xfrm rot="17324087">
          <a:off x="5393455" y="1750909"/>
          <a:ext cx="2842201" cy="8396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2C2D3F-C92B-4FFD-B8EC-7B73CF10AAD5}">
      <dsp:nvSpPr>
        <dsp:cNvPr id="0" name=""/>
        <dsp:cNvSpPr/>
      </dsp:nvSpPr>
      <dsp:spPr>
        <a:xfrm>
          <a:off x="6239820" y="0"/>
          <a:ext cx="2062352" cy="164988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Training and Exercises</a:t>
          </a:r>
        </a:p>
      </dsp:txBody>
      <dsp:txXfrm>
        <a:off x="6288143" y="48323"/>
        <a:ext cx="1965706" cy="1553236"/>
      </dsp:txXfrm>
    </dsp:sp>
    <dsp:sp modelId="{005BD3E3-5B6E-4881-AEAF-014D92A2EEC2}">
      <dsp:nvSpPr>
        <dsp:cNvPr id="0" name=""/>
        <dsp:cNvSpPr/>
      </dsp:nvSpPr>
      <dsp:spPr>
        <a:xfrm rot="19491228">
          <a:off x="6915356" y="2907775"/>
          <a:ext cx="2777876" cy="8396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8FB793-00E4-4803-9213-99E1992CE920}">
      <dsp:nvSpPr>
        <dsp:cNvPr id="0" name=""/>
        <dsp:cNvSpPr/>
      </dsp:nvSpPr>
      <dsp:spPr>
        <a:xfrm>
          <a:off x="8408834" y="1703107"/>
          <a:ext cx="2062352" cy="1649882"/>
        </a:xfrm>
        <a:prstGeom prst="roundRect">
          <a:avLst>
            <a:gd name="adj" fmla="val 10000"/>
          </a:avLst>
        </a:prstGeom>
        <a:solidFill>
          <a:schemeClr val="tx2">
            <a:lumMod val="50000"/>
            <a:lumOff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Integrated Health systems</a:t>
          </a:r>
        </a:p>
      </dsp:txBody>
      <dsp:txXfrm>
        <a:off x="8457157" y="1751430"/>
        <a:ext cx="1965706" cy="1553236"/>
      </dsp:txXfrm>
    </dsp:sp>
    <dsp:sp modelId="{68A26FC2-D831-4FEB-8CCD-0FDDAD961182}">
      <dsp:nvSpPr>
        <dsp:cNvPr id="0" name=""/>
        <dsp:cNvSpPr/>
      </dsp:nvSpPr>
      <dsp:spPr>
        <a:xfrm>
          <a:off x="7469224" y="4648425"/>
          <a:ext cx="2822552" cy="8396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50ADC9-A1EE-44D0-8E48-76492E62C24B}">
      <dsp:nvSpPr>
        <dsp:cNvPr id="0" name=""/>
        <dsp:cNvSpPr/>
      </dsp:nvSpPr>
      <dsp:spPr>
        <a:xfrm>
          <a:off x="9260600" y="4243320"/>
          <a:ext cx="2062352" cy="1649882"/>
        </a:xfrm>
        <a:prstGeom prst="roundRect">
          <a:avLst>
            <a:gd name="adj" fmla="val 10000"/>
          </a:avLst>
        </a:prstGeom>
        <a:solidFill>
          <a:schemeClr val="tx2">
            <a:lumMod val="50000"/>
            <a:lumOff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Emergency &amp; Standby power</a:t>
          </a:r>
        </a:p>
      </dsp:txBody>
      <dsp:txXfrm>
        <a:off x="9308923" y="4291643"/>
        <a:ext cx="1965706" cy="1553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BA6AA-5F05-41D6-8F78-E3D69873EF78}">
      <dsp:nvSpPr>
        <dsp:cNvPr id="0" name=""/>
        <dsp:cNvSpPr/>
      </dsp:nvSpPr>
      <dsp:spPr>
        <a:xfrm>
          <a:off x="6460" y="256"/>
          <a:ext cx="10817639" cy="1848661"/>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Emergency Operations Plan</a:t>
          </a:r>
        </a:p>
      </dsp:txBody>
      <dsp:txXfrm>
        <a:off x="60605" y="54401"/>
        <a:ext cx="10709349" cy="1740371"/>
      </dsp:txXfrm>
    </dsp:sp>
    <dsp:sp modelId="{A104A381-B6E8-4942-9C8E-23659C4456C2}">
      <dsp:nvSpPr>
        <dsp:cNvPr id="0" name=""/>
        <dsp:cNvSpPr/>
      </dsp:nvSpPr>
      <dsp:spPr>
        <a:xfrm>
          <a:off x="2156046" y="2064939"/>
          <a:ext cx="8590925" cy="1848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Policies and Procedures</a:t>
          </a:r>
        </a:p>
      </dsp:txBody>
      <dsp:txXfrm>
        <a:off x="2210191" y="2119084"/>
        <a:ext cx="8482635" cy="1740371"/>
      </dsp:txXfrm>
    </dsp:sp>
    <dsp:sp modelId="{A1AA93EE-9CAD-48E5-A119-9A9987AEE1CA}">
      <dsp:nvSpPr>
        <dsp:cNvPr id="0" name=""/>
        <dsp:cNvSpPr/>
      </dsp:nvSpPr>
      <dsp:spPr>
        <a:xfrm>
          <a:off x="2133601" y="4074392"/>
          <a:ext cx="2034682" cy="1848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Communications plan</a:t>
          </a:r>
        </a:p>
      </dsp:txBody>
      <dsp:txXfrm>
        <a:off x="2187746" y="4128537"/>
        <a:ext cx="1926392" cy="1740371"/>
      </dsp:txXfrm>
    </dsp:sp>
    <dsp:sp modelId="{6C76BF55-B98B-4342-BC1D-3753655983A1}">
      <dsp:nvSpPr>
        <dsp:cNvPr id="0" name=""/>
        <dsp:cNvSpPr/>
      </dsp:nvSpPr>
      <dsp:spPr>
        <a:xfrm>
          <a:off x="8723897" y="4076312"/>
          <a:ext cx="2034682" cy="1848661"/>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Training/Exercises	</a:t>
          </a:r>
        </a:p>
      </dsp:txBody>
      <dsp:txXfrm>
        <a:off x="8778042" y="4130457"/>
        <a:ext cx="1926392" cy="1740371"/>
      </dsp:txXfrm>
    </dsp:sp>
    <dsp:sp modelId="{AC1C99FE-7EEB-4650-9A5F-78FD03C5FDE8}">
      <dsp:nvSpPr>
        <dsp:cNvPr id="0" name=""/>
        <dsp:cNvSpPr/>
      </dsp:nvSpPr>
      <dsp:spPr>
        <a:xfrm>
          <a:off x="20322" y="2072336"/>
          <a:ext cx="2034682" cy="1848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Facility HVA/Community HVA</a:t>
          </a:r>
        </a:p>
      </dsp:txBody>
      <dsp:txXfrm>
        <a:off x="74467" y="2126481"/>
        <a:ext cx="1926392" cy="1740371"/>
      </dsp:txXfrm>
    </dsp:sp>
    <dsp:sp modelId="{88E314DB-21BE-4B65-A555-73C6D4EAFD5A}">
      <dsp:nvSpPr>
        <dsp:cNvPr id="0" name=""/>
        <dsp:cNvSpPr/>
      </dsp:nvSpPr>
      <dsp:spPr>
        <a:xfrm>
          <a:off x="5259060" y="4055979"/>
          <a:ext cx="2034682" cy="1848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Continuity plan</a:t>
          </a:r>
        </a:p>
      </dsp:txBody>
      <dsp:txXfrm>
        <a:off x="5313205" y="4110124"/>
        <a:ext cx="1926392" cy="174037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6B847-23C6-48D9-B38F-D036F3AAC98B}" type="datetimeFigureOut">
              <a:rPr lang="en-US" smtClean="0"/>
              <a:t>4/11/2017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AABA8-6AA9-4A7D-A8F5-329D1FB0CA6D}" type="slidenum">
              <a:rPr lang="en-US" smtClean="0"/>
              <a:t>‹#›</a:t>
            </a:fld>
            <a:endParaRPr lang="en-US"/>
          </a:p>
        </p:txBody>
      </p:sp>
    </p:spTree>
    <p:extLst>
      <p:ext uri="{BB962C8B-B14F-4D97-AF65-F5344CB8AC3E}">
        <p14:creationId xmlns:p14="http://schemas.microsoft.com/office/powerpoint/2010/main" val="347461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the core fundamentals to an emergency preparedness program is essential for</a:t>
            </a:r>
            <a:r>
              <a:rPr lang="en-US" baseline="0" dirty="0"/>
              <a:t> it’s success.  Often times it is the question: “where do we start” that doesn’t get answered and puts emergency preparedness back to the bottom of the totem pole.  When the structure is in place, which will take some work, the maintenance of the emergency preparedness program becomes a very realistic outcome. </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a:t>
            </a:fld>
            <a:endParaRPr lang="en-US"/>
          </a:p>
        </p:txBody>
      </p:sp>
    </p:spTree>
    <p:extLst>
      <p:ext uri="{BB962C8B-B14F-4D97-AF65-F5344CB8AC3E}">
        <p14:creationId xmlns:p14="http://schemas.microsoft.com/office/powerpoint/2010/main" val="1935420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shows an example of the hand-out that you all have on your table.  As you can see, the left hand side presents a list of potential hazards to your facility, and then presents the opportunity to self assess ultimately providing you with a realistic prioritization list for preparedness.  Over the next few slides, we will discuss the different scoring areas and the considerations you should use in completing this tool.</a:t>
            </a:r>
          </a:p>
          <a:p>
            <a:endParaRPr lang="en-US" dirty="0"/>
          </a:p>
        </p:txBody>
      </p:sp>
      <p:sp>
        <p:nvSpPr>
          <p:cNvPr id="4" name="Slide Number Placeholder 3"/>
          <p:cNvSpPr>
            <a:spLocks noGrp="1"/>
          </p:cNvSpPr>
          <p:nvPr>
            <p:ph type="sldNum" sz="quarter" idx="10"/>
          </p:nvPr>
        </p:nvSpPr>
        <p:spPr/>
        <p:txBody>
          <a:bodyPr/>
          <a:lstStyle/>
          <a:p>
            <a:fld id="{D60AFFD8-45E1-435C-B295-A16E6CAEFEF1}" type="slidenum">
              <a:rPr lang="en-US" smtClean="0"/>
              <a:t>11</a:t>
            </a:fld>
            <a:endParaRPr lang="en-US"/>
          </a:p>
        </p:txBody>
      </p:sp>
    </p:spTree>
    <p:extLst>
      <p:ext uri="{BB962C8B-B14F-4D97-AF65-F5344CB8AC3E}">
        <p14:creationId xmlns:p14="http://schemas.microsoft.com/office/powerpoint/2010/main" val="147930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How are you going to provide care</a:t>
            </a:r>
            <a:r>
              <a:rPr lang="en-US" baseline="0" dirty="0"/>
              <a:t> to your patients?</a:t>
            </a:r>
          </a:p>
          <a:p>
            <a:pPr marL="171450" indent="-171450">
              <a:buFontTx/>
              <a:buChar char="-"/>
            </a:pPr>
            <a:r>
              <a:rPr lang="en-US" baseline="0" dirty="0"/>
              <a:t>How to share medical information/when to share and with whom to share it with</a:t>
            </a:r>
          </a:p>
          <a:p>
            <a:pPr marL="171450" indent="-171450">
              <a:buFontTx/>
              <a:buChar char="-"/>
            </a:pPr>
            <a:r>
              <a:rPr lang="en-US" baseline="0" dirty="0"/>
              <a:t>What services are you going to provide during an emergency and how  to communicate that with your patients?</a:t>
            </a:r>
          </a:p>
          <a:p>
            <a:pPr marL="171450" indent="-171450">
              <a:buFontTx/>
              <a:buChar char="-"/>
            </a:pPr>
            <a:r>
              <a:rPr lang="en-US" baseline="0" dirty="0"/>
              <a:t>Evacuation procedures</a:t>
            </a:r>
            <a:endParaRPr lang="en-US" dirty="0"/>
          </a:p>
          <a:p>
            <a:endParaRPr lang="en-US" dirty="0"/>
          </a:p>
          <a:p>
            <a:r>
              <a:rPr lang="en-US" dirty="0"/>
              <a:t>Once the your</a:t>
            </a:r>
            <a:r>
              <a:rPr lang="en-US" baseline="0" dirty="0"/>
              <a:t> hazards have been assessed, it is appropriate to identify how you will prioritize those hazards and which ones will get your attention.  We can’t write protocols for every hazard and so choosing the ones that are at highest risk is pertinent.  A basic emergency preparedness program will have hazard specific response procedures, such as fire, severe weather, and elopement.  </a:t>
            </a:r>
          </a:p>
          <a:p>
            <a:endParaRPr lang="en-US" baseline="0" dirty="0"/>
          </a:p>
          <a:p>
            <a:r>
              <a:rPr lang="en-US" baseline="0" dirty="0"/>
              <a:t>The level of detail necessary for your communications plan really depends on how you format this document.  There should be an element of communication and notification in every hazard specific response procedure.  Those elements should include, who is being notified and how.  The other communications component that needs to be considered is, once everyone is safe, who needs to be notified, how will we notify them and how frequently will we communicate with them.  For example, your facility as just evacuated, you know you need to notify resident’s loved ones, where is that list, who is contacting them, how will you communicate with them.  Keep this simple.  </a:t>
            </a:r>
            <a:r>
              <a:rPr lang="en-US" baseline="0" dirty="0">
                <a:solidFill>
                  <a:srgbClr val="FF0000"/>
                </a:solidFill>
              </a:rPr>
              <a:t>This can be a stand alone document or apart of your emergency operations plan and business continuity plan</a:t>
            </a:r>
            <a:r>
              <a:rPr lang="en-US" baseline="0" dirty="0"/>
              <a:t>.</a:t>
            </a:r>
          </a:p>
          <a:p>
            <a:endParaRPr lang="en-US" baseline="0" dirty="0"/>
          </a:p>
          <a:p>
            <a:r>
              <a:rPr lang="en-US" baseline="0" dirty="0"/>
              <a:t>The emergency operations plan is going to describe chain of command and emergency management strategies for consideration.  Strategies may include how and where you will get more food and water when you are running low, evacuation decision parameters and how to interact with the media.</a:t>
            </a:r>
          </a:p>
          <a:p>
            <a:endParaRPr lang="en-US" baseline="0" dirty="0"/>
          </a:p>
          <a:p>
            <a:r>
              <a:rPr lang="en-US" baseline="0" dirty="0"/>
              <a:t>Once you feel that you have gotten the emergency preparedness program to a level of maintenance, start to incorporate business continuity planning.  You are going to do some of this along the way, but start to put more focus on it.  You have identified that when there is a fire,  you will evacuate.  Your evacuation meeting location is across the road.  You have an agreement with the local bus company to come pick up your residents and you are taking them to the church a half mile away.  But then what?  This is where business continuity planning comes into place.  Who will be responsible for finding open beds for the residents?  How will they do it?  Will your staff go with the residents or will they be re-assigned to other duties?  Can you continue to pay your staff?  How will the billing process work?</a:t>
            </a:r>
          </a:p>
          <a:p>
            <a:endParaRPr lang="en-US" baseline="0" dirty="0"/>
          </a:p>
          <a:p>
            <a:r>
              <a:rPr lang="en-US" baseline="0" dirty="0"/>
              <a:t>Is your head ready to explode yet?  Can you imagine how your head may feel if you don’t have an idea of how all this will work during the time of disaster?</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12</a:t>
            </a:fld>
            <a:endParaRPr lang="en-US"/>
          </a:p>
        </p:txBody>
      </p:sp>
    </p:spTree>
    <p:extLst>
      <p:ext uri="{BB962C8B-B14F-4D97-AF65-F5344CB8AC3E}">
        <p14:creationId xmlns:p14="http://schemas.microsoft.com/office/powerpoint/2010/main" val="3579492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writing emergency procedures keep in mind that the</a:t>
            </a:r>
            <a:r>
              <a:rPr lang="en-US" baseline="0" dirty="0"/>
              <a:t> first decision you need to make is – will  you stay or will you leave?  If you decide to stay then the planning is based around sheltering in place and assuring that your facility is hardened enough to withstand most emergencies.  If you or when you plan to leave, the planning will focus on getting out of the facility and continuing business in a different environment.  </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13</a:t>
            </a:fld>
            <a:endParaRPr lang="en-US"/>
          </a:p>
        </p:txBody>
      </p:sp>
    </p:spTree>
    <p:extLst>
      <p:ext uri="{BB962C8B-B14F-4D97-AF65-F5344CB8AC3E}">
        <p14:creationId xmlns:p14="http://schemas.microsoft.com/office/powerpoint/2010/main" val="1408367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action plans.  I want to know what needs to be done, who is doing and when is it going to be done by?  We realize</a:t>
            </a:r>
            <a:r>
              <a:rPr lang="en-US" baseline="0" dirty="0"/>
              <a:t> that establishing any new program can feel overwhelming.  We are here to help.  </a:t>
            </a:r>
          </a:p>
          <a:p>
            <a:r>
              <a:rPr lang="en-US" baseline="0" dirty="0"/>
              <a:t>Identify the top 3-4 areas that need your attention.  The HVA, writing protocols for the top 2 hazards and testing them.  It may be that simple – then get to work on them.  Monitor them.  If you can handle working on more items that 3-4, go for it.</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14</a:t>
            </a:fld>
            <a:endParaRPr lang="en-US"/>
          </a:p>
        </p:txBody>
      </p:sp>
    </p:spTree>
    <p:extLst>
      <p:ext uri="{BB962C8B-B14F-4D97-AF65-F5344CB8AC3E}">
        <p14:creationId xmlns:p14="http://schemas.microsoft.com/office/powerpoint/2010/main" val="2601043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a:t>
            </a:r>
            <a:r>
              <a:rPr lang="en-US" baseline="0" dirty="0"/>
              <a:t> relationships is so important.  You want relationships with fire, police and emergency medical services.  They are your local responders and all disasters are local.  These people are the ones who will be the first to arrive and the last to leave.  Another relationship that you may find to be very beneficial is with the emergency preparedness healthcare coalition.  We are made up of healthcare facilities all working on emergency preparedness.  These relationships will serve you well in times of crisis.</a:t>
            </a:r>
          </a:p>
          <a:p>
            <a:endParaRPr lang="en-US" baseline="0" dirty="0"/>
          </a:p>
          <a:p>
            <a:r>
              <a:rPr lang="en-US" baseline="0" dirty="0"/>
              <a:t>Document these relationships.  Write them into your plans.  CMS wants to know how you work together.</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15</a:t>
            </a:fld>
            <a:endParaRPr lang="en-US"/>
          </a:p>
        </p:txBody>
      </p:sp>
    </p:spTree>
    <p:extLst>
      <p:ext uri="{BB962C8B-B14F-4D97-AF65-F5344CB8AC3E}">
        <p14:creationId xmlns:p14="http://schemas.microsoft.com/office/powerpoint/2010/main" val="14765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16</a:t>
            </a:fld>
            <a:endParaRPr lang="en-US"/>
          </a:p>
        </p:txBody>
      </p:sp>
    </p:spTree>
    <p:extLst>
      <p:ext uri="{BB962C8B-B14F-4D97-AF65-F5344CB8AC3E}">
        <p14:creationId xmlns:p14="http://schemas.microsoft.com/office/powerpoint/2010/main" val="874297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17</a:t>
            </a:fld>
            <a:endParaRPr lang="en-US"/>
          </a:p>
        </p:txBody>
      </p:sp>
    </p:spTree>
    <p:extLst>
      <p:ext uri="{BB962C8B-B14F-4D97-AF65-F5344CB8AC3E}">
        <p14:creationId xmlns:p14="http://schemas.microsoft.com/office/powerpoint/2010/main" val="2721836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18</a:t>
            </a:fld>
            <a:endParaRPr lang="en-US"/>
          </a:p>
        </p:txBody>
      </p:sp>
    </p:spTree>
    <p:extLst>
      <p:ext uri="{BB962C8B-B14F-4D97-AF65-F5344CB8AC3E}">
        <p14:creationId xmlns:p14="http://schemas.microsoft.com/office/powerpoint/2010/main" val="2431412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practice, practice.</a:t>
            </a:r>
          </a:p>
          <a:p>
            <a:endParaRPr lang="en-US" dirty="0"/>
          </a:p>
          <a:p>
            <a:r>
              <a:rPr lang="en-US" dirty="0"/>
              <a:t>Planning is so important, so I don’t want to diminish</a:t>
            </a:r>
            <a:r>
              <a:rPr lang="en-US" baseline="0" dirty="0"/>
              <a:t> the importance of it, but sometimes we spend so much time and energy planning and discussing through what our response is going to look like that we don’t save any time or energy to practice.  Determine the point that you are going to get to that says our planning is good enough for now, we can’t go any further without practicing what we have.  There will be a point in the planning process that you may feel you are beating your head against a wall, that is the time to practice what you have and maybe even try a few different responses before you actually put it in writing officially.  </a:t>
            </a:r>
          </a:p>
          <a:p>
            <a:endParaRPr lang="en-US" baseline="0" dirty="0"/>
          </a:p>
          <a:p>
            <a:r>
              <a:rPr lang="en-US" baseline="0" dirty="0"/>
              <a:t>Track/record all training and exercise participation </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19</a:t>
            </a:fld>
            <a:endParaRPr lang="en-US"/>
          </a:p>
        </p:txBody>
      </p:sp>
    </p:spTree>
    <p:extLst>
      <p:ext uri="{BB962C8B-B14F-4D97-AF65-F5344CB8AC3E}">
        <p14:creationId xmlns:p14="http://schemas.microsoft.com/office/powerpoint/2010/main" val="790722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a:t>
            </a:r>
            <a:r>
              <a:rPr lang="en-US" baseline="0" dirty="0"/>
              <a:t> had a real event?  Has an event happened a little close to home.  Use these events to engage people’s interest.</a:t>
            </a:r>
          </a:p>
          <a:p>
            <a:r>
              <a:rPr lang="en-US" baseline="0" dirty="0"/>
              <a:t>Once you have completed your hazard and vulnerability assessment, share with your staff and community members the top hazards.  What if your top hazard is a staffing strike – that may draw some attention.</a:t>
            </a:r>
          </a:p>
          <a:p>
            <a:r>
              <a:rPr lang="en-US" baseline="0" dirty="0"/>
              <a:t>You are going to here it over and over again, but practice, practice, practice.  Practice together.  It will be the talk of the facility.</a:t>
            </a:r>
          </a:p>
          <a:p>
            <a:r>
              <a:rPr lang="en-US" baseline="0" dirty="0"/>
              <a:t>Do your staff get tired of hearing your voice over and over?  Bring in the police chief, the sheriff, the fire chief or the county emergency manager.  They all have different voices and different perspectives.  You don’t have to invite them to come and give a formal presentation, it may be as simple as asking them to observe your drill and have them provide feedback.  The staff will probably remember what they say since it is a different person saying it.  </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20</a:t>
            </a:fld>
            <a:endParaRPr lang="en-US"/>
          </a:p>
        </p:txBody>
      </p:sp>
    </p:spTree>
    <p:extLst>
      <p:ext uri="{BB962C8B-B14F-4D97-AF65-F5344CB8AC3E}">
        <p14:creationId xmlns:p14="http://schemas.microsoft.com/office/powerpoint/2010/main" val="184953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Some of you may think that this will never happen to us – not at our facility or in our community.  Well since 1965 every county in the state of MN has had a declared federal disaster.  That is pretty significant, even though we can maybe sit here and say some of these scenarios that we are sharing with you have a slim chance of affecting you, that doesn’t mean that something won’t.</a:t>
            </a:r>
          </a:p>
          <a:p>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2</a:t>
            </a:fld>
            <a:endParaRPr lang="en-US"/>
          </a:p>
        </p:txBody>
      </p:sp>
    </p:spTree>
    <p:extLst>
      <p:ext uri="{BB962C8B-B14F-4D97-AF65-F5344CB8AC3E}">
        <p14:creationId xmlns:p14="http://schemas.microsoft.com/office/powerpoint/2010/main" val="199991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incorporating emergency preparedness</a:t>
            </a:r>
            <a:r>
              <a:rPr lang="en-US" baseline="0" dirty="0"/>
              <a:t> into your organizational’ culture, your facility will be not only better prepared but also more resilient.  Encouraging staff to critically think through a telephone outage or a water failure, determining what that process may look like if you had to use that process at the church you evacuated to, are ways to integrate emergency preparedness into our culture.  </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21</a:t>
            </a:fld>
            <a:endParaRPr lang="en-US"/>
          </a:p>
        </p:txBody>
      </p:sp>
    </p:spTree>
    <p:extLst>
      <p:ext uri="{BB962C8B-B14F-4D97-AF65-F5344CB8AC3E}">
        <p14:creationId xmlns:p14="http://schemas.microsoft.com/office/powerpoint/2010/main" val="2191576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22</a:t>
            </a:fld>
            <a:endParaRPr lang="en-US"/>
          </a:p>
        </p:txBody>
      </p:sp>
    </p:spTree>
    <p:extLst>
      <p:ext uri="{BB962C8B-B14F-4D97-AF65-F5344CB8AC3E}">
        <p14:creationId xmlns:p14="http://schemas.microsoft.com/office/powerpoint/2010/main" val="3814951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400" indent="-533400">
              <a:buClr>
                <a:schemeClr val="tx1"/>
              </a:buClr>
            </a:pPr>
            <a:r>
              <a:rPr lang="en-US" dirty="0"/>
              <a:t>What do you do now?</a:t>
            </a:r>
          </a:p>
          <a:p>
            <a:pPr marL="533400" indent="-533400" algn="ctr">
              <a:buClr>
                <a:schemeClr val="tx1"/>
              </a:buClr>
              <a:buFontTx/>
              <a:buNone/>
            </a:pPr>
            <a:endParaRPr lang="en-US" dirty="0"/>
          </a:p>
          <a:p>
            <a:pPr marL="533400" indent="-533400">
              <a:buClr>
                <a:schemeClr val="tx1"/>
              </a:buClr>
            </a:pPr>
            <a:r>
              <a:rPr lang="en-US" dirty="0"/>
              <a:t>What steps do you follow?</a:t>
            </a:r>
          </a:p>
          <a:p>
            <a:pPr marL="533400" indent="-533400" algn="ctr">
              <a:buClr>
                <a:schemeClr val="tx1"/>
              </a:buClr>
              <a:buFontTx/>
              <a:buNone/>
            </a:pPr>
            <a:endParaRPr lang="en-US" dirty="0"/>
          </a:p>
          <a:p>
            <a:pPr marL="533400" indent="-533400">
              <a:buClr>
                <a:schemeClr val="tx1"/>
              </a:buClr>
            </a:pPr>
            <a:r>
              <a:rPr lang="en-US" dirty="0"/>
              <a:t>What resources would be used in this event?</a:t>
            </a:r>
          </a:p>
          <a:p>
            <a:pPr marL="533400" indent="-533400">
              <a:buClr>
                <a:schemeClr val="tx1"/>
              </a:buClr>
              <a:buFontTx/>
              <a:buNone/>
            </a:pPr>
            <a:endParaRPr lang="en-US" dirty="0"/>
          </a:p>
          <a:p>
            <a:pPr marL="533400" indent="-533400">
              <a:buClr>
                <a:schemeClr val="tx1"/>
              </a:buClr>
            </a:pPr>
            <a:r>
              <a:rPr lang="en-US" dirty="0"/>
              <a:t>Who do you call?</a:t>
            </a:r>
          </a:p>
          <a:p>
            <a:pPr marL="533400" indent="-533400">
              <a:buClr>
                <a:schemeClr val="tx1"/>
              </a:buClr>
            </a:pPr>
            <a:endParaRPr lang="en-US" dirty="0"/>
          </a:p>
          <a:p>
            <a:pPr marL="533400" indent="-533400">
              <a:buClr>
                <a:schemeClr val="tx1"/>
              </a:buClr>
            </a:pPr>
            <a:r>
              <a:rPr lang="en-US" dirty="0"/>
              <a:t>What about staffing?</a:t>
            </a:r>
          </a:p>
          <a:p>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23</a:t>
            </a:fld>
            <a:endParaRPr lang="en-US"/>
          </a:p>
        </p:txBody>
      </p:sp>
    </p:spTree>
    <p:extLst>
      <p:ext uri="{BB962C8B-B14F-4D97-AF65-F5344CB8AC3E}">
        <p14:creationId xmlns:p14="http://schemas.microsoft.com/office/powerpoint/2010/main" val="4674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identified</a:t>
            </a:r>
            <a:r>
              <a:rPr lang="en-US" baseline="0" dirty="0"/>
              <a:t> who is responsible for the work, then it is important to determine what work needs to be done and how it is going to get done.  There has to be a process for decision making.  Use what is already in place or put one in place.</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3</a:t>
            </a:fld>
            <a:endParaRPr lang="en-US"/>
          </a:p>
        </p:txBody>
      </p:sp>
    </p:spTree>
    <p:extLst>
      <p:ext uri="{BB962C8B-B14F-4D97-AF65-F5344CB8AC3E}">
        <p14:creationId xmlns:p14="http://schemas.microsoft.com/office/powerpoint/2010/main" val="422987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5</a:t>
            </a:fld>
            <a:endParaRPr lang="en-US"/>
          </a:p>
        </p:txBody>
      </p:sp>
    </p:spTree>
    <p:extLst>
      <p:ext uri="{BB962C8B-B14F-4D97-AF65-F5344CB8AC3E}">
        <p14:creationId xmlns:p14="http://schemas.microsoft.com/office/powerpoint/2010/main" val="209866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6</a:t>
            </a:fld>
            <a:endParaRPr lang="en-US"/>
          </a:p>
        </p:txBody>
      </p:sp>
    </p:spTree>
    <p:extLst>
      <p:ext uri="{BB962C8B-B14F-4D97-AF65-F5344CB8AC3E}">
        <p14:creationId xmlns:p14="http://schemas.microsoft.com/office/powerpoint/2010/main" val="249656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Starts with identifying</a:t>
            </a:r>
            <a:r>
              <a:rPr lang="en-US" baseline="0" dirty="0"/>
              <a:t> your hazards and the level of risk associated with those risks. Keep in mind that if you don’t know your hazards and the level of risk associated with those hazards, you may not be using your energy to prepare for emergency situations as effectively or efficiently as possible.  </a:t>
            </a:r>
            <a:endParaRPr lang="en-US" dirty="0"/>
          </a:p>
          <a:p>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7</a:t>
            </a:fld>
            <a:endParaRPr lang="en-US"/>
          </a:p>
        </p:txBody>
      </p:sp>
    </p:spTree>
    <p:extLst>
      <p:ext uri="{BB962C8B-B14F-4D97-AF65-F5344CB8AC3E}">
        <p14:creationId xmlns:p14="http://schemas.microsoft.com/office/powerpoint/2010/main" val="2382496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Assigns</a:t>
            </a:r>
            <a:r>
              <a:rPr lang="en-US" baseline="0" dirty="0"/>
              <a:t> a numerical value to hazards for planning, assessing and prioritizing the threats and allows the group to make informed decisions versus just creating a checklist</a:t>
            </a:r>
          </a:p>
          <a:p>
            <a:pPr marL="171450" indent="-171450">
              <a:buFont typeface="Arial" panose="020B0604020202020204" pitchFamily="34" charset="0"/>
              <a:buChar char="•"/>
            </a:pPr>
            <a:r>
              <a:rPr lang="en-US" baseline="0" dirty="0"/>
              <a:t>Is not all-inclusive however it provides a visual snapshot of issues – it is important that this document not be put on the shelf once completed – it needs to be reviewed and updated</a:t>
            </a:r>
          </a:p>
          <a:p>
            <a:pPr marL="171450" indent="-171450">
              <a:buFont typeface="Arial" panose="020B0604020202020204" pitchFamily="34" charset="0"/>
              <a:buChar char="•"/>
            </a:pPr>
            <a:r>
              <a:rPr lang="en-US" baseline="0" dirty="0"/>
              <a:t>It is a tool that can be used to demonstrate to management the risks and the level that the facility is prepared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Identifies gaps in planning and provides an area to focus on - </a:t>
            </a:r>
            <a:r>
              <a:rPr lang="en-US" altLang="en-US" dirty="0"/>
              <a:t>provides the Long Term Care Steering Committee with the direction it needs to help plan for education and training initiatives over the coming year.</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D60AFFD8-45E1-435C-B295-A16E6CAEFEF1}" type="slidenum">
              <a:rPr lang="en-US" smtClean="0"/>
              <a:t>8</a:t>
            </a:fld>
            <a:endParaRPr lang="en-US"/>
          </a:p>
        </p:txBody>
      </p:sp>
    </p:spTree>
    <p:extLst>
      <p:ext uri="{BB962C8B-B14F-4D97-AF65-F5344CB8AC3E}">
        <p14:creationId xmlns:p14="http://schemas.microsoft.com/office/powerpoint/2010/main" val="147569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9</a:t>
            </a:fld>
            <a:endParaRPr lang="en-US"/>
          </a:p>
        </p:txBody>
      </p:sp>
    </p:spTree>
    <p:extLst>
      <p:ext uri="{BB962C8B-B14F-4D97-AF65-F5344CB8AC3E}">
        <p14:creationId xmlns:p14="http://schemas.microsoft.com/office/powerpoint/2010/main" val="30242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events are typically grouped into three categories.</a:t>
            </a:r>
          </a:p>
          <a:p>
            <a:endParaRPr lang="en-US" dirty="0"/>
          </a:p>
          <a:p>
            <a:r>
              <a:rPr lang="en-US" dirty="0"/>
              <a:t>Natural:</a:t>
            </a:r>
          </a:p>
          <a:p>
            <a:r>
              <a:rPr lang="en-US" dirty="0"/>
              <a:t>These are events out of our control that are a result of nature.  Be it a thunderstorm, tornado, flash flood or … snow storm, these events affect our facilities in a variety of ways and because of their regularity need to be addressed and prepared for appropriately.</a:t>
            </a:r>
          </a:p>
          <a:p>
            <a:r>
              <a:rPr lang="en-US" dirty="0"/>
              <a:t>Human:</a:t>
            </a:r>
          </a:p>
          <a:p>
            <a:r>
              <a:rPr lang="en-US" dirty="0"/>
              <a:t>Events of human interaction include active shooters in your facility, civil disruption and work stoppages.  These events can dramatically affect your ability to receive and provide services for your clientele.  Because of the human element these events can be particularly frightening for the residents of your facilities posing a very unique type of threat to the health and safety of your residents and the facility as a whole.</a:t>
            </a:r>
          </a:p>
          <a:p>
            <a:r>
              <a:rPr lang="en-US" dirty="0"/>
              <a:t>Technological:</a:t>
            </a:r>
          </a:p>
          <a:p>
            <a:r>
              <a:rPr lang="en-US" dirty="0"/>
              <a:t>With advances in technology and our increased reliance on its operability, we have developed a susceptibility to a scenario where our reliance poses a threat to the facility in down times.  Imagine a total loss of communications, power, fire detection for a period of a couple hours, days or weeks.  The affect this would have on a facility is tremendous and is often the most over looked.</a:t>
            </a:r>
          </a:p>
          <a:p>
            <a:endParaRPr lang="en-US" dirty="0"/>
          </a:p>
        </p:txBody>
      </p:sp>
      <p:sp>
        <p:nvSpPr>
          <p:cNvPr id="4" name="Slide Number Placeholder 3"/>
          <p:cNvSpPr>
            <a:spLocks noGrp="1"/>
          </p:cNvSpPr>
          <p:nvPr>
            <p:ph type="sldNum" sz="quarter" idx="10"/>
          </p:nvPr>
        </p:nvSpPr>
        <p:spPr/>
        <p:txBody>
          <a:bodyPr/>
          <a:lstStyle/>
          <a:p>
            <a:fld id="{D60AFFD8-45E1-435C-B295-A16E6CAEFEF1}" type="slidenum">
              <a:rPr lang="en-US" smtClean="0"/>
              <a:t>10</a:t>
            </a:fld>
            <a:endParaRPr lang="en-US"/>
          </a:p>
        </p:txBody>
      </p:sp>
    </p:spTree>
    <p:extLst>
      <p:ext uri="{BB962C8B-B14F-4D97-AF65-F5344CB8AC3E}">
        <p14:creationId xmlns:p14="http://schemas.microsoft.com/office/powerpoint/2010/main" val="27553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8B77BF12-1E76-4453-9EBD-B54B365FE931}" type="datetimeFigureOut">
              <a:rPr lang="en-US" smtClean="0"/>
              <a:t>4/11/2017</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B854F6EF-1A0E-4BFB-850A-F099780D30B7}"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3152751"/>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7BF12-1E76-4453-9EBD-B54B365FE931}"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392851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8B77BF12-1E76-4453-9EBD-B54B365FE931}" type="datetimeFigureOut">
              <a:rPr lang="en-US" smtClean="0"/>
              <a:t>4/11/2017</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B854F6EF-1A0E-4BFB-850A-F099780D30B7}"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05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7BF12-1E76-4453-9EBD-B54B365FE931}"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13495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8B77BF12-1E76-4453-9EBD-B54B365FE931}" type="datetimeFigureOut">
              <a:rPr lang="en-US" smtClean="0"/>
              <a:t>4/11/2017</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B854F6EF-1A0E-4BFB-850A-F099780D30B7}"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9222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77BF12-1E76-4453-9EBD-B54B365FE931}"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4167402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77BF12-1E76-4453-9EBD-B54B365FE931}"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226944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77BF12-1E76-4453-9EBD-B54B365FE931}"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13982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8B77BF12-1E76-4453-9EBD-B54B365FE931}"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163240223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8B77BF12-1E76-4453-9EBD-B54B365FE931}" type="datetimeFigureOut">
              <a:rPr lang="en-US" smtClean="0"/>
              <a:t>4/11/2017</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B854F6EF-1A0E-4BFB-850A-F099780D30B7}" type="slidenum">
              <a:rPr lang="en-US" smtClean="0"/>
              <a:t>‹#›</a:t>
            </a:fld>
            <a:endParaRPr lang="en-US"/>
          </a:p>
        </p:txBody>
      </p:sp>
    </p:spTree>
    <p:extLst>
      <p:ext uri="{BB962C8B-B14F-4D97-AF65-F5344CB8AC3E}">
        <p14:creationId xmlns:p14="http://schemas.microsoft.com/office/powerpoint/2010/main" val="223888916"/>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8B77BF12-1E76-4453-9EBD-B54B365FE931}" type="datetimeFigureOut">
              <a:rPr lang="en-US" smtClean="0"/>
              <a:t>4/11/2017</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B854F6EF-1A0E-4BFB-850A-F099780D30B7}" type="slidenum">
              <a:rPr lang="en-US" smtClean="0"/>
              <a:t>‹#›</a:t>
            </a:fld>
            <a:endParaRPr lang="en-US"/>
          </a:p>
        </p:txBody>
      </p:sp>
    </p:spTree>
    <p:extLst>
      <p:ext uri="{BB962C8B-B14F-4D97-AF65-F5344CB8AC3E}">
        <p14:creationId xmlns:p14="http://schemas.microsoft.com/office/powerpoint/2010/main" val="415773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8B77BF12-1E76-4453-9EBD-B54B365FE931}" type="datetimeFigureOut">
              <a:rPr lang="en-US" smtClean="0"/>
              <a:t>4/11/2017</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B854F6EF-1A0E-4BFB-850A-F099780D30B7}"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3866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7784" y="1254767"/>
            <a:ext cx="3874216" cy="3118741"/>
          </a:xfrm>
          <a:prstGeom prst="rect">
            <a:avLst/>
          </a:prstGeom>
        </p:spPr>
      </p:pic>
      <p:sp>
        <p:nvSpPr>
          <p:cNvPr id="2" name="Title 1"/>
          <p:cNvSpPr>
            <a:spLocks noGrp="1"/>
          </p:cNvSpPr>
          <p:nvPr>
            <p:ph type="ctrTitle"/>
          </p:nvPr>
        </p:nvSpPr>
        <p:spPr>
          <a:xfrm>
            <a:off x="1068235" y="1023867"/>
            <a:ext cx="4560543" cy="3349641"/>
          </a:xfrm>
          <a:solidFill>
            <a:schemeClr val="bg1"/>
          </a:solidFill>
        </p:spPr>
        <p:txBody>
          <a:bodyPr>
            <a:normAutofit/>
          </a:bodyPr>
          <a:lstStyle/>
          <a:p>
            <a:r>
              <a:rPr lang="en-US" dirty="0">
                <a:solidFill>
                  <a:schemeClr val="tx2">
                    <a:lumMod val="75000"/>
                    <a:lumOff val="25000"/>
                  </a:schemeClr>
                </a:solidFill>
              </a:rPr>
              <a:t>Emergency Preparedness </a:t>
            </a:r>
            <a:br>
              <a:rPr lang="en-US" dirty="0">
                <a:solidFill>
                  <a:schemeClr val="tx2">
                    <a:lumMod val="75000"/>
                    <a:lumOff val="25000"/>
                  </a:schemeClr>
                </a:solidFill>
              </a:rPr>
            </a:br>
            <a:r>
              <a:rPr lang="en-US" dirty="0">
                <a:solidFill>
                  <a:schemeClr val="tx2">
                    <a:lumMod val="75000"/>
                    <a:lumOff val="25000"/>
                  </a:schemeClr>
                </a:solidFill>
              </a:rPr>
              <a:t>Where do we start?</a:t>
            </a:r>
          </a:p>
        </p:txBody>
      </p:sp>
      <p:sp>
        <p:nvSpPr>
          <p:cNvPr id="3" name="Subtitle 2"/>
          <p:cNvSpPr>
            <a:spLocks noGrp="1"/>
          </p:cNvSpPr>
          <p:nvPr>
            <p:ph type="subTitle" idx="1"/>
          </p:nvPr>
        </p:nvSpPr>
        <p:spPr>
          <a:xfrm>
            <a:off x="1068236" y="4945377"/>
            <a:ext cx="4560542" cy="1037760"/>
          </a:xfrm>
          <a:solidFill>
            <a:schemeClr val="accent6"/>
          </a:solidFill>
        </p:spPr>
        <p:txBody>
          <a:bodyPr>
            <a:normAutofit/>
          </a:bodyPr>
          <a:lstStyle/>
          <a:p>
            <a:pPr>
              <a:lnSpc>
                <a:spcPct val="120000"/>
              </a:lnSpc>
            </a:pPr>
            <a:r>
              <a:rPr lang="en-US" sz="1700" dirty="0">
                <a:solidFill>
                  <a:schemeClr val="tx2">
                    <a:lumMod val="75000"/>
                    <a:lumOff val="25000"/>
                  </a:schemeClr>
                </a:solidFill>
              </a:rPr>
              <a:t>Shawn E Stoen</a:t>
            </a:r>
          </a:p>
          <a:p>
            <a:pPr>
              <a:lnSpc>
                <a:spcPct val="120000"/>
              </a:lnSpc>
            </a:pPr>
            <a:r>
              <a:rPr lang="en-US" sz="1700" dirty="0">
                <a:solidFill>
                  <a:schemeClr val="tx2">
                    <a:lumMod val="75000"/>
                    <a:lumOff val="25000"/>
                  </a:schemeClr>
                </a:solidFill>
              </a:rPr>
              <a:t>Regional Healthcare Preparedness Coordinator</a:t>
            </a:r>
          </a:p>
        </p:txBody>
      </p:sp>
    </p:spTree>
    <p:extLst>
      <p:ext uri="{BB962C8B-B14F-4D97-AF65-F5344CB8AC3E}">
        <p14:creationId xmlns:p14="http://schemas.microsoft.com/office/powerpoint/2010/main" val="421239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308" y="74875"/>
            <a:ext cx="8904079" cy="707886"/>
          </a:xfrm>
          <a:prstGeom prst="rect">
            <a:avLst/>
          </a:prstGeom>
          <a:noFill/>
        </p:spPr>
        <p:txBody>
          <a:bodyPr wrap="square" rtlCol="0">
            <a:spAutoFit/>
          </a:bodyPr>
          <a:lstStyle/>
          <a:p>
            <a:pPr algn="ctr"/>
            <a:r>
              <a:rPr lang="en-US" sz="4000" b="1" dirty="0">
                <a:solidFill>
                  <a:schemeClr val="accent3">
                    <a:lumMod val="50000"/>
                  </a:schemeClr>
                </a:solidFill>
              </a:rPr>
              <a:t>TYPES OF EMERGENCIES/INCIDENTS</a:t>
            </a:r>
          </a:p>
        </p:txBody>
      </p:sp>
      <p:pic>
        <p:nvPicPr>
          <p:cNvPr id="4" name="Picture 3"/>
          <p:cNvPicPr>
            <a:picLocks noChangeAspect="1"/>
          </p:cNvPicPr>
          <p:nvPr/>
        </p:nvPicPr>
        <p:blipFill>
          <a:blip r:embed="rId3"/>
          <a:stretch>
            <a:fillRect/>
          </a:stretch>
        </p:blipFill>
        <p:spPr>
          <a:xfrm>
            <a:off x="1676308" y="890519"/>
            <a:ext cx="2133785" cy="1548518"/>
          </a:xfrm>
          <a:prstGeom prst="rect">
            <a:avLst/>
          </a:prstGeom>
        </p:spPr>
      </p:pic>
      <p:pic>
        <p:nvPicPr>
          <p:cNvPr id="5" name="Picture 4"/>
          <p:cNvPicPr>
            <a:picLocks noChangeAspect="1"/>
          </p:cNvPicPr>
          <p:nvPr/>
        </p:nvPicPr>
        <p:blipFill>
          <a:blip r:embed="rId4"/>
          <a:stretch>
            <a:fillRect/>
          </a:stretch>
        </p:blipFill>
        <p:spPr>
          <a:xfrm>
            <a:off x="3967610" y="888564"/>
            <a:ext cx="1944793" cy="1548518"/>
          </a:xfrm>
          <a:prstGeom prst="rect">
            <a:avLst/>
          </a:prstGeom>
        </p:spPr>
      </p:pic>
      <p:pic>
        <p:nvPicPr>
          <p:cNvPr id="6" name="Picture 5"/>
          <p:cNvPicPr>
            <a:picLocks noChangeAspect="1"/>
          </p:cNvPicPr>
          <p:nvPr/>
        </p:nvPicPr>
        <p:blipFill>
          <a:blip r:embed="rId5"/>
          <a:stretch>
            <a:fillRect/>
          </a:stretch>
        </p:blipFill>
        <p:spPr>
          <a:xfrm>
            <a:off x="6069920" y="877382"/>
            <a:ext cx="1828959" cy="1548518"/>
          </a:xfrm>
          <a:prstGeom prst="rect">
            <a:avLst/>
          </a:prstGeom>
        </p:spPr>
      </p:pic>
      <p:pic>
        <p:nvPicPr>
          <p:cNvPr id="7" name="Picture 6"/>
          <p:cNvPicPr>
            <a:picLocks noChangeAspect="1"/>
          </p:cNvPicPr>
          <p:nvPr/>
        </p:nvPicPr>
        <p:blipFill>
          <a:blip r:embed="rId6"/>
          <a:stretch>
            <a:fillRect/>
          </a:stretch>
        </p:blipFill>
        <p:spPr>
          <a:xfrm>
            <a:off x="4335612" y="2771741"/>
            <a:ext cx="2085013" cy="1548518"/>
          </a:xfrm>
          <a:prstGeom prst="rect">
            <a:avLst/>
          </a:prstGeom>
        </p:spPr>
      </p:pic>
      <p:pic>
        <p:nvPicPr>
          <p:cNvPr id="8" name="Picture 7"/>
          <p:cNvPicPr>
            <a:picLocks noChangeAspect="1"/>
          </p:cNvPicPr>
          <p:nvPr/>
        </p:nvPicPr>
        <p:blipFill>
          <a:blip r:embed="rId7"/>
          <a:stretch>
            <a:fillRect/>
          </a:stretch>
        </p:blipFill>
        <p:spPr>
          <a:xfrm>
            <a:off x="8770762" y="2744280"/>
            <a:ext cx="1828959" cy="1548518"/>
          </a:xfrm>
          <a:prstGeom prst="rect">
            <a:avLst/>
          </a:prstGeom>
        </p:spPr>
      </p:pic>
      <p:pic>
        <p:nvPicPr>
          <p:cNvPr id="9" name="Picture 8"/>
          <p:cNvPicPr>
            <a:picLocks noChangeAspect="1"/>
          </p:cNvPicPr>
          <p:nvPr/>
        </p:nvPicPr>
        <p:blipFill>
          <a:blip r:embed="rId8"/>
          <a:stretch>
            <a:fillRect/>
          </a:stretch>
        </p:blipFill>
        <p:spPr>
          <a:xfrm>
            <a:off x="6623297" y="2771741"/>
            <a:ext cx="1944793" cy="1548518"/>
          </a:xfrm>
          <a:prstGeom prst="rect">
            <a:avLst/>
          </a:prstGeom>
        </p:spPr>
      </p:pic>
      <p:pic>
        <p:nvPicPr>
          <p:cNvPr id="10" name="Picture 9"/>
          <p:cNvPicPr>
            <a:picLocks noChangeAspect="1"/>
          </p:cNvPicPr>
          <p:nvPr/>
        </p:nvPicPr>
        <p:blipFill>
          <a:blip r:embed="rId9"/>
          <a:stretch>
            <a:fillRect/>
          </a:stretch>
        </p:blipFill>
        <p:spPr>
          <a:xfrm>
            <a:off x="6069919" y="4738406"/>
            <a:ext cx="1828959" cy="1548518"/>
          </a:xfrm>
          <a:prstGeom prst="rect">
            <a:avLst/>
          </a:prstGeom>
        </p:spPr>
      </p:pic>
      <p:pic>
        <p:nvPicPr>
          <p:cNvPr id="11" name="Picture 10"/>
          <p:cNvPicPr>
            <a:picLocks noChangeAspect="1"/>
          </p:cNvPicPr>
          <p:nvPr/>
        </p:nvPicPr>
        <p:blipFill>
          <a:blip r:embed="rId10"/>
          <a:stretch>
            <a:fillRect/>
          </a:stretch>
        </p:blipFill>
        <p:spPr>
          <a:xfrm>
            <a:off x="3949319" y="4738406"/>
            <a:ext cx="1981372" cy="1548518"/>
          </a:xfrm>
          <a:prstGeom prst="rect">
            <a:avLst/>
          </a:prstGeom>
        </p:spPr>
      </p:pic>
      <p:pic>
        <p:nvPicPr>
          <p:cNvPr id="12" name="Picture 11"/>
          <p:cNvPicPr>
            <a:picLocks noChangeAspect="1"/>
          </p:cNvPicPr>
          <p:nvPr/>
        </p:nvPicPr>
        <p:blipFill>
          <a:blip r:embed="rId11"/>
          <a:stretch>
            <a:fillRect/>
          </a:stretch>
        </p:blipFill>
        <p:spPr>
          <a:xfrm>
            <a:off x="1677611" y="4709916"/>
            <a:ext cx="2085013" cy="1548518"/>
          </a:xfrm>
          <a:prstGeom prst="rect">
            <a:avLst/>
          </a:prstGeom>
        </p:spPr>
      </p:pic>
      <p:sp>
        <p:nvSpPr>
          <p:cNvPr id="14" name="TextBox 13"/>
          <p:cNvSpPr txBox="1"/>
          <p:nvPr/>
        </p:nvSpPr>
        <p:spPr>
          <a:xfrm>
            <a:off x="8498361" y="1287866"/>
            <a:ext cx="1596078" cy="523220"/>
          </a:xfrm>
          <a:prstGeom prst="rect">
            <a:avLst/>
          </a:prstGeom>
          <a:noFill/>
        </p:spPr>
        <p:txBody>
          <a:bodyPr wrap="none" rtlCol="0">
            <a:spAutoFit/>
          </a:bodyPr>
          <a:lstStyle/>
          <a:p>
            <a:r>
              <a:rPr lang="en-US" sz="2800" b="1" dirty="0">
                <a:solidFill>
                  <a:schemeClr val="accent3">
                    <a:lumMod val="50000"/>
                  </a:schemeClr>
                </a:solidFill>
              </a:rPr>
              <a:t>NATURAL</a:t>
            </a:r>
          </a:p>
        </p:txBody>
      </p:sp>
      <p:sp>
        <p:nvSpPr>
          <p:cNvPr id="15" name="TextBox 14"/>
          <p:cNvSpPr txBox="1"/>
          <p:nvPr/>
        </p:nvSpPr>
        <p:spPr>
          <a:xfrm flipH="1">
            <a:off x="2209801" y="3250771"/>
            <a:ext cx="2387097" cy="523220"/>
          </a:xfrm>
          <a:prstGeom prst="rect">
            <a:avLst/>
          </a:prstGeom>
          <a:noFill/>
        </p:spPr>
        <p:txBody>
          <a:bodyPr wrap="square" rtlCol="0">
            <a:spAutoFit/>
          </a:bodyPr>
          <a:lstStyle/>
          <a:p>
            <a:r>
              <a:rPr lang="en-US" sz="2800" b="1" dirty="0">
                <a:solidFill>
                  <a:schemeClr val="accent3">
                    <a:lumMod val="50000"/>
                  </a:schemeClr>
                </a:solidFill>
              </a:rPr>
              <a:t>HUMAN</a:t>
            </a:r>
          </a:p>
        </p:txBody>
      </p:sp>
      <p:sp>
        <p:nvSpPr>
          <p:cNvPr id="16" name="TextBox 15"/>
          <p:cNvSpPr txBox="1"/>
          <p:nvPr/>
        </p:nvSpPr>
        <p:spPr>
          <a:xfrm>
            <a:off x="7859072" y="5222565"/>
            <a:ext cx="2721315" cy="523220"/>
          </a:xfrm>
          <a:prstGeom prst="rect">
            <a:avLst/>
          </a:prstGeom>
          <a:noFill/>
        </p:spPr>
        <p:txBody>
          <a:bodyPr wrap="square" rtlCol="0">
            <a:spAutoFit/>
          </a:bodyPr>
          <a:lstStyle/>
          <a:p>
            <a:r>
              <a:rPr lang="en-US" sz="2800" b="1" dirty="0">
                <a:solidFill>
                  <a:schemeClr val="accent3">
                    <a:lumMod val="50000"/>
                  </a:schemeClr>
                </a:solidFill>
              </a:rPr>
              <a:t>TECHNOLOGICAL</a:t>
            </a:r>
          </a:p>
        </p:txBody>
      </p:sp>
      <p:sp>
        <p:nvSpPr>
          <p:cNvPr id="2" name="Footer Placeholder 1"/>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fld id="{248A5C28-A9AF-48F7-A492-117CD84F551A}"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32701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500" y="228601"/>
            <a:ext cx="11830050" cy="6437971"/>
          </a:xfrm>
          <a:prstGeom prst="rect">
            <a:avLst/>
          </a:prstGeom>
          <a:solidFill>
            <a:schemeClr val="tx1"/>
          </a:solidFill>
        </p:spPr>
      </p:pic>
      <p:sp>
        <p:nvSpPr>
          <p:cNvPr id="3" name="Footer Placeholder 2"/>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Tree>
    <p:extLst>
      <p:ext uri="{BB962C8B-B14F-4D97-AF65-F5344CB8AC3E}">
        <p14:creationId xmlns:p14="http://schemas.microsoft.com/office/powerpoint/2010/main" val="194619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Written Procedures &amp; Plans</a:t>
            </a:r>
          </a:p>
        </p:txBody>
      </p:sp>
      <p:sp>
        <p:nvSpPr>
          <p:cNvPr id="3" name="Content Placeholder 2"/>
          <p:cNvSpPr>
            <a:spLocks noGrp="1"/>
          </p:cNvSpPr>
          <p:nvPr>
            <p:ph idx="1"/>
          </p:nvPr>
        </p:nvSpPr>
        <p:spPr>
          <a:xfrm>
            <a:off x="4305300" y="2637182"/>
            <a:ext cx="8770571" cy="3651504"/>
          </a:xfrm>
        </p:spPr>
        <p:txBody>
          <a:bodyPr>
            <a:normAutofit/>
          </a:bodyPr>
          <a:lstStyle/>
          <a:p>
            <a:r>
              <a:rPr lang="en-US" sz="3600" dirty="0"/>
              <a:t>Hazard specific response procedures</a:t>
            </a:r>
          </a:p>
          <a:p>
            <a:r>
              <a:rPr lang="en-US" sz="3600" dirty="0"/>
              <a:t>Communications procedures</a:t>
            </a:r>
          </a:p>
          <a:p>
            <a:r>
              <a:rPr lang="en-US" sz="3600" dirty="0"/>
              <a:t>Emergency operations plan</a:t>
            </a:r>
          </a:p>
          <a:p>
            <a:r>
              <a:rPr lang="en-US" sz="3600" dirty="0"/>
              <a:t>Business continuity plan</a:t>
            </a:r>
          </a:p>
        </p:txBody>
      </p:sp>
    </p:spTree>
    <p:extLst>
      <p:ext uri="{BB962C8B-B14F-4D97-AF65-F5344CB8AC3E}">
        <p14:creationId xmlns:p14="http://schemas.microsoft.com/office/powerpoint/2010/main" val="191611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Arrow: Right 4"/>
          <p:cNvSpPr/>
          <p:nvPr/>
        </p:nvSpPr>
        <p:spPr>
          <a:xfrm>
            <a:off x="1113181" y="647255"/>
            <a:ext cx="10177669" cy="2365513"/>
          </a:xfrm>
          <a:prstGeom prst="rightArrow">
            <a:avLst/>
          </a:prstGeom>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Arial Black" panose="020B0A04020102020204" pitchFamily="34" charset="0"/>
              </a:rPr>
              <a:t>DO I STAY?</a:t>
            </a:r>
          </a:p>
        </p:txBody>
      </p:sp>
      <p:sp>
        <p:nvSpPr>
          <p:cNvPr id="7" name="Arrow: Right 6"/>
          <p:cNvSpPr/>
          <p:nvPr/>
        </p:nvSpPr>
        <p:spPr>
          <a:xfrm rot="10800000">
            <a:off x="1113182" y="3273287"/>
            <a:ext cx="10177669" cy="2365513"/>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p>
        </p:txBody>
      </p:sp>
      <p:sp>
        <p:nvSpPr>
          <p:cNvPr id="8" name="TextBox 7"/>
          <p:cNvSpPr txBox="1"/>
          <p:nvPr/>
        </p:nvSpPr>
        <p:spPr>
          <a:xfrm>
            <a:off x="4174436" y="3794324"/>
            <a:ext cx="8289234" cy="1323439"/>
          </a:xfrm>
          <a:prstGeom prst="rect">
            <a:avLst/>
          </a:prstGeom>
          <a:noFill/>
          <a:scene3d>
            <a:camera prst="orthographicFront"/>
            <a:lightRig rig="threePt" dir="t"/>
          </a:scene3d>
          <a:sp3d>
            <a:bevelT prst="relaxedInset"/>
          </a:sp3d>
        </p:spPr>
        <p:txBody>
          <a:bodyPr wrap="square" rtlCol="0">
            <a:spAutoFit/>
            <a:sp3d extrusionH="57150">
              <a:bevelT w="38100" h="38100"/>
            </a:sp3d>
          </a:bodyPr>
          <a:lstStyle/>
          <a:p>
            <a:r>
              <a:rPr lang="en-US" sz="8000" dirty="0">
                <a:solidFill>
                  <a:schemeClr val="bg1"/>
                </a:solidFill>
                <a:latin typeface="Arial Black" panose="020B0A04020102020204" pitchFamily="34" charset="0"/>
              </a:rPr>
              <a:t>DO I GO?</a:t>
            </a:r>
          </a:p>
        </p:txBody>
      </p:sp>
    </p:spTree>
    <p:extLst>
      <p:ext uri="{BB962C8B-B14F-4D97-AF65-F5344CB8AC3E}">
        <p14:creationId xmlns:p14="http://schemas.microsoft.com/office/powerpoint/2010/main" val="1677359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an Action Plan</a:t>
            </a:r>
          </a:p>
        </p:txBody>
      </p:sp>
      <p:sp>
        <p:nvSpPr>
          <p:cNvPr id="3" name="Content Placeholder 2"/>
          <p:cNvSpPr>
            <a:spLocks noGrp="1"/>
          </p:cNvSpPr>
          <p:nvPr>
            <p:ph idx="1"/>
          </p:nvPr>
        </p:nvSpPr>
        <p:spPr>
          <a:xfrm>
            <a:off x="3421429" y="2517913"/>
            <a:ext cx="8770571" cy="3651504"/>
          </a:xfrm>
        </p:spPr>
        <p:txBody>
          <a:bodyPr>
            <a:noAutofit/>
          </a:bodyPr>
          <a:lstStyle/>
          <a:p>
            <a:r>
              <a:rPr lang="en-US" sz="2800" dirty="0"/>
              <a:t>Determine goals and objectives</a:t>
            </a:r>
          </a:p>
          <a:p>
            <a:r>
              <a:rPr lang="en-US" sz="2800" dirty="0"/>
              <a:t>Identify the top 3-4 areas that need attention</a:t>
            </a:r>
          </a:p>
          <a:p>
            <a:r>
              <a:rPr lang="en-US" sz="2800" dirty="0"/>
              <a:t>Develop strategies to accomplish each item</a:t>
            </a:r>
          </a:p>
          <a:p>
            <a:r>
              <a:rPr lang="en-US" sz="2800" dirty="0"/>
              <a:t>Assign a time frame to each item</a:t>
            </a:r>
          </a:p>
          <a:p>
            <a:r>
              <a:rPr lang="en-US" sz="2800" dirty="0"/>
              <a:t>Assign a person to complete each item and identify the resources needed</a:t>
            </a:r>
          </a:p>
          <a:p>
            <a:r>
              <a:rPr lang="en-US" sz="2800" dirty="0"/>
              <a:t>Monitor this action plan frequently</a:t>
            </a:r>
          </a:p>
        </p:txBody>
      </p:sp>
    </p:spTree>
    <p:extLst>
      <p:ext uri="{BB962C8B-B14F-4D97-AF65-F5344CB8AC3E}">
        <p14:creationId xmlns:p14="http://schemas.microsoft.com/office/powerpoint/2010/main" val="793184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srcRect l="13916" r="11164" b="2"/>
          <a:stretch/>
        </p:blipFill>
        <p:spPr>
          <a:xfrm>
            <a:off x="633999" y="640081"/>
            <a:ext cx="4001315" cy="5340702"/>
          </a:xfrm>
          <a:prstGeom prst="rect">
            <a:avLst/>
          </a:prstGeom>
        </p:spPr>
      </p:pic>
      <p:sp>
        <p:nvSpPr>
          <p:cNvPr id="2" name="Title 1"/>
          <p:cNvSpPr>
            <a:spLocks noGrp="1"/>
          </p:cNvSpPr>
          <p:nvPr>
            <p:ph type="title"/>
          </p:nvPr>
        </p:nvSpPr>
        <p:spPr>
          <a:xfrm>
            <a:off x="4949072" y="568345"/>
            <a:ext cx="6755199" cy="1560716"/>
          </a:xfrm>
        </p:spPr>
        <p:txBody>
          <a:bodyPr vert="horz" lIns="91440" tIns="45720" rIns="91440" bIns="45720" rtlCol="0" anchor="t">
            <a:normAutofit/>
          </a:bodyPr>
          <a:lstStyle/>
          <a:p>
            <a:r>
              <a:rPr lang="en-US" dirty="0"/>
              <a:t>Build Relationships</a:t>
            </a:r>
            <a:endParaRPr lang="en-US"/>
          </a:p>
        </p:txBody>
      </p:sp>
      <p:sp>
        <p:nvSpPr>
          <p:cNvPr id="5" name="Content Placeholder 4"/>
          <p:cNvSpPr>
            <a:spLocks noGrp="1"/>
          </p:cNvSpPr>
          <p:nvPr>
            <p:ph idx="1"/>
          </p:nvPr>
        </p:nvSpPr>
        <p:spPr>
          <a:xfrm>
            <a:off x="4949072" y="2438399"/>
            <a:ext cx="6755199" cy="3661955"/>
          </a:xfrm>
        </p:spPr>
        <p:txBody>
          <a:bodyPr vert="horz" lIns="91440" tIns="45720" rIns="91440" bIns="45720" rtlCol="0">
            <a:normAutofit/>
          </a:bodyPr>
          <a:lstStyle/>
          <a:p>
            <a:pPr marL="285750"/>
            <a:r>
              <a:rPr lang="en-US"/>
              <a:t>Create contact lists</a:t>
            </a:r>
          </a:p>
          <a:p>
            <a:pPr marL="285750"/>
            <a:r>
              <a:rPr lang="en-US"/>
              <a:t>Know your neighbors</a:t>
            </a:r>
          </a:p>
          <a:p>
            <a:pPr marL="285750"/>
            <a:r>
              <a:rPr lang="en-US"/>
              <a:t>Develop relationships with</a:t>
            </a:r>
          </a:p>
          <a:p>
            <a:pPr marL="742950" lvl="1"/>
            <a:r>
              <a:rPr lang="en-US"/>
              <a:t>Emergency Manager</a:t>
            </a:r>
          </a:p>
          <a:p>
            <a:pPr marL="742950" lvl="1"/>
            <a:r>
              <a:rPr lang="en-US"/>
              <a:t>EMS</a:t>
            </a:r>
          </a:p>
          <a:p>
            <a:pPr marL="742950" lvl="1"/>
            <a:r>
              <a:rPr lang="en-US"/>
              <a:t>Law Enforcement</a:t>
            </a:r>
          </a:p>
          <a:p>
            <a:pPr marL="742950" lvl="1"/>
            <a:r>
              <a:rPr lang="en-US"/>
              <a:t>Fire</a:t>
            </a:r>
          </a:p>
          <a:p>
            <a:pPr marL="742950" lvl="1"/>
            <a:r>
              <a:rPr lang="en-US"/>
              <a:t>COALITION</a:t>
            </a:r>
          </a:p>
        </p:txBody>
      </p:sp>
    </p:spTree>
    <p:extLst>
      <p:ext uri="{BB962C8B-B14F-4D97-AF65-F5344CB8AC3E}">
        <p14:creationId xmlns:p14="http://schemas.microsoft.com/office/powerpoint/2010/main" val="135792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Content Placeholder 4"/>
          <p:cNvPicPr>
            <a:picLocks noChangeAspect="1"/>
          </p:cNvPicPr>
          <p:nvPr/>
        </p:nvPicPr>
        <p:blipFill>
          <a:blip r:embed="rId3"/>
          <a:stretch>
            <a:fillRect/>
          </a:stretch>
        </p:blipFill>
        <p:spPr>
          <a:xfrm>
            <a:off x="990001" y="645106"/>
            <a:ext cx="4762330" cy="5247747"/>
          </a:xfrm>
          <a:prstGeom prst="rect">
            <a:avLst/>
          </a:prstGeom>
        </p:spPr>
      </p:pic>
      <p:sp>
        <p:nvSpPr>
          <p:cNvPr id="2" name="Title 1"/>
          <p:cNvSpPr>
            <a:spLocks noGrp="1"/>
          </p:cNvSpPr>
          <p:nvPr>
            <p:ph type="title"/>
          </p:nvPr>
        </p:nvSpPr>
        <p:spPr>
          <a:xfrm>
            <a:off x="6400800" y="568345"/>
            <a:ext cx="5303471" cy="1560716"/>
          </a:xfrm>
        </p:spPr>
        <p:txBody>
          <a:bodyPr>
            <a:normAutofit/>
          </a:bodyPr>
          <a:lstStyle/>
          <a:p>
            <a:r>
              <a:rPr lang="en-US" dirty="0"/>
              <a:t>Healthcare Coalitions</a:t>
            </a:r>
          </a:p>
        </p:txBody>
      </p:sp>
      <p:sp>
        <p:nvSpPr>
          <p:cNvPr id="10" name="Content Placeholder 9"/>
          <p:cNvSpPr>
            <a:spLocks noGrp="1"/>
          </p:cNvSpPr>
          <p:nvPr>
            <p:ph idx="1"/>
          </p:nvPr>
        </p:nvSpPr>
        <p:spPr>
          <a:xfrm>
            <a:off x="6400800" y="2438400"/>
            <a:ext cx="5303471" cy="3651504"/>
          </a:xfrm>
        </p:spPr>
        <p:txBody>
          <a:bodyPr>
            <a:normAutofit/>
          </a:bodyPr>
          <a:lstStyle/>
          <a:p>
            <a:r>
              <a:rPr lang="en-US" dirty="0"/>
              <a:t>Minnesota Department of Health website</a:t>
            </a:r>
          </a:p>
          <a:p>
            <a:pPr lvl="1"/>
            <a:r>
              <a:rPr lang="en-US" dirty="0"/>
              <a:t>Emergency Preparedness and Response</a:t>
            </a:r>
          </a:p>
          <a:p>
            <a:r>
              <a:rPr lang="en-US" dirty="0"/>
              <a:t>Regional Coordinator roles</a:t>
            </a:r>
          </a:p>
          <a:p>
            <a:r>
              <a:rPr lang="en-US" dirty="0"/>
              <a:t>Get involved</a:t>
            </a:r>
          </a:p>
        </p:txBody>
      </p:sp>
    </p:spTree>
    <p:extLst>
      <p:ext uri="{BB962C8B-B14F-4D97-AF65-F5344CB8AC3E}">
        <p14:creationId xmlns:p14="http://schemas.microsoft.com/office/powerpoint/2010/main" val="3158585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PLAN</a:t>
            </a:r>
          </a:p>
        </p:txBody>
      </p:sp>
      <p:sp>
        <p:nvSpPr>
          <p:cNvPr id="3" name="Text Placeholder 2"/>
          <p:cNvSpPr>
            <a:spLocks noGrp="1"/>
          </p:cNvSpPr>
          <p:nvPr>
            <p:ph type="body" idx="1"/>
          </p:nvPr>
        </p:nvSpPr>
        <p:spPr/>
        <p:txBody>
          <a:bodyPr/>
          <a:lstStyle/>
          <a:p>
            <a:r>
              <a:rPr lang="en-US" dirty="0"/>
              <a:t>WHO TO CALL?</a:t>
            </a:r>
          </a:p>
          <a:p>
            <a:r>
              <a:rPr lang="en-US" dirty="0"/>
              <a:t>WHEN TO CALL?</a:t>
            </a:r>
          </a:p>
        </p:txBody>
      </p:sp>
    </p:spTree>
    <p:extLst>
      <p:ext uri="{BB962C8B-B14F-4D97-AF65-F5344CB8AC3E}">
        <p14:creationId xmlns:p14="http://schemas.microsoft.com/office/powerpoint/2010/main" val="2025123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Communications</a:t>
            </a:r>
          </a:p>
        </p:txBody>
      </p:sp>
      <p:sp>
        <p:nvSpPr>
          <p:cNvPr id="3" name="Content Placeholder 2"/>
          <p:cNvSpPr>
            <a:spLocks noGrp="1"/>
          </p:cNvSpPr>
          <p:nvPr>
            <p:ph idx="1"/>
          </p:nvPr>
        </p:nvSpPr>
        <p:spPr>
          <a:xfrm>
            <a:off x="3685540" y="2357120"/>
            <a:ext cx="8770571" cy="3651504"/>
          </a:xfrm>
        </p:spPr>
        <p:txBody>
          <a:bodyPr/>
          <a:lstStyle/>
          <a:p>
            <a:r>
              <a:rPr lang="en-US" dirty="0"/>
              <a:t>Need to maintain lists of your emergency contacts</a:t>
            </a:r>
          </a:p>
          <a:p>
            <a:r>
              <a:rPr lang="en-US" dirty="0"/>
              <a:t>Identify how those lists are maintained</a:t>
            </a:r>
          </a:p>
          <a:p>
            <a:r>
              <a:rPr lang="en-US" dirty="0"/>
              <a:t>Identify when to contact and who to contact</a:t>
            </a:r>
          </a:p>
          <a:p>
            <a:r>
              <a:rPr lang="en-US" dirty="0"/>
              <a:t>Staffing plan</a:t>
            </a:r>
          </a:p>
          <a:p>
            <a:pPr lvl="1"/>
            <a:r>
              <a:rPr lang="en-US" dirty="0"/>
              <a:t>How are you going to communicate with them</a:t>
            </a:r>
          </a:p>
        </p:txBody>
      </p:sp>
    </p:spTree>
    <p:extLst>
      <p:ext uri="{BB962C8B-B14F-4D97-AF65-F5344CB8AC3E}">
        <p14:creationId xmlns:p14="http://schemas.microsoft.com/office/powerpoint/2010/main" val="511458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result for practice"/>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12889" y="0"/>
            <a:ext cx="12451645" cy="694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92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our reality?</a:t>
            </a:r>
          </a:p>
        </p:txBody>
      </p:sp>
      <p:sp>
        <p:nvSpPr>
          <p:cNvPr id="3" name="Content Placeholder 2"/>
          <p:cNvSpPr>
            <a:spLocks noGrp="1"/>
          </p:cNvSpPr>
          <p:nvPr>
            <p:ph idx="1"/>
          </p:nvPr>
        </p:nvSpPr>
        <p:spPr/>
        <p:txBody>
          <a:bodyPr/>
          <a:lstStyle/>
          <a:p>
            <a:r>
              <a:rPr lang="en-US" dirty="0"/>
              <a:t>All 87 Minnesota counties have been declared a federal disaster area at least once since 1965.</a:t>
            </a:r>
          </a:p>
          <a:p>
            <a:r>
              <a:rPr lang="en-US" dirty="0"/>
              <a:t>Healthcare facilities throughout the nation have experienced fires, floods, utility failures direct impacts by tornadoes and have had to evacuate.</a:t>
            </a:r>
          </a:p>
          <a:p>
            <a:r>
              <a:rPr lang="en-US" dirty="0"/>
              <a:t>You all have had incidents that could have been much worse than they were!</a:t>
            </a:r>
          </a:p>
        </p:txBody>
      </p:sp>
    </p:spTree>
    <p:extLst>
      <p:ext uri="{BB962C8B-B14F-4D97-AF65-F5344CB8AC3E}">
        <p14:creationId xmlns:p14="http://schemas.microsoft.com/office/powerpoint/2010/main" val="10528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buy-in?</a:t>
            </a:r>
          </a:p>
        </p:txBody>
      </p:sp>
      <p:sp>
        <p:nvSpPr>
          <p:cNvPr id="3" name="Content Placeholder 2"/>
          <p:cNvSpPr>
            <a:spLocks noGrp="1"/>
          </p:cNvSpPr>
          <p:nvPr>
            <p:ph idx="1"/>
          </p:nvPr>
        </p:nvSpPr>
        <p:spPr/>
        <p:txBody>
          <a:bodyPr/>
          <a:lstStyle/>
          <a:p>
            <a:r>
              <a:rPr lang="en-US" dirty="0"/>
              <a:t>Real event</a:t>
            </a:r>
          </a:p>
          <a:p>
            <a:r>
              <a:rPr lang="en-US" dirty="0"/>
              <a:t>Share hazards &amp; risks</a:t>
            </a:r>
          </a:p>
          <a:p>
            <a:r>
              <a:rPr lang="en-US" dirty="0"/>
              <a:t>Practice together</a:t>
            </a:r>
          </a:p>
          <a:p>
            <a:r>
              <a:rPr lang="en-US" dirty="0"/>
              <a:t>Bring in local experts</a:t>
            </a:r>
          </a:p>
          <a:p>
            <a:r>
              <a:rPr lang="en-US" dirty="0"/>
              <a:t>Have fun</a:t>
            </a:r>
          </a:p>
        </p:txBody>
      </p:sp>
    </p:spTree>
    <p:extLst>
      <p:ext uri="{BB962C8B-B14F-4D97-AF65-F5344CB8AC3E}">
        <p14:creationId xmlns:p14="http://schemas.microsoft.com/office/powerpoint/2010/main" val="1273591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Preparedness is a Cultural Mindset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25113" y="2275957"/>
            <a:ext cx="6587744" cy="4117340"/>
          </a:xfrm>
        </p:spPr>
      </p:pic>
    </p:spTree>
    <p:extLst>
      <p:ext uri="{BB962C8B-B14F-4D97-AF65-F5344CB8AC3E}">
        <p14:creationId xmlns:p14="http://schemas.microsoft.com/office/powerpoint/2010/main" val="246896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81739" y="1987826"/>
            <a:ext cx="6162261" cy="1569660"/>
          </a:xfrm>
          <a:prstGeom prst="rect">
            <a:avLst/>
          </a:prstGeom>
          <a:noFill/>
        </p:spPr>
        <p:txBody>
          <a:bodyPr wrap="square" rtlCol="0">
            <a:spAutoFit/>
          </a:bodyPr>
          <a:lstStyle/>
          <a:p>
            <a:pPr algn="ctr"/>
            <a:r>
              <a:rPr lang="en-US" sz="4800" b="1" dirty="0">
                <a:solidFill>
                  <a:schemeClr val="tx2">
                    <a:lumMod val="75000"/>
                    <a:lumOff val="25000"/>
                  </a:schemeClr>
                </a:solidFill>
              </a:rPr>
              <a:t>SO LETS TALK ABOUT WHAT YOU WILL DO!!</a:t>
            </a:r>
          </a:p>
        </p:txBody>
      </p:sp>
    </p:spTree>
    <p:extLst>
      <p:ext uri="{BB962C8B-B14F-4D97-AF65-F5344CB8AC3E}">
        <p14:creationId xmlns:p14="http://schemas.microsoft.com/office/powerpoint/2010/main" val="1497238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9712" y="1337822"/>
            <a:ext cx="9207168" cy="4524315"/>
          </a:xfrm>
          <a:prstGeom prst="rect">
            <a:avLst/>
          </a:prstGeom>
          <a:solidFill>
            <a:schemeClr val="accent1">
              <a:alpha val="62000"/>
            </a:schemeClr>
          </a:solidFill>
          <a:scene3d>
            <a:camera prst="orthographicFront"/>
            <a:lightRig rig="harsh" dir="t">
              <a:rot lat="0" lon="0" rev="7200000"/>
            </a:lightRig>
          </a:scene3d>
          <a:sp3d extrusionH="50800" contourW="50800" prstMaterial="softEdge">
            <a:bevelT w="127000"/>
            <a:bevelB w="127000"/>
            <a:extrusionClr>
              <a:schemeClr val="tx1">
                <a:lumMod val="95000"/>
                <a:lumOff val="5000"/>
              </a:schemeClr>
            </a:extrusionClr>
            <a:contourClr>
              <a:schemeClr val="tx2"/>
            </a:contourClr>
          </a:sp3d>
        </p:spPr>
        <p:txBody>
          <a:bodyPr wrap="square">
            <a:spAutoFit/>
          </a:bodyPr>
          <a:lstStyle/>
          <a:p>
            <a:pPr marL="285750" indent="-285750">
              <a:buFont typeface="Arial" panose="020B0604020202020204" pitchFamily="34" charset="0"/>
              <a:buChar char="•"/>
            </a:pPr>
            <a:r>
              <a:rPr lang="en-US" sz="3200" dirty="0"/>
              <a:t>It is summer time, and a storm is brewing.</a:t>
            </a:r>
          </a:p>
          <a:p>
            <a:pPr marL="285750" indent="-285750">
              <a:buFont typeface="Arial" panose="020B0604020202020204" pitchFamily="34" charset="0"/>
              <a:buChar char="•"/>
            </a:pPr>
            <a:r>
              <a:rPr lang="en-US" sz="3200" dirty="0"/>
              <a:t>Your county and city is under a severe weather warning.</a:t>
            </a:r>
          </a:p>
          <a:p>
            <a:pPr marL="285750" indent="-285750">
              <a:buFont typeface="Arial" panose="020B0604020202020204" pitchFamily="34" charset="0"/>
              <a:buChar char="•"/>
            </a:pPr>
            <a:r>
              <a:rPr lang="en-US" sz="3200" dirty="0"/>
              <a:t>As you were preparing to take appropriate action, you felt and heard a loud “CRACK” of lightning.</a:t>
            </a:r>
          </a:p>
          <a:p>
            <a:pPr marL="285750" indent="-285750">
              <a:buFont typeface="Arial" panose="020B0604020202020204" pitchFamily="34" charset="0"/>
              <a:buChar char="•"/>
            </a:pPr>
            <a:r>
              <a:rPr lang="en-US" sz="3200" dirty="0"/>
              <a:t>The lighting in your facility blinked on and off.</a:t>
            </a:r>
          </a:p>
          <a:p>
            <a:pPr marL="285750" indent="-285750">
              <a:buFont typeface="Arial" panose="020B0604020202020204" pitchFamily="34" charset="0"/>
              <a:buChar char="•"/>
            </a:pPr>
            <a:r>
              <a:rPr lang="en-US" sz="3200" dirty="0"/>
              <a:t>You have residents that rely on oxygen concentrators and electricity for care?</a:t>
            </a:r>
          </a:p>
          <a:p>
            <a:pPr marL="285750" indent="-285750">
              <a:buFont typeface="Arial" panose="020B0604020202020204" pitchFamily="34" charset="0"/>
              <a:buChar char="•"/>
            </a:pPr>
            <a:r>
              <a:rPr lang="en-US" sz="3200" dirty="0"/>
              <a:t>Power is out.</a:t>
            </a:r>
          </a:p>
        </p:txBody>
      </p:sp>
    </p:spTree>
    <p:extLst>
      <p:ext uri="{BB962C8B-B14F-4D97-AF65-F5344CB8AC3E}">
        <p14:creationId xmlns:p14="http://schemas.microsoft.com/office/powerpoint/2010/main" val="2637667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89630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responsible for the work?</a:t>
            </a:r>
          </a:p>
        </p:txBody>
      </p:sp>
      <p:sp>
        <p:nvSpPr>
          <p:cNvPr id="3" name="Content Placeholder 2"/>
          <p:cNvSpPr>
            <a:spLocks noGrp="1"/>
          </p:cNvSpPr>
          <p:nvPr>
            <p:ph idx="1"/>
          </p:nvPr>
        </p:nvSpPr>
        <p:spPr/>
        <p:txBody>
          <a:bodyPr>
            <a:normAutofit fontScale="85000" lnSpcReduction="20000"/>
          </a:bodyPr>
          <a:lstStyle/>
          <a:p>
            <a:r>
              <a:rPr lang="en-US" dirty="0"/>
              <a:t>Start at the top!</a:t>
            </a:r>
          </a:p>
          <a:p>
            <a:pPr lvl="1"/>
            <a:r>
              <a:rPr lang="en-US" dirty="0"/>
              <a:t>Administrator</a:t>
            </a:r>
          </a:p>
          <a:p>
            <a:pPr lvl="1"/>
            <a:r>
              <a:rPr lang="en-US" dirty="0"/>
              <a:t>Director of Nursing</a:t>
            </a:r>
          </a:p>
          <a:p>
            <a:pPr lvl="1"/>
            <a:r>
              <a:rPr lang="en-US" dirty="0"/>
              <a:t>Maintenance Director</a:t>
            </a:r>
          </a:p>
          <a:p>
            <a:pPr lvl="1"/>
            <a:r>
              <a:rPr lang="en-US" dirty="0"/>
              <a:t>Human Resources</a:t>
            </a:r>
          </a:p>
          <a:p>
            <a:pPr lvl="1"/>
            <a:r>
              <a:rPr lang="en-US" dirty="0"/>
              <a:t>Safety Committee Members</a:t>
            </a:r>
          </a:p>
          <a:p>
            <a:r>
              <a:rPr lang="en-US" dirty="0"/>
              <a:t>Get creative where you can.</a:t>
            </a:r>
          </a:p>
          <a:p>
            <a:pPr lvl="1"/>
            <a:r>
              <a:rPr lang="en-US" dirty="0"/>
              <a:t>Interns</a:t>
            </a:r>
          </a:p>
          <a:p>
            <a:pPr lvl="1"/>
            <a:r>
              <a:rPr lang="en-US" dirty="0"/>
              <a:t>Nursing Students</a:t>
            </a:r>
          </a:p>
          <a:p>
            <a:pPr lvl="1"/>
            <a:r>
              <a:rPr lang="en-US" dirty="0"/>
              <a:t>Staff on light duty</a:t>
            </a:r>
          </a:p>
          <a:p>
            <a:pPr lvl="1"/>
            <a:r>
              <a:rPr lang="en-US" dirty="0"/>
              <a:t>Content Experts</a:t>
            </a:r>
          </a:p>
        </p:txBody>
      </p:sp>
    </p:spTree>
    <p:extLst>
      <p:ext uri="{BB962C8B-B14F-4D97-AF65-F5344CB8AC3E}">
        <p14:creationId xmlns:p14="http://schemas.microsoft.com/office/powerpoint/2010/main" val="147530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the Team Together</a:t>
            </a:r>
          </a:p>
        </p:txBody>
      </p:sp>
      <p:graphicFrame>
        <p:nvGraphicFramePr>
          <p:cNvPr id="14" name="Content Placeholder 2"/>
          <p:cNvGraphicFramePr>
            <a:graphicFrameLocks noGrp="1"/>
          </p:cNvGraphicFramePr>
          <p:nvPr>
            <p:ph idx="1"/>
            <p:extLst>
              <p:ext uri="{D42A27DB-BD31-4B8C-83A1-F6EECF244321}">
                <p14:modId xmlns:p14="http://schemas.microsoft.com/office/powerpoint/2010/main" val="2343836789"/>
              </p:ext>
            </p:extLst>
          </p:nvPr>
        </p:nvGraphicFramePr>
        <p:xfrm>
          <a:off x="2933700" y="2438400"/>
          <a:ext cx="8770938"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33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93108072"/>
              </p:ext>
            </p:extLst>
          </p:nvPr>
        </p:nvGraphicFramePr>
        <p:xfrm>
          <a:off x="365760" y="121920"/>
          <a:ext cx="11663680" cy="6543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396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65720254"/>
              </p:ext>
            </p:extLst>
          </p:nvPr>
        </p:nvGraphicFramePr>
        <p:xfrm>
          <a:off x="609600" y="333586"/>
          <a:ext cx="10830560" cy="592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716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453" y="402090"/>
            <a:ext cx="8770571" cy="1560716"/>
          </a:xfrm>
        </p:spPr>
        <p:txBody>
          <a:bodyPr/>
          <a:lstStyle/>
          <a:p>
            <a:r>
              <a:rPr lang="en-US" dirty="0"/>
              <a:t>Hazard Vulnerability Analysis</a:t>
            </a:r>
          </a:p>
        </p:txBody>
      </p:sp>
    </p:spTree>
    <p:extLst>
      <p:ext uri="{BB962C8B-B14F-4D97-AF65-F5344CB8AC3E}">
        <p14:creationId xmlns:p14="http://schemas.microsoft.com/office/powerpoint/2010/main" val="234309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45" y="723328"/>
            <a:ext cx="10158153" cy="1326957"/>
          </a:xfrm>
        </p:spPr>
        <p:txBody>
          <a:bodyPr>
            <a:normAutofit fontScale="90000"/>
          </a:bodyPr>
          <a:lstStyle/>
          <a:p>
            <a:br>
              <a:rPr lang="en-US" dirty="0"/>
            </a:br>
            <a:r>
              <a:rPr lang="en-US" dirty="0"/>
              <a:t>What is Hazard Vulnerability Analysis?</a:t>
            </a:r>
          </a:p>
        </p:txBody>
      </p:sp>
      <p:sp>
        <p:nvSpPr>
          <p:cNvPr id="3" name="Subtitle 2"/>
          <p:cNvSpPr>
            <a:spLocks noGrp="1"/>
          </p:cNvSpPr>
          <p:nvPr>
            <p:ph idx="1"/>
          </p:nvPr>
        </p:nvSpPr>
        <p:spPr/>
        <p:txBody>
          <a:bodyPr>
            <a:normAutofit/>
          </a:bodyPr>
          <a:lstStyle/>
          <a:p>
            <a:pPr marL="457200" indent="-457200">
              <a:buFont typeface="Arial" panose="020B0604020202020204" pitchFamily="34" charset="0"/>
              <a:buChar char="•"/>
            </a:pPr>
            <a:r>
              <a:rPr lang="en-US" dirty="0"/>
              <a:t>A tool used to identify the potential risks for a facility</a:t>
            </a:r>
          </a:p>
          <a:p>
            <a:pPr marL="457200" indent="-457200">
              <a:buFont typeface="Arial" panose="020B0604020202020204" pitchFamily="34" charset="0"/>
              <a:buChar char="•"/>
            </a:pPr>
            <a:r>
              <a:rPr lang="en-US" altLang="en-US" dirty="0"/>
              <a:t>A prioritization process that will result in a risk assessment for “all hazards”</a:t>
            </a:r>
          </a:p>
          <a:p>
            <a:pPr marL="457200" indent="-457200">
              <a:buFont typeface="Arial" panose="020B0604020202020204" pitchFamily="34" charset="0"/>
              <a:buChar char="•"/>
            </a:pPr>
            <a:r>
              <a:rPr lang="en-US" dirty="0"/>
              <a:t>It is NOT a rubber stamp or just a box to be checked – it is a working document</a:t>
            </a:r>
          </a:p>
          <a:p>
            <a:pPr marL="457200" indent="-457200">
              <a:buFont typeface="Arial" panose="020B0604020202020204" pitchFamily="34" charset="0"/>
              <a:buChar char="•"/>
            </a:pPr>
            <a:r>
              <a:rPr lang="en-US" dirty="0"/>
              <a:t>Done annually</a:t>
            </a:r>
          </a:p>
        </p:txBody>
      </p:sp>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Tree>
    <p:extLst>
      <p:ext uri="{BB962C8B-B14F-4D97-AF65-F5344CB8AC3E}">
        <p14:creationId xmlns:p14="http://schemas.microsoft.com/office/powerpoint/2010/main" val="6043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8788" y="181105"/>
            <a:ext cx="5277612" cy="1323845"/>
          </a:xfrm>
        </p:spPr>
        <p:txBody>
          <a:bodyPr>
            <a:normAutofit/>
          </a:bodyPr>
          <a:lstStyle/>
          <a:p>
            <a:br>
              <a:rPr lang="en-US" dirty="0"/>
            </a:br>
            <a:r>
              <a:rPr lang="en-US" dirty="0"/>
              <a:t>Why do we need a HVA?</a:t>
            </a:r>
          </a:p>
        </p:txBody>
      </p:sp>
      <p:sp>
        <p:nvSpPr>
          <p:cNvPr id="3" name="Subtitle 2"/>
          <p:cNvSpPr>
            <a:spLocks noGrp="1"/>
          </p:cNvSpPr>
          <p:nvPr>
            <p:ph type="body" sz="half" idx="2"/>
          </p:nvPr>
        </p:nvSpPr>
        <p:spPr>
          <a:xfrm>
            <a:off x="1104900" y="2459626"/>
            <a:ext cx="7391399" cy="2872197"/>
          </a:xfrm>
        </p:spPr>
        <p:txBody>
          <a:bodyPr>
            <a:noAutofit/>
          </a:bodyPr>
          <a:lstStyle/>
          <a:p>
            <a:pPr marL="457200" indent="-457200">
              <a:buFont typeface="Arial" panose="020B0604020202020204" pitchFamily="34" charset="0"/>
              <a:buChar char="•"/>
            </a:pPr>
            <a:r>
              <a:rPr lang="en-US" sz="3200" dirty="0"/>
              <a:t>Because Centers for Medicare and Medicaid Services says so!!!</a:t>
            </a:r>
          </a:p>
          <a:p>
            <a:pPr marL="457200" indent="-457200">
              <a:buFont typeface="Arial" panose="020B0604020202020204" pitchFamily="34" charset="0"/>
              <a:buChar char="•"/>
            </a:pPr>
            <a:r>
              <a:rPr lang="en-US" sz="3200" dirty="0"/>
              <a:t>It will identify areas most at risk and allow facilities to focus their preparedness planning on those risks</a:t>
            </a:r>
          </a:p>
        </p:txBody>
      </p:sp>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700" y="2592975"/>
            <a:ext cx="1635700" cy="856016"/>
          </a:xfrm>
          <a:prstGeom prst="rect">
            <a:avLst/>
          </a:prstGeom>
        </p:spPr>
      </p:pic>
    </p:spTree>
    <p:extLst>
      <p:ext uri="{BB962C8B-B14F-4D97-AF65-F5344CB8AC3E}">
        <p14:creationId xmlns:p14="http://schemas.microsoft.com/office/powerpoint/2010/main" val="415665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645</TotalTime>
  <Words>2440</Words>
  <Application>Microsoft Office PowerPoint</Application>
  <PresentationFormat>Widescreen</PresentationFormat>
  <Paragraphs>191</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Century Schoolbook</vt:lpstr>
      <vt:lpstr>Corbel</vt:lpstr>
      <vt:lpstr>Feathered</vt:lpstr>
      <vt:lpstr>Emergency Preparedness  Where do we start?</vt:lpstr>
      <vt:lpstr>What is our reality?</vt:lpstr>
      <vt:lpstr>Who is responsible for the work?</vt:lpstr>
      <vt:lpstr>Get the Team Together</vt:lpstr>
      <vt:lpstr>PowerPoint Presentation</vt:lpstr>
      <vt:lpstr>PowerPoint Presentation</vt:lpstr>
      <vt:lpstr>Hazard Vulnerability Analysis</vt:lpstr>
      <vt:lpstr> What is Hazard Vulnerability Analysis?</vt:lpstr>
      <vt:lpstr> Why do we need a HVA?</vt:lpstr>
      <vt:lpstr>PowerPoint Presentation</vt:lpstr>
      <vt:lpstr>PowerPoint Presentation</vt:lpstr>
      <vt:lpstr>Develop Written Procedures &amp; Plans</vt:lpstr>
      <vt:lpstr>PowerPoint Presentation</vt:lpstr>
      <vt:lpstr>Develop an Action Plan</vt:lpstr>
      <vt:lpstr>Build Relationships</vt:lpstr>
      <vt:lpstr>Healthcare Coalitions</vt:lpstr>
      <vt:lpstr>COMMUNICATIONS PLAN</vt:lpstr>
      <vt:lpstr>Components of Communications</vt:lpstr>
      <vt:lpstr>PowerPoint Presentation</vt:lpstr>
      <vt:lpstr>How to get buy-in?</vt:lpstr>
      <vt:lpstr>Emergency Preparedness is a Cultural Mindset</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Preparedness 101</dc:title>
  <dc:creator>Mockros, Rachel</dc:creator>
  <cp:lastModifiedBy>Stoen, Shawn</cp:lastModifiedBy>
  <cp:revision>45</cp:revision>
  <dcterms:created xsi:type="dcterms:W3CDTF">2017-01-04T15:18:15Z</dcterms:created>
  <dcterms:modified xsi:type="dcterms:W3CDTF">2017-04-11T20:51:54Z</dcterms:modified>
</cp:coreProperties>
</file>