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s/slide38.xml" ContentType="application/vnd.openxmlformats-officedocument.presentationml.slide+xml"/>
  <Override PartName="/ppt/slides/slide47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36.xml" ContentType="application/vnd.openxmlformats-officedocument.presentationml.slide+xml"/>
  <Override PartName="/ppt/slides/slide45.xml" ContentType="application/vnd.openxmlformats-officedocument.presentationml.slide+xml"/>
  <Override PartName="/ppt/slides/slide5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slides/slide34.xml" ContentType="application/vnd.openxmlformats-officedocument.presentationml.slide+xml"/>
  <Override PartName="/ppt/slides/slide43.xml" ContentType="application/vnd.openxmlformats-officedocument.presentationml.slide+xml"/>
  <Override PartName="/ppt/slides/slide5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slides/slide32.xml" ContentType="application/vnd.openxmlformats-officedocument.presentationml.slide+xml"/>
  <Override PartName="/ppt/slides/slide41.xml" ContentType="application/vnd.openxmlformats-officedocument.presentationml.slide+xml"/>
  <Override PartName="/ppt/slides/slide50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9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48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57"/>
  </p:notesMasterIdLst>
  <p:sldIdLst>
    <p:sldId id="256" r:id="rId2"/>
    <p:sldId id="284" r:id="rId3"/>
    <p:sldId id="386" r:id="rId4"/>
    <p:sldId id="387" r:id="rId5"/>
    <p:sldId id="368" r:id="rId6"/>
    <p:sldId id="370" r:id="rId7"/>
    <p:sldId id="371" r:id="rId8"/>
    <p:sldId id="263" r:id="rId9"/>
    <p:sldId id="264" r:id="rId10"/>
    <p:sldId id="28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7" r:id="rId27"/>
    <p:sldId id="289" r:id="rId28"/>
    <p:sldId id="290" r:id="rId29"/>
    <p:sldId id="291" r:id="rId30"/>
    <p:sldId id="292" r:id="rId31"/>
    <p:sldId id="294" r:id="rId32"/>
    <p:sldId id="295" r:id="rId33"/>
    <p:sldId id="374" r:id="rId34"/>
    <p:sldId id="296" r:id="rId35"/>
    <p:sldId id="373" r:id="rId36"/>
    <p:sldId id="376" r:id="rId37"/>
    <p:sldId id="377" r:id="rId38"/>
    <p:sldId id="297" r:id="rId39"/>
    <p:sldId id="298" r:id="rId40"/>
    <p:sldId id="372" r:id="rId41"/>
    <p:sldId id="380" r:id="rId42"/>
    <p:sldId id="381" r:id="rId43"/>
    <p:sldId id="382" r:id="rId44"/>
    <p:sldId id="383" r:id="rId45"/>
    <p:sldId id="299" r:id="rId46"/>
    <p:sldId id="310" r:id="rId47"/>
    <p:sldId id="313" r:id="rId48"/>
    <p:sldId id="314" r:id="rId49"/>
    <p:sldId id="317" r:id="rId50"/>
    <p:sldId id="326" r:id="rId51"/>
    <p:sldId id="329" r:id="rId52"/>
    <p:sldId id="359" r:id="rId53"/>
    <p:sldId id="360" r:id="rId54"/>
    <p:sldId id="361" r:id="rId55"/>
    <p:sldId id="384" r:id="rId5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notesMaster" Target="notesMasters/notesMaster1.xml"/><Relationship Id="rId61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EE53AD-3EE8-429C-9149-487F48E6DEBD}" type="datetimeFigureOut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AEEBF-2097-4C51-8CE3-4B11A6AE179C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6D951-C592-4864-9C3D-3A870ADB66BB}" type="slidenum">
              <a:rPr lang="en-US">
                <a:solidFill>
                  <a:prstClr val="white"/>
                </a:solidFill>
              </a:rPr>
              <a:pPr/>
              <a:t>8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0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CC98B0E-3846-41CA-851E-BE6954FBEDB5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4710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Multigroup documentation sheet!</a:t>
            </a: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FE0242E-E3EE-48D6-9F20-E632D48A61CA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261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1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TDR form</a:t>
            </a: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8A242A6-A134-4E37-881B-A6C236E69C4C}" type="slidenum">
              <a:rPr lang="en-US"/>
              <a:pPr/>
              <a:t>15</a:t>
            </a:fld>
            <a:endParaRPr lang="en-US" dirty="0"/>
          </a:p>
        </p:txBody>
      </p:sp>
      <p:sp>
        <p:nvSpPr>
          <p:cNvPr id="2652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65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Show Sys Key file!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166D951-C592-4864-9C3D-3A870ADB66BB}" type="slidenum">
              <a:rPr lang="en-US">
                <a:solidFill>
                  <a:prstClr val="white"/>
                </a:solidFill>
              </a:rPr>
              <a:pPr/>
              <a:t>23</a:t>
            </a:fld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1504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04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B911568-6C57-49AC-A59B-248A5D02EC6D}" type="slidenum">
              <a:rPr lang="en-US" smtClean="0"/>
              <a:pPr/>
              <a:t>26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54FBF-19A8-4C30-9F2A-114C94A254C9}" type="slidenum">
              <a:rPr lang="en-US"/>
              <a:pPr/>
              <a:t>28</a:t>
            </a:fld>
            <a:endParaRPr lang="en-US" dirty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54FBF-19A8-4C30-9F2A-114C94A254C9}" type="slidenum">
              <a:rPr lang="en-US"/>
              <a:pPr/>
              <a:t>29</a:t>
            </a:fld>
            <a:endParaRPr lang="en-US" dirty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9454FBF-19A8-4C30-9F2A-114C94A254C9}" type="slidenum">
              <a:rPr lang="en-US"/>
              <a:pPr/>
              <a:t>30</a:t>
            </a:fld>
            <a:endParaRPr lang="en-US" dirty="0"/>
          </a:p>
        </p:txBody>
      </p:sp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E8F7EE8-262A-4918-A04B-FDE1092096B9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409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1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2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3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8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19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0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1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2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3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4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5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6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7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29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0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1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2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3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4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5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6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7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8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39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0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2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3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48170" name="Rectangle 4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600200"/>
            <a:ext cx="8229600" cy="18288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8171" name="Rectangle 4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3600"/>
            </a:lvl1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4" name="Rectangle 4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fld id="{ECBB0F81-A422-440B-A3B4-2FCEC7326EA6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45" name="Rectangle 4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46" name="Rectangle 4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2B38BEB-BDDF-4E3E-849A-8A915C7144CD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1B0C909-CEA5-4DC4-B5CA-EB40732D8792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863" y="96838"/>
            <a:ext cx="7158037" cy="14128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49325" y="1981200"/>
            <a:ext cx="3754438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56163" y="1981200"/>
            <a:ext cx="3754437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446063A-4A75-4B83-BA02-5BDABA8A7841}" type="slidenum">
              <a:rPr lang="en-US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4E538B7-0DDD-4261-BC5C-35B2F48E0A27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7FF4F9B-9E9A-4594-9114-A3C5E515008B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52553A-083A-47E6-ACFE-CAB4561CE7E4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7DE8DA-34BB-4716-AEBC-9BD2CDE79C39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F3A4F8C-EBFA-46B4-930B-1A93226010A3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93222A9-6633-485D-9506-37649F8BA46B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3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4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BB4B91F-3C6C-441B-AB90-C72A89C90B41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dirty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A3F0B66-2031-41E0-9363-576E2F3E19A9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57647"/>
                <a:invGamma/>
              </a:schemeClr>
            </a:gs>
            <a:gs pos="100000">
              <a:schemeClr val="bg1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0" y="0"/>
            <a:ext cx="9144000" cy="6856413"/>
            <a:chOff x="0" y="0"/>
            <a:chExt cx="5760" cy="4319"/>
          </a:xfrm>
        </p:grpSpPr>
        <p:sp>
          <p:nvSpPr>
            <p:cNvPr id="47107" name="Freeform 3"/>
            <p:cNvSpPr>
              <a:spLocks/>
            </p:cNvSpPr>
            <p:nvPr/>
          </p:nvSpPr>
          <p:spPr bwMode="hidden">
            <a:xfrm>
              <a:off x="0" y="12"/>
              <a:ext cx="5758" cy="3273"/>
            </a:xfrm>
            <a:custGeom>
              <a:avLst/>
              <a:gdLst/>
              <a:ahLst/>
              <a:cxnLst>
                <a:cxn ang="0">
                  <a:pos x="3193" y="1816"/>
                </a:cxn>
                <a:cxn ang="0">
                  <a:pos x="0" y="0"/>
                </a:cxn>
                <a:cxn ang="0">
                  <a:pos x="0" y="522"/>
                </a:cxn>
                <a:cxn ang="0">
                  <a:pos x="3037" y="1978"/>
                </a:cxn>
                <a:cxn ang="0">
                  <a:pos x="5740" y="3273"/>
                </a:cxn>
                <a:cxn ang="0">
                  <a:pos x="5740" y="3267"/>
                </a:cxn>
                <a:cxn ang="0">
                  <a:pos x="3193" y="1816"/>
                </a:cxn>
                <a:cxn ang="0">
                  <a:pos x="3193" y="1816"/>
                </a:cxn>
              </a:cxnLst>
              <a:rect l="0" t="0" r="r" b="b"/>
              <a:pathLst>
                <a:path w="5740" h="3273">
                  <a:moveTo>
                    <a:pt x="3193" y="1816"/>
                  </a:moveTo>
                  <a:lnTo>
                    <a:pt x="0" y="0"/>
                  </a:lnTo>
                  <a:lnTo>
                    <a:pt x="0" y="522"/>
                  </a:lnTo>
                  <a:lnTo>
                    <a:pt x="3037" y="1978"/>
                  </a:lnTo>
                  <a:lnTo>
                    <a:pt x="5740" y="3273"/>
                  </a:lnTo>
                  <a:lnTo>
                    <a:pt x="5740" y="3267"/>
                  </a:lnTo>
                  <a:lnTo>
                    <a:pt x="3193" y="1816"/>
                  </a:lnTo>
                  <a:lnTo>
                    <a:pt x="3193" y="181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3529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08" name="Freeform 4"/>
            <p:cNvSpPr>
              <a:spLocks/>
            </p:cNvSpPr>
            <p:nvPr/>
          </p:nvSpPr>
          <p:spPr bwMode="hidden">
            <a:xfrm>
              <a:off x="149" y="0"/>
              <a:ext cx="5609" cy="3243"/>
            </a:xfrm>
            <a:custGeom>
              <a:avLst/>
              <a:gdLst/>
              <a:ahLst/>
              <a:cxnLst>
                <a:cxn ang="0">
                  <a:pos x="3163" y="1714"/>
                </a:cxn>
                <a:cxn ang="0">
                  <a:pos x="431" y="0"/>
                </a:cxn>
                <a:cxn ang="0">
                  <a:pos x="0" y="0"/>
                </a:cxn>
                <a:cxn ang="0">
                  <a:pos x="3086" y="1786"/>
                </a:cxn>
                <a:cxn ang="0">
                  <a:pos x="5591" y="3243"/>
                </a:cxn>
                <a:cxn ang="0">
                  <a:pos x="5591" y="3237"/>
                </a:cxn>
                <a:cxn ang="0">
                  <a:pos x="3163" y="1714"/>
                </a:cxn>
                <a:cxn ang="0">
                  <a:pos x="3163" y="1714"/>
                </a:cxn>
              </a:cxnLst>
              <a:rect l="0" t="0" r="r" b="b"/>
              <a:pathLst>
                <a:path w="5591" h="3243">
                  <a:moveTo>
                    <a:pt x="3163" y="1714"/>
                  </a:moveTo>
                  <a:lnTo>
                    <a:pt x="431" y="0"/>
                  </a:lnTo>
                  <a:lnTo>
                    <a:pt x="0" y="0"/>
                  </a:lnTo>
                  <a:lnTo>
                    <a:pt x="3086" y="1786"/>
                  </a:lnTo>
                  <a:lnTo>
                    <a:pt x="5591" y="3243"/>
                  </a:lnTo>
                  <a:lnTo>
                    <a:pt x="5591" y="3237"/>
                  </a:lnTo>
                  <a:lnTo>
                    <a:pt x="3163" y="1714"/>
                  </a:lnTo>
                  <a:lnTo>
                    <a:pt x="3163" y="1714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09" name="Freeform 5"/>
            <p:cNvSpPr>
              <a:spLocks/>
            </p:cNvSpPr>
            <p:nvPr/>
          </p:nvSpPr>
          <p:spPr bwMode="hidden">
            <a:xfrm>
              <a:off x="0" y="3433"/>
              <a:ext cx="4038" cy="191"/>
            </a:xfrm>
            <a:custGeom>
              <a:avLst/>
              <a:gdLst/>
              <a:ahLst/>
              <a:cxnLst>
                <a:cxn ang="0">
                  <a:pos x="0" y="156"/>
                </a:cxn>
                <a:cxn ang="0">
                  <a:pos x="4042" y="192"/>
                </a:cxn>
                <a:cxn ang="0">
                  <a:pos x="4042" y="144"/>
                </a:cxn>
                <a:cxn ang="0">
                  <a:pos x="0" y="0"/>
                </a:cxn>
                <a:cxn ang="0">
                  <a:pos x="0" y="156"/>
                </a:cxn>
                <a:cxn ang="0">
                  <a:pos x="0" y="156"/>
                </a:cxn>
              </a:cxnLst>
              <a:rect l="0" t="0" r="r" b="b"/>
              <a:pathLst>
                <a:path w="4042" h="192">
                  <a:moveTo>
                    <a:pt x="0" y="156"/>
                  </a:moveTo>
                  <a:lnTo>
                    <a:pt x="4042" y="192"/>
                  </a:lnTo>
                  <a:lnTo>
                    <a:pt x="4042" y="144"/>
                  </a:lnTo>
                  <a:lnTo>
                    <a:pt x="0" y="0"/>
                  </a:lnTo>
                  <a:lnTo>
                    <a:pt x="0" y="156"/>
                  </a:lnTo>
                  <a:lnTo>
                    <a:pt x="0" y="15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5686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0" name="Freeform 6"/>
            <p:cNvSpPr>
              <a:spLocks/>
            </p:cNvSpPr>
            <p:nvPr/>
          </p:nvSpPr>
          <p:spPr bwMode="hidden">
            <a:xfrm>
              <a:off x="4038" y="3577"/>
              <a:ext cx="1720" cy="65"/>
            </a:xfrm>
            <a:custGeom>
              <a:avLst/>
              <a:gdLst/>
              <a:ahLst/>
              <a:cxnLst>
                <a:cxn ang="0">
                  <a:pos x="1722" y="66"/>
                </a:cxn>
                <a:cxn ang="0">
                  <a:pos x="1722" y="60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1722" y="66"/>
                </a:cxn>
                <a:cxn ang="0">
                  <a:pos x="1722" y="66"/>
                </a:cxn>
              </a:cxnLst>
              <a:rect l="0" t="0" r="r" b="b"/>
              <a:pathLst>
                <a:path w="1722" h="66">
                  <a:moveTo>
                    <a:pt x="1722" y="66"/>
                  </a:moveTo>
                  <a:lnTo>
                    <a:pt x="1722" y="60"/>
                  </a:lnTo>
                  <a:lnTo>
                    <a:pt x="0" y="0"/>
                  </a:lnTo>
                  <a:lnTo>
                    <a:pt x="0" y="48"/>
                  </a:lnTo>
                  <a:lnTo>
                    <a:pt x="1722" y="66"/>
                  </a:lnTo>
                  <a:lnTo>
                    <a:pt x="1722" y="66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1" name="Freeform 7"/>
            <p:cNvSpPr>
              <a:spLocks/>
            </p:cNvSpPr>
            <p:nvPr/>
          </p:nvSpPr>
          <p:spPr bwMode="hidden">
            <a:xfrm>
              <a:off x="0" y="3726"/>
              <a:ext cx="4784" cy="329"/>
            </a:xfrm>
            <a:custGeom>
              <a:avLst/>
              <a:gdLst/>
              <a:ahLst/>
              <a:cxnLst>
                <a:cxn ang="0">
                  <a:pos x="0" y="329"/>
                </a:cxn>
                <a:cxn ang="0">
                  <a:pos x="4789" y="77"/>
                </a:cxn>
                <a:cxn ang="0">
                  <a:pos x="4789" y="0"/>
                </a:cxn>
                <a:cxn ang="0">
                  <a:pos x="0" y="107"/>
                </a:cxn>
                <a:cxn ang="0">
                  <a:pos x="0" y="329"/>
                </a:cxn>
                <a:cxn ang="0">
                  <a:pos x="0" y="329"/>
                </a:cxn>
              </a:cxnLst>
              <a:rect l="0" t="0" r="r" b="b"/>
              <a:pathLst>
                <a:path w="4789" h="329">
                  <a:moveTo>
                    <a:pt x="0" y="329"/>
                  </a:moveTo>
                  <a:lnTo>
                    <a:pt x="4789" y="77"/>
                  </a:lnTo>
                  <a:lnTo>
                    <a:pt x="4789" y="0"/>
                  </a:lnTo>
                  <a:lnTo>
                    <a:pt x="0" y="107"/>
                  </a:lnTo>
                  <a:lnTo>
                    <a:pt x="0" y="329"/>
                  </a:lnTo>
                  <a:lnTo>
                    <a:pt x="0" y="329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1961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2" name="Freeform 8"/>
            <p:cNvSpPr>
              <a:spLocks/>
            </p:cNvSpPr>
            <p:nvPr/>
          </p:nvSpPr>
          <p:spPr bwMode="hidden">
            <a:xfrm>
              <a:off x="4784" y="3702"/>
              <a:ext cx="974" cy="101"/>
            </a:xfrm>
            <a:custGeom>
              <a:avLst/>
              <a:gdLst/>
              <a:ahLst/>
              <a:cxnLst>
                <a:cxn ang="0">
                  <a:pos x="975" y="48"/>
                </a:cxn>
                <a:cxn ang="0">
                  <a:pos x="975" y="0"/>
                </a:cxn>
                <a:cxn ang="0">
                  <a:pos x="0" y="24"/>
                </a:cxn>
                <a:cxn ang="0">
                  <a:pos x="0" y="101"/>
                </a:cxn>
                <a:cxn ang="0">
                  <a:pos x="975" y="48"/>
                </a:cxn>
                <a:cxn ang="0">
                  <a:pos x="975" y="48"/>
                </a:cxn>
              </a:cxnLst>
              <a:rect l="0" t="0" r="r" b="b"/>
              <a:pathLst>
                <a:path w="975" h="101">
                  <a:moveTo>
                    <a:pt x="975" y="48"/>
                  </a:moveTo>
                  <a:lnTo>
                    <a:pt x="975" y="0"/>
                  </a:lnTo>
                  <a:lnTo>
                    <a:pt x="0" y="24"/>
                  </a:lnTo>
                  <a:lnTo>
                    <a:pt x="0" y="101"/>
                  </a:lnTo>
                  <a:lnTo>
                    <a:pt x="975" y="48"/>
                  </a:lnTo>
                  <a:lnTo>
                    <a:pt x="975" y="48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3" name="Freeform 9"/>
            <p:cNvSpPr>
              <a:spLocks/>
            </p:cNvSpPr>
            <p:nvPr/>
          </p:nvSpPr>
          <p:spPr bwMode="hidden">
            <a:xfrm>
              <a:off x="3619" y="3815"/>
              <a:ext cx="2139" cy="198"/>
            </a:xfrm>
            <a:custGeom>
              <a:avLst/>
              <a:gdLst/>
              <a:ahLst/>
              <a:cxnLst>
                <a:cxn ang="0">
                  <a:pos x="2141" y="0"/>
                </a:cxn>
                <a:cxn ang="0">
                  <a:pos x="0" y="156"/>
                </a:cxn>
                <a:cxn ang="0">
                  <a:pos x="0" y="198"/>
                </a:cxn>
                <a:cxn ang="0">
                  <a:pos x="2141" y="0"/>
                </a:cxn>
                <a:cxn ang="0">
                  <a:pos x="2141" y="0"/>
                </a:cxn>
              </a:cxnLst>
              <a:rect l="0" t="0" r="r" b="b"/>
              <a:pathLst>
                <a:path w="2141" h="198">
                  <a:moveTo>
                    <a:pt x="2141" y="0"/>
                  </a:moveTo>
                  <a:lnTo>
                    <a:pt x="0" y="156"/>
                  </a:lnTo>
                  <a:lnTo>
                    <a:pt x="0" y="198"/>
                  </a:lnTo>
                  <a:lnTo>
                    <a:pt x="2141" y="0"/>
                  </a:lnTo>
                  <a:lnTo>
                    <a:pt x="2141" y="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4" name="Freeform 10"/>
            <p:cNvSpPr>
              <a:spLocks/>
            </p:cNvSpPr>
            <p:nvPr/>
          </p:nvSpPr>
          <p:spPr bwMode="hidden">
            <a:xfrm>
              <a:off x="0" y="3971"/>
              <a:ext cx="3619" cy="348"/>
            </a:xfrm>
            <a:custGeom>
              <a:avLst/>
              <a:gdLst/>
              <a:ahLst/>
              <a:cxnLst>
                <a:cxn ang="0">
                  <a:pos x="0" y="348"/>
                </a:cxn>
                <a:cxn ang="0">
                  <a:pos x="311" y="348"/>
                </a:cxn>
                <a:cxn ang="0">
                  <a:pos x="3623" y="42"/>
                </a:cxn>
                <a:cxn ang="0">
                  <a:pos x="3623" y="0"/>
                </a:cxn>
                <a:cxn ang="0">
                  <a:pos x="0" y="264"/>
                </a:cxn>
                <a:cxn ang="0">
                  <a:pos x="0" y="348"/>
                </a:cxn>
                <a:cxn ang="0">
                  <a:pos x="0" y="348"/>
                </a:cxn>
              </a:cxnLst>
              <a:rect l="0" t="0" r="r" b="b"/>
              <a:pathLst>
                <a:path w="3623" h="348">
                  <a:moveTo>
                    <a:pt x="0" y="348"/>
                  </a:moveTo>
                  <a:lnTo>
                    <a:pt x="311" y="348"/>
                  </a:lnTo>
                  <a:lnTo>
                    <a:pt x="3623" y="42"/>
                  </a:lnTo>
                  <a:lnTo>
                    <a:pt x="3623" y="0"/>
                  </a:lnTo>
                  <a:lnTo>
                    <a:pt x="0" y="264"/>
                  </a:lnTo>
                  <a:lnTo>
                    <a:pt x="0" y="348"/>
                  </a:lnTo>
                  <a:lnTo>
                    <a:pt x="0" y="3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5" name="Freeform 11"/>
            <p:cNvSpPr>
              <a:spLocks/>
            </p:cNvSpPr>
            <p:nvPr/>
          </p:nvSpPr>
          <p:spPr bwMode="hidden">
            <a:xfrm>
              <a:off x="2097" y="4043"/>
              <a:ext cx="2514" cy="276"/>
            </a:xfrm>
            <a:custGeom>
              <a:avLst/>
              <a:gdLst/>
              <a:ahLst/>
              <a:cxnLst>
                <a:cxn ang="0">
                  <a:pos x="2182" y="276"/>
                </a:cxn>
                <a:cxn ang="0">
                  <a:pos x="2517" y="204"/>
                </a:cxn>
                <a:cxn ang="0">
                  <a:pos x="2260" y="0"/>
                </a:cxn>
                <a:cxn ang="0">
                  <a:pos x="0" y="276"/>
                </a:cxn>
                <a:cxn ang="0">
                  <a:pos x="2182" y="276"/>
                </a:cxn>
                <a:cxn ang="0">
                  <a:pos x="2182" y="276"/>
                </a:cxn>
              </a:cxnLst>
              <a:rect l="0" t="0" r="r" b="b"/>
              <a:pathLst>
                <a:path w="2517" h="276">
                  <a:moveTo>
                    <a:pt x="2182" y="276"/>
                  </a:moveTo>
                  <a:lnTo>
                    <a:pt x="2517" y="204"/>
                  </a:lnTo>
                  <a:lnTo>
                    <a:pt x="2260" y="0"/>
                  </a:lnTo>
                  <a:lnTo>
                    <a:pt x="0" y="276"/>
                  </a:lnTo>
                  <a:lnTo>
                    <a:pt x="2182" y="276"/>
                  </a:lnTo>
                  <a:lnTo>
                    <a:pt x="2182" y="276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6" name="Freeform 12"/>
            <p:cNvSpPr>
              <a:spLocks/>
            </p:cNvSpPr>
            <p:nvPr/>
          </p:nvSpPr>
          <p:spPr bwMode="hidden">
            <a:xfrm>
              <a:off x="4354" y="3869"/>
              <a:ext cx="1404" cy="378"/>
            </a:xfrm>
            <a:custGeom>
              <a:avLst/>
              <a:gdLst/>
              <a:ahLst/>
              <a:cxnLst>
                <a:cxn ang="0">
                  <a:pos x="1405" y="126"/>
                </a:cxn>
                <a:cxn ang="0">
                  <a:pos x="1405" y="0"/>
                </a:cxn>
                <a:cxn ang="0">
                  <a:pos x="0" y="174"/>
                </a:cxn>
                <a:cxn ang="0">
                  <a:pos x="257" y="378"/>
                </a:cxn>
                <a:cxn ang="0">
                  <a:pos x="1405" y="126"/>
                </a:cxn>
                <a:cxn ang="0">
                  <a:pos x="1405" y="126"/>
                </a:cxn>
              </a:cxnLst>
              <a:rect l="0" t="0" r="r" b="b"/>
              <a:pathLst>
                <a:path w="1405" h="378">
                  <a:moveTo>
                    <a:pt x="1405" y="126"/>
                  </a:moveTo>
                  <a:lnTo>
                    <a:pt x="1405" y="0"/>
                  </a:lnTo>
                  <a:lnTo>
                    <a:pt x="0" y="174"/>
                  </a:lnTo>
                  <a:lnTo>
                    <a:pt x="257" y="378"/>
                  </a:lnTo>
                  <a:lnTo>
                    <a:pt x="1405" y="126"/>
                  </a:lnTo>
                  <a:lnTo>
                    <a:pt x="1405" y="12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6863"/>
                    <a:invGamma/>
                  </a:schemeClr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7" name="Freeform 13"/>
            <p:cNvSpPr>
              <a:spLocks/>
            </p:cNvSpPr>
            <p:nvPr/>
          </p:nvSpPr>
          <p:spPr bwMode="hidden">
            <a:xfrm>
              <a:off x="5030" y="3151"/>
              <a:ext cx="728" cy="240"/>
            </a:xfrm>
            <a:custGeom>
              <a:avLst/>
              <a:gdLst/>
              <a:ahLst/>
              <a:cxnLst>
                <a:cxn ang="0">
                  <a:pos x="729" y="240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729" y="240"/>
                </a:cxn>
                <a:cxn ang="0">
                  <a:pos x="729" y="240"/>
                </a:cxn>
              </a:cxnLst>
              <a:rect l="0" t="0" r="r" b="b"/>
              <a:pathLst>
                <a:path w="729" h="240">
                  <a:moveTo>
                    <a:pt x="729" y="240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729" y="240"/>
                  </a:lnTo>
                  <a:lnTo>
                    <a:pt x="729" y="240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8" name="Freeform 14"/>
            <p:cNvSpPr>
              <a:spLocks/>
            </p:cNvSpPr>
            <p:nvPr/>
          </p:nvSpPr>
          <p:spPr bwMode="hidden">
            <a:xfrm>
              <a:off x="0" y="1486"/>
              <a:ext cx="5030" cy="1671"/>
            </a:xfrm>
            <a:custGeom>
              <a:avLst/>
              <a:gdLst/>
              <a:ahLst/>
              <a:cxnLst>
                <a:cxn ang="0">
                  <a:pos x="0" y="72"/>
                </a:cxn>
                <a:cxn ang="0">
                  <a:pos x="5035" y="1672"/>
                </a:cxn>
                <a:cxn ang="0">
                  <a:pos x="5035" y="1666"/>
                </a:cxn>
                <a:cxn ang="0">
                  <a:pos x="0" y="0"/>
                </a:cxn>
                <a:cxn ang="0">
                  <a:pos x="0" y="72"/>
                </a:cxn>
                <a:cxn ang="0">
                  <a:pos x="0" y="72"/>
                </a:cxn>
              </a:cxnLst>
              <a:rect l="0" t="0" r="r" b="b"/>
              <a:pathLst>
                <a:path w="5035" h="1672">
                  <a:moveTo>
                    <a:pt x="0" y="72"/>
                  </a:moveTo>
                  <a:lnTo>
                    <a:pt x="5035" y="1672"/>
                  </a:lnTo>
                  <a:lnTo>
                    <a:pt x="5035" y="1666"/>
                  </a:lnTo>
                  <a:lnTo>
                    <a:pt x="0" y="0"/>
                  </a:lnTo>
                  <a:lnTo>
                    <a:pt x="0" y="72"/>
                  </a:lnTo>
                  <a:lnTo>
                    <a:pt x="0" y="72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4510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19" name="Freeform 15"/>
            <p:cNvSpPr>
              <a:spLocks/>
            </p:cNvSpPr>
            <p:nvPr/>
          </p:nvSpPr>
          <p:spPr bwMode="hidden">
            <a:xfrm>
              <a:off x="5030" y="3049"/>
              <a:ext cx="728" cy="318"/>
            </a:xfrm>
            <a:custGeom>
              <a:avLst/>
              <a:gdLst/>
              <a:ahLst/>
              <a:cxnLst>
                <a:cxn ang="0">
                  <a:pos x="729" y="318"/>
                </a:cxn>
                <a:cxn ang="0">
                  <a:pos x="729" y="312"/>
                </a:cxn>
                <a:cxn ang="0">
                  <a:pos x="0" y="0"/>
                </a:cxn>
                <a:cxn ang="0">
                  <a:pos x="0" y="54"/>
                </a:cxn>
                <a:cxn ang="0">
                  <a:pos x="729" y="318"/>
                </a:cxn>
                <a:cxn ang="0">
                  <a:pos x="729" y="318"/>
                </a:cxn>
              </a:cxnLst>
              <a:rect l="0" t="0" r="r" b="b"/>
              <a:pathLst>
                <a:path w="729" h="318">
                  <a:moveTo>
                    <a:pt x="729" y="318"/>
                  </a:moveTo>
                  <a:lnTo>
                    <a:pt x="729" y="312"/>
                  </a:lnTo>
                  <a:lnTo>
                    <a:pt x="0" y="0"/>
                  </a:lnTo>
                  <a:lnTo>
                    <a:pt x="0" y="54"/>
                  </a:lnTo>
                  <a:lnTo>
                    <a:pt x="729" y="318"/>
                  </a:lnTo>
                  <a:lnTo>
                    <a:pt x="729" y="318"/>
                  </a:lnTo>
                  <a:close/>
                </a:path>
              </a:pathLst>
            </a:custGeom>
            <a:gradFill rotWithShape="0">
              <a:gsLst>
                <a:gs pos="0">
                  <a:schemeClr val="bg2"/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0" name="Freeform 16"/>
            <p:cNvSpPr>
              <a:spLocks/>
            </p:cNvSpPr>
            <p:nvPr/>
          </p:nvSpPr>
          <p:spPr bwMode="hidden">
            <a:xfrm>
              <a:off x="0" y="916"/>
              <a:ext cx="5030" cy="2187"/>
            </a:xfrm>
            <a:custGeom>
              <a:avLst/>
              <a:gdLst/>
              <a:ahLst/>
              <a:cxnLst>
                <a:cxn ang="0">
                  <a:pos x="0" y="396"/>
                </a:cxn>
                <a:cxn ang="0">
                  <a:pos x="5035" y="2188"/>
                </a:cxn>
                <a:cxn ang="0">
                  <a:pos x="5035" y="2134"/>
                </a:cxn>
                <a:cxn ang="0">
                  <a:pos x="0" y="0"/>
                </a:cxn>
                <a:cxn ang="0">
                  <a:pos x="0" y="396"/>
                </a:cxn>
                <a:cxn ang="0">
                  <a:pos x="0" y="396"/>
                </a:cxn>
              </a:cxnLst>
              <a:rect l="0" t="0" r="r" b="b"/>
              <a:pathLst>
                <a:path w="5035" h="2188">
                  <a:moveTo>
                    <a:pt x="0" y="396"/>
                  </a:moveTo>
                  <a:lnTo>
                    <a:pt x="5035" y="2188"/>
                  </a:lnTo>
                  <a:lnTo>
                    <a:pt x="5035" y="2134"/>
                  </a:lnTo>
                  <a:lnTo>
                    <a:pt x="0" y="0"/>
                  </a:lnTo>
                  <a:lnTo>
                    <a:pt x="0" y="396"/>
                  </a:lnTo>
                  <a:lnTo>
                    <a:pt x="0" y="396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1" name="Freeform 17"/>
            <p:cNvSpPr>
              <a:spLocks/>
            </p:cNvSpPr>
            <p:nvPr/>
          </p:nvSpPr>
          <p:spPr bwMode="hidden">
            <a:xfrm>
              <a:off x="2294" y="0"/>
              <a:ext cx="3159" cy="27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145" y="2727"/>
                </a:cxn>
                <a:cxn ang="0">
                  <a:pos x="3163" y="2704"/>
                </a:cxn>
                <a:cxn ang="0">
                  <a:pos x="10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63" h="2727">
                  <a:moveTo>
                    <a:pt x="0" y="0"/>
                  </a:moveTo>
                  <a:lnTo>
                    <a:pt x="3145" y="2727"/>
                  </a:lnTo>
                  <a:lnTo>
                    <a:pt x="3163" y="2704"/>
                  </a:lnTo>
                  <a:lnTo>
                    <a:pt x="10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980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2" name="Freeform 18"/>
            <p:cNvSpPr>
              <a:spLocks/>
            </p:cNvSpPr>
            <p:nvPr/>
          </p:nvSpPr>
          <p:spPr bwMode="hidden">
            <a:xfrm>
              <a:off x="5435" y="2702"/>
              <a:ext cx="323" cy="299"/>
            </a:xfrm>
            <a:custGeom>
              <a:avLst/>
              <a:gdLst/>
              <a:ahLst/>
              <a:cxnLst>
                <a:cxn ang="0">
                  <a:pos x="323" y="299"/>
                </a:cxn>
                <a:cxn ang="0">
                  <a:pos x="323" y="263"/>
                </a:cxn>
                <a:cxn ang="0">
                  <a:pos x="18" y="0"/>
                </a:cxn>
                <a:cxn ang="0">
                  <a:pos x="0" y="23"/>
                </a:cxn>
                <a:cxn ang="0">
                  <a:pos x="323" y="299"/>
                </a:cxn>
                <a:cxn ang="0">
                  <a:pos x="323" y="299"/>
                </a:cxn>
              </a:cxnLst>
              <a:rect l="0" t="0" r="r" b="b"/>
              <a:pathLst>
                <a:path w="323" h="299">
                  <a:moveTo>
                    <a:pt x="323" y="299"/>
                  </a:moveTo>
                  <a:lnTo>
                    <a:pt x="323" y="263"/>
                  </a:lnTo>
                  <a:lnTo>
                    <a:pt x="18" y="0"/>
                  </a:lnTo>
                  <a:lnTo>
                    <a:pt x="0" y="23"/>
                  </a:lnTo>
                  <a:lnTo>
                    <a:pt x="323" y="299"/>
                  </a:lnTo>
                  <a:lnTo>
                    <a:pt x="323" y="299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4118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3" name="Freeform 19"/>
            <p:cNvSpPr>
              <a:spLocks/>
            </p:cNvSpPr>
            <p:nvPr/>
          </p:nvSpPr>
          <p:spPr bwMode="hidden">
            <a:xfrm>
              <a:off x="5477" y="2588"/>
              <a:ext cx="281" cy="335"/>
            </a:xfrm>
            <a:custGeom>
              <a:avLst/>
              <a:gdLst/>
              <a:ahLst/>
              <a:cxnLst>
                <a:cxn ang="0">
                  <a:pos x="281" y="335"/>
                </a:cxn>
                <a:cxn ang="0">
                  <a:pos x="281" y="173"/>
                </a:cxn>
                <a:cxn ang="0">
                  <a:pos x="96" y="0"/>
                </a:cxn>
                <a:cxn ang="0">
                  <a:pos x="0" y="90"/>
                </a:cxn>
                <a:cxn ang="0">
                  <a:pos x="281" y="335"/>
                </a:cxn>
                <a:cxn ang="0">
                  <a:pos x="281" y="335"/>
                </a:cxn>
              </a:cxnLst>
              <a:rect l="0" t="0" r="r" b="b"/>
              <a:pathLst>
                <a:path w="281" h="335">
                  <a:moveTo>
                    <a:pt x="281" y="335"/>
                  </a:moveTo>
                  <a:lnTo>
                    <a:pt x="281" y="173"/>
                  </a:lnTo>
                  <a:lnTo>
                    <a:pt x="96" y="0"/>
                  </a:lnTo>
                  <a:lnTo>
                    <a:pt x="0" y="90"/>
                  </a:lnTo>
                  <a:lnTo>
                    <a:pt x="281" y="335"/>
                  </a:lnTo>
                  <a:lnTo>
                    <a:pt x="281" y="335"/>
                  </a:lnTo>
                  <a:close/>
                </a:path>
              </a:pathLst>
            </a:custGeom>
            <a:solidFill>
              <a:schemeClr val="bg1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4" name="Freeform 20"/>
            <p:cNvSpPr>
              <a:spLocks/>
            </p:cNvSpPr>
            <p:nvPr/>
          </p:nvSpPr>
          <p:spPr bwMode="hidden">
            <a:xfrm>
              <a:off x="2454" y="0"/>
              <a:ext cx="3119" cy="267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3026" y="2680"/>
                </a:cxn>
                <a:cxn ang="0">
                  <a:pos x="3122" y="2590"/>
                </a:cxn>
                <a:cxn ang="0">
                  <a:pos x="383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122" h="2680">
                  <a:moveTo>
                    <a:pt x="0" y="0"/>
                  </a:moveTo>
                  <a:lnTo>
                    <a:pt x="3026" y="2680"/>
                  </a:lnTo>
                  <a:lnTo>
                    <a:pt x="3122" y="2590"/>
                  </a:lnTo>
                  <a:lnTo>
                    <a:pt x="383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5" name="Freeform 21"/>
            <p:cNvSpPr>
              <a:spLocks/>
            </p:cNvSpPr>
            <p:nvPr/>
          </p:nvSpPr>
          <p:spPr bwMode="hidden">
            <a:xfrm>
              <a:off x="5626" y="2534"/>
              <a:ext cx="132" cy="132"/>
            </a:xfrm>
            <a:custGeom>
              <a:avLst/>
              <a:gdLst/>
              <a:ahLst/>
              <a:cxnLst>
                <a:cxn ang="0">
                  <a:pos x="132" y="132"/>
                </a:cxn>
                <a:cxn ang="0">
                  <a:pos x="0" y="0"/>
                </a:cxn>
                <a:cxn ang="0">
                  <a:pos x="0" y="0"/>
                </a:cxn>
                <a:cxn ang="0">
                  <a:pos x="132" y="132"/>
                </a:cxn>
                <a:cxn ang="0">
                  <a:pos x="132" y="132"/>
                </a:cxn>
              </a:cxnLst>
              <a:rect l="0" t="0" r="r" b="b"/>
              <a:pathLst>
                <a:path w="132" h="132">
                  <a:moveTo>
                    <a:pt x="132" y="132"/>
                  </a:moveTo>
                  <a:lnTo>
                    <a:pt x="0" y="0"/>
                  </a:lnTo>
                  <a:lnTo>
                    <a:pt x="0" y="0"/>
                  </a:lnTo>
                  <a:lnTo>
                    <a:pt x="132" y="132"/>
                  </a:lnTo>
                  <a:lnTo>
                    <a:pt x="132" y="132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6" name="Freeform 22"/>
            <p:cNvSpPr>
              <a:spLocks/>
            </p:cNvSpPr>
            <p:nvPr/>
          </p:nvSpPr>
          <p:spPr bwMode="hidden">
            <a:xfrm>
              <a:off x="3112" y="0"/>
              <a:ext cx="2514" cy="253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517" y="2536"/>
                </a:cxn>
                <a:cxn ang="0">
                  <a:pos x="2517" y="2536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517" h="2536">
                  <a:moveTo>
                    <a:pt x="0" y="0"/>
                  </a:moveTo>
                  <a:lnTo>
                    <a:pt x="2517" y="2536"/>
                  </a:lnTo>
                  <a:lnTo>
                    <a:pt x="2517" y="2536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1373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7" name="Freeform 23"/>
            <p:cNvSpPr>
              <a:spLocks/>
            </p:cNvSpPr>
            <p:nvPr/>
          </p:nvSpPr>
          <p:spPr bwMode="hidden">
            <a:xfrm>
              <a:off x="3488" y="0"/>
              <a:ext cx="2198" cy="248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188" y="2482"/>
                </a:cxn>
                <a:cxn ang="0">
                  <a:pos x="2200" y="2476"/>
                </a:cxn>
                <a:cxn ang="0">
                  <a:pos x="31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200" h="2482">
                  <a:moveTo>
                    <a:pt x="0" y="0"/>
                  </a:moveTo>
                  <a:lnTo>
                    <a:pt x="2188" y="2482"/>
                  </a:lnTo>
                  <a:lnTo>
                    <a:pt x="2200" y="2476"/>
                  </a:lnTo>
                  <a:lnTo>
                    <a:pt x="31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8" name="Freeform 24"/>
            <p:cNvSpPr>
              <a:spLocks/>
            </p:cNvSpPr>
            <p:nvPr/>
          </p:nvSpPr>
          <p:spPr bwMode="hidden">
            <a:xfrm>
              <a:off x="5674" y="2474"/>
              <a:ext cx="84" cy="96"/>
            </a:xfrm>
            <a:custGeom>
              <a:avLst/>
              <a:gdLst/>
              <a:ahLst/>
              <a:cxnLst>
                <a:cxn ang="0">
                  <a:pos x="84" y="96"/>
                </a:cxn>
                <a:cxn ang="0">
                  <a:pos x="84" y="90"/>
                </a:cxn>
                <a:cxn ang="0">
                  <a:pos x="12" y="0"/>
                </a:cxn>
                <a:cxn ang="0">
                  <a:pos x="0" y="6"/>
                </a:cxn>
                <a:cxn ang="0">
                  <a:pos x="84" y="96"/>
                </a:cxn>
                <a:cxn ang="0">
                  <a:pos x="84" y="96"/>
                </a:cxn>
              </a:cxnLst>
              <a:rect l="0" t="0" r="r" b="b"/>
              <a:pathLst>
                <a:path w="84" h="96">
                  <a:moveTo>
                    <a:pt x="84" y="96"/>
                  </a:moveTo>
                  <a:lnTo>
                    <a:pt x="84" y="90"/>
                  </a:lnTo>
                  <a:lnTo>
                    <a:pt x="12" y="0"/>
                  </a:lnTo>
                  <a:lnTo>
                    <a:pt x="0" y="6"/>
                  </a:lnTo>
                  <a:lnTo>
                    <a:pt x="84" y="96"/>
                  </a:lnTo>
                  <a:lnTo>
                    <a:pt x="84" y="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bg1">
                    <a:gamma/>
                    <a:tint val="90980"/>
                    <a:invGamma/>
                  </a:schemeClr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29" name="Freeform 25"/>
            <p:cNvSpPr>
              <a:spLocks/>
            </p:cNvSpPr>
            <p:nvPr/>
          </p:nvSpPr>
          <p:spPr bwMode="hidden">
            <a:xfrm>
              <a:off x="5603" y="850"/>
              <a:ext cx="155" cy="516"/>
            </a:xfrm>
            <a:custGeom>
              <a:avLst/>
              <a:gdLst/>
              <a:ahLst/>
              <a:cxnLst>
                <a:cxn ang="0">
                  <a:pos x="155" y="516"/>
                </a:cxn>
                <a:cxn ang="0">
                  <a:pos x="155" y="204"/>
                </a:cxn>
                <a:cxn ang="0">
                  <a:pos x="77" y="0"/>
                </a:cxn>
                <a:cxn ang="0">
                  <a:pos x="0" y="192"/>
                </a:cxn>
                <a:cxn ang="0">
                  <a:pos x="155" y="516"/>
                </a:cxn>
                <a:cxn ang="0">
                  <a:pos x="155" y="516"/>
                </a:cxn>
              </a:cxnLst>
              <a:rect l="0" t="0" r="r" b="b"/>
              <a:pathLst>
                <a:path w="155" h="516">
                  <a:moveTo>
                    <a:pt x="155" y="516"/>
                  </a:moveTo>
                  <a:lnTo>
                    <a:pt x="155" y="204"/>
                  </a:lnTo>
                  <a:lnTo>
                    <a:pt x="77" y="0"/>
                  </a:lnTo>
                  <a:lnTo>
                    <a:pt x="0" y="192"/>
                  </a:lnTo>
                  <a:lnTo>
                    <a:pt x="155" y="516"/>
                  </a:lnTo>
                  <a:lnTo>
                    <a:pt x="155" y="51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0" name="Freeform 26"/>
            <p:cNvSpPr>
              <a:spLocks/>
            </p:cNvSpPr>
            <p:nvPr/>
          </p:nvSpPr>
          <p:spPr bwMode="hidden">
            <a:xfrm>
              <a:off x="5107" y="0"/>
              <a:ext cx="573" cy="1042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97" y="1043"/>
                </a:cxn>
                <a:cxn ang="0">
                  <a:pos x="574" y="851"/>
                </a:cxn>
                <a:cxn ang="0">
                  <a:pos x="251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74" h="1043">
                  <a:moveTo>
                    <a:pt x="0" y="0"/>
                  </a:moveTo>
                  <a:lnTo>
                    <a:pt x="497" y="1043"/>
                  </a:lnTo>
                  <a:lnTo>
                    <a:pt x="574" y="851"/>
                  </a:lnTo>
                  <a:lnTo>
                    <a:pt x="251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1" name="Freeform 27"/>
            <p:cNvSpPr>
              <a:spLocks/>
            </p:cNvSpPr>
            <p:nvPr/>
          </p:nvSpPr>
          <p:spPr bwMode="hidden">
            <a:xfrm>
              <a:off x="5411" y="0"/>
              <a:ext cx="341" cy="796"/>
            </a:xfrm>
            <a:custGeom>
              <a:avLst/>
              <a:gdLst/>
              <a:ahLst/>
              <a:cxnLst>
                <a:cxn ang="0">
                  <a:pos x="144" y="0"/>
                </a:cxn>
                <a:cxn ang="0">
                  <a:pos x="0" y="0"/>
                </a:cxn>
                <a:cxn ang="0">
                  <a:pos x="287" y="797"/>
                </a:cxn>
                <a:cxn ang="0">
                  <a:pos x="341" y="653"/>
                </a:cxn>
                <a:cxn ang="0">
                  <a:pos x="144" y="0"/>
                </a:cxn>
                <a:cxn ang="0">
                  <a:pos x="144" y="0"/>
                </a:cxn>
              </a:cxnLst>
              <a:rect l="0" t="0" r="r" b="b"/>
              <a:pathLst>
                <a:path w="341" h="797">
                  <a:moveTo>
                    <a:pt x="144" y="0"/>
                  </a:moveTo>
                  <a:lnTo>
                    <a:pt x="0" y="0"/>
                  </a:lnTo>
                  <a:lnTo>
                    <a:pt x="287" y="797"/>
                  </a:lnTo>
                  <a:lnTo>
                    <a:pt x="341" y="653"/>
                  </a:lnTo>
                  <a:lnTo>
                    <a:pt x="144" y="0"/>
                  </a:lnTo>
                  <a:lnTo>
                    <a:pt x="144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6980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2" name="Freeform 28"/>
            <p:cNvSpPr>
              <a:spLocks/>
            </p:cNvSpPr>
            <p:nvPr/>
          </p:nvSpPr>
          <p:spPr bwMode="hidden">
            <a:xfrm>
              <a:off x="5698" y="653"/>
              <a:ext cx="60" cy="311"/>
            </a:xfrm>
            <a:custGeom>
              <a:avLst/>
              <a:gdLst/>
              <a:ahLst/>
              <a:cxnLst>
                <a:cxn ang="0">
                  <a:pos x="0" y="144"/>
                </a:cxn>
                <a:cxn ang="0">
                  <a:pos x="60" y="312"/>
                </a:cxn>
                <a:cxn ang="0">
                  <a:pos x="60" y="6"/>
                </a:cxn>
                <a:cxn ang="0">
                  <a:pos x="54" y="0"/>
                </a:cxn>
                <a:cxn ang="0">
                  <a:pos x="0" y="144"/>
                </a:cxn>
                <a:cxn ang="0">
                  <a:pos x="0" y="144"/>
                </a:cxn>
              </a:cxnLst>
              <a:rect l="0" t="0" r="r" b="b"/>
              <a:pathLst>
                <a:path w="60" h="312">
                  <a:moveTo>
                    <a:pt x="0" y="144"/>
                  </a:moveTo>
                  <a:lnTo>
                    <a:pt x="60" y="312"/>
                  </a:lnTo>
                  <a:lnTo>
                    <a:pt x="60" y="6"/>
                  </a:lnTo>
                  <a:lnTo>
                    <a:pt x="54" y="0"/>
                  </a:lnTo>
                  <a:lnTo>
                    <a:pt x="0" y="144"/>
                  </a:lnTo>
                  <a:lnTo>
                    <a:pt x="0" y="14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3" name="Freeform 29"/>
            <p:cNvSpPr>
              <a:spLocks/>
            </p:cNvSpPr>
            <p:nvPr/>
          </p:nvSpPr>
          <p:spPr bwMode="hidden">
            <a:xfrm>
              <a:off x="2" y="1601"/>
              <a:ext cx="5752" cy="1864"/>
            </a:xfrm>
            <a:custGeom>
              <a:avLst/>
              <a:gdLst/>
              <a:ahLst/>
              <a:cxnLst>
                <a:cxn ang="0">
                  <a:pos x="0" y="371"/>
                </a:cxn>
                <a:cxn ang="0">
                  <a:pos x="5740" y="1864"/>
                </a:cxn>
                <a:cxn ang="0">
                  <a:pos x="5740" y="1834"/>
                </a:cxn>
                <a:cxn ang="0">
                  <a:pos x="0" y="0"/>
                </a:cxn>
                <a:cxn ang="0">
                  <a:pos x="0" y="371"/>
                </a:cxn>
                <a:cxn ang="0">
                  <a:pos x="0" y="371"/>
                </a:cxn>
              </a:cxnLst>
              <a:rect l="0" t="0" r="r" b="b"/>
              <a:pathLst>
                <a:path w="5740" h="1864">
                  <a:moveTo>
                    <a:pt x="0" y="371"/>
                  </a:moveTo>
                  <a:lnTo>
                    <a:pt x="5740" y="1864"/>
                  </a:lnTo>
                  <a:lnTo>
                    <a:pt x="5740" y="1834"/>
                  </a:lnTo>
                  <a:lnTo>
                    <a:pt x="0" y="0"/>
                  </a:lnTo>
                  <a:lnTo>
                    <a:pt x="0" y="371"/>
                  </a:lnTo>
                  <a:lnTo>
                    <a:pt x="0" y="371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352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4" name="Freeform 30"/>
            <p:cNvSpPr>
              <a:spLocks/>
            </p:cNvSpPr>
            <p:nvPr/>
          </p:nvSpPr>
          <p:spPr bwMode="hidden">
            <a:xfrm>
              <a:off x="5754" y="3483"/>
              <a:ext cx="6" cy="6"/>
            </a:xfrm>
            <a:custGeom>
              <a:avLst/>
              <a:gdLst/>
              <a:ahLst/>
              <a:cxnLst>
                <a:cxn ang="0">
                  <a:pos x="6" y="6"/>
                </a:cxn>
                <a:cxn ang="0">
                  <a:pos x="0" y="0"/>
                </a:cxn>
                <a:cxn ang="0">
                  <a:pos x="0" y="6"/>
                </a:cxn>
                <a:cxn ang="0">
                  <a:pos x="6" y="6"/>
                </a:cxn>
                <a:cxn ang="0">
                  <a:pos x="6" y="6"/>
                </a:cxn>
              </a:cxnLst>
              <a:rect l="0" t="0" r="r" b="b"/>
              <a:pathLst>
                <a:path w="6" h="6">
                  <a:moveTo>
                    <a:pt x="6" y="6"/>
                  </a:moveTo>
                  <a:lnTo>
                    <a:pt x="0" y="0"/>
                  </a:lnTo>
                  <a:lnTo>
                    <a:pt x="0" y="6"/>
                  </a:lnTo>
                  <a:lnTo>
                    <a:pt x="6" y="6"/>
                  </a:lnTo>
                  <a:lnTo>
                    <a:pt x="6" y="6"/>
                  </a:lnTo>
                  <a:close/>
                </a:path>
              </a:pathLst>
            </a:custGeom>
            <a:solidFill>
              <a:srgbClr val="18FF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5" name="Freeform 31"/>
            <p:cNvSpPr>
              <a:spLocks/>
            </p:cNvSpPr>
            <p:nvPr/>
          </p:nvSpPr>
          <p:spPr bwMode="hidden">
            <a:xfrm>
              <a:off x="2" y="2152"/>
              <a:ext cx="5752" cy="1337"/>
            </a:xfrm>
            <a:custGeom>
              <a:avLst/>
              <a:gdLst/>
              <a:ahLst/>
              <a:cxnLst>
                <a:cxn ang="0">
                  <a:pos x="0" y="366"/>
                </a:cxn>
                <a:cxn ang="0">
                  <a:pos x="5740" y="1337"/>
                </a:cxn>
                <a:cxn ang="0">
                  <a:pos x="5740" y="1331"/>
                </a:cxn>
                <a:cxn ang="0">
                  <a:pos x="0" y="0"/>
                </a:cxn>
                <a:cxn ang="0">
                  <a:pos x="0" y="366"/>
                </a:cxn>
                <a:cxn ang="0">
                  <a:pos x="0" y="366"/>
                </a:cxn>
              </a:cxnLst>
              <a:rect l="0" t="0" r="r" b="b"/>
              <a:pathLst>
                <a:path w="5740" h="1337">
                  <a:moveTo>
                    <a:pt x="0" y="366"/>
                  </a:moveTo>
                  <a:lnTo>
                    <a:pt x="5740" y="1337"/>
                  </a:lnTo>
                  <a:lnTo>
                    <a:pt x="5740" y="1331"/>
                  </a:lnTo>
                  <a:lnTo>
                    <a:pt x="0" y="0"/>
                  </a:lnTo>
                  <a:lnTo>
                    <a:pt x="0" y="366"/>
                  </a:lnTo>
                  <a:lnTo>
                    <a:pt x="0" y="36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6078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6" name="Freeform 32"/>
            <p:cNvSpPr>
              <a:spLocks/>
            </p:cNvSpPr>
            <p:nvPr/>
          </p:nvSpPr>
          <p:spPr bwMode="hidden">
            <a:xfrm>
              <a:off x="2" y="3177"/>
              <a:ext cx="5752" cy="414"/>
            </a:xfrm>
            <a:custGeom>
              <a:avLst/>
              <a:gdLst/>
              <a:ahLst/>
              <a:cxnLst>
                <a:cxn ang="0">
                  <a:pos x="0" y="48"/>
                </a:cxn>
                <a:cxn ang="0">
                  <a:pos x="5740" y="414"/>
                </a:cxn>
                <a:cxn ang="0">
                  <a:pos x="5740" y="402"/>
                </a:cxn>
                <a:cxn ang="0">
                  <a:pos x="0" y="0"/>
                </a:cxn>
                <a:cxn ang="0">
                  <a:pos x="0" y="48"/>
                </a:cxn>
                <a:cxn ang="0">
                  <a:pos x="0" y="48"/>
                </a:cxn>
              </a:cxnLst>
              <a:rect l="0" t="0" r="r" b="b"/>
              <a:pathLst>
                <a:path w="5740" h="414">
                  <a:moveTo>
                    <a:pt x="0" y="48"/>
                  </a:moveTo>
                  <a:lnTo>
                    <a:pt x="5740" y="414"/>
                  </a:lnTo>
                  <a:lnTo>
                    <a:pt x="5740" y="402"/>
                  </a:lnTo>
                  <a:lnTo>
                    <a:pt x="0" y="0"/>
                  </a:lnTo>
                  <a:lnTo>
                    <a:pt x="0" y="48"/>
                  </a:lnTo>
                  <a:lnTo>
                    <a:pt x="0" y="48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7" name="Freeform 33"/>
            <p:cNvSpPr>
              <a:spLocks/>
            </p:cNvSpPr>
            <p:nvPr/>
          </p:nvSpPr>
          <p:spPr bwMode="hidden">
            <a:xfrm>
              <a:off x="1297" y="0"/>
              <a:ext cx="4457" cy="3177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4448" y="3177"/>
                </a:cxn>
                <a:cxn ang="0">
                  <a:pos x="4448" y="3153"/>
                </a:cxn>
                <a:cxn ang="0">
                  <a:pos x="125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448" h="3177">
                  <a:moveTo>
                    <a:pt x="0" y="0"/>
                  </a:moveTo>
                  <a:lnTo>
                    <a:pt x="4448" y="3177"/>
                  </a:lnTo>
                  <a:lnTo>
                    <a:pt x="4448" y="3153"/>
                  </a:lnTo>
                  <a:lnTo>
                    <a:pt x="125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862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8" name="Freeform 34"/>
            <p:cNvSpPr>
              <a:spLocks/>
            </p:cNvSpPr>
            <p:nvPr/>
          </p:nvSpPr>
          <p:spPr bwMode="hidden">
            <a:xfrm>
              <a:off x="3321" y="0"/>
              <a:ext cx="2433" cy="261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2428" y="2614"/>
                </a:cxn>
                <a:cxn ang="0">
                  <a:pos x="2428" y="2608"/>
                </a:cxn>
                <a:cxn ang="0">
                  <a:pos x="66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428" h="2614">
                  <a:moveTo>
                    <a:pt x="0" y="0"/>
                  </a:moveTo>
                  <a:lnTo>
                    <a:pt x="2428" y="2614"/>
                  </a:lnTo>
                  <a:lnTo>
                    <a:pt x="2428" y="2608"/>
                  </a:lnTo>
                  <a:lnTo>
                    <a:pt x="66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84706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39" name="Freeform 35"/>
            <p:cNvSpPr>
              <a:spLocks/>
            </p:cNvSpPr>
            <p:nvPr/>
          </p:nvSpPr>
          <p:spPr bwMode="hidden">
            <a:xfrm>
              <a:off x="3950" y="0"/>
              <a:ext cx="1804" cy="2464"/>
            </a:xfrm>
            <a:custGeom>
              <a:avLst/>
              <a:gdLst/>
              <a:ahLst/>
              <a:cxnLst>
                <a:cxn ang="0">
                  <a:pos x="485" y="0"/>
                </a:cxn>
                <a:cxn ang="0">
                  <a:pos x="0" y="0"/>
                </a:cxn>
                <a:cxn ang="0">
                  <a:pos x="1800" y="2464"/>
                </a:cxn>
                <a:cxn ang="0">
                  <a:pos x="1800" y="2248"/>
                </a:cxn>
                <a:cxn ang="0">
                  <a:pos x="1794" y="2248"/>
                </a:cxn>
                <a:cxn ang="0">
                  <a:pos x="485" y="0"/>
                </a:cxn>
                <a:cxn ang="0">
                  <a:pos x="485" y="0"/>
                </a:cxn>
              </a:cxnLst>
              <a:rect l="0" t="0" r="r" b="b"/>
              <a:pathLst>
                <a:path w="1800" h="2464">
                  <a:moveTo>
                    <a:pt x="485" y="0"/>
                  </a:moveTo>
                  <a:lnTo>
                    <a:pt x="0" y="0"/>
                  </a:lnTo>
                  <a:lnTo>
                    <a:pt x="1800" y="2464"/>
                  </a:lnTo>
                  <a:lnTo>
                    <a:pt x="1800" y="2248"/>
                  </a:lnTo>
                  <a:lnTo>
                    <a:pt x="1794" y="2248"/>
                  </a:lnTo>
                  <a:lnTo>
                    <a:pt x="485" y="0"/>
                  </a:lnTo>
                  <a:lnTo>
                    <a:pt x="485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shade val="78824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40" name="Freeform 36"/>
            <p:cNvSpPr>
              <a:spLocks/>
            </p:cNvSpPr>
            <p:nvPr/>
          </p:nvSpPr>
          <p:spPr bwMode="hidden">
            <a:xfrm>
              <a:off x="4519" y="0"/>
              <a:ext cx="1235" cy="2074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232" y="2074"/>
                </a:cxn>
                <a:cxn ang="0">
                  <a:pos x="1232" y="2038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232" h="2074">
                  <a:moveTo>
                    <a:pt x="0" y="0"/>
                  </a:moveTo>
                  <a:lnTo>
                    <a:pt x="1232" y="2074"/>
                  </a:lnTo>
                  <a:lnTo>
                    <a:pt x="1232" y="2038"/>
                  </a:lnTo>
                  <a:lnTo>
                    <a:pt x="42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57647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41" name="Freeform 37"/>
            <p:cNvSpPr>
              <a:spLocks/>
            </p:cNvSpPr>
            <p:nvPr/>
          </p:nvSpPr>
          <p:spPr bwMode="hidden">
            <a:xfrm>
              <a:off x="4694" y="0"/>
              <a:ext cx="1060" cy="193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1058" y="1936"/>
                </a:cxn>
                <a:cxn ang="0">
                  <a:pos x="1058" y="1930"/>
                </a:cxn>
                <a:cxn ang="0">
                  <a:pos x="54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1058" h="1936">
                  <a:moveTo>
                    <a:pt x="0" y="0"/>
                  </a:moveTo>
                  <a:lnTo>
                    <a:pt x="1058" y="1936"/>
                  </a:lnTo>
                  <a:lnTo>
                    <a:pt x="1058" y="1930"/>
                  </a:lnTo>
                  <a:lnTo>
                    <a:pt x="54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2549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sp>
          <p:nvSpPr>
            <p:cNvPr id="47142" name="Freeform 38"/>
            <p:cNvSpPr>
              <a:spLocks/>
            </p:cNvSpPr>
            <p:nvPr/>
          </p:nvSpPr>
          <p:spPr bwMode="hidden">
            <a:xfrm>
              <a:off x="4981" y="0"/>
              <a:ext cx="773" cy="1487"/>
            </a:xfrm>
            <a:custGeom>
              <a:avLst/>
              <a:gdLst/>
              <a:ahLst/>
              <a:cxnLst>
                <a:cxn ang="0">
                  <a:pos x="771" y="1433"/>
                </a:cxn>
                <a:cxn ang="0">
                  <a:pos x="42" y="0"/>
                </a:cxn>
                <a:cxn ang="0">
                  <a:pos x="0" y="0"/>
                </a:cxn>
                <a:cxn ang="0">
                  <a:pos x="771" y="1487"/>
                </a:cxn>
                <a:cxn ang="0">
                  <a:pos x="771" y="1433"/>
                </a:cxn>
                <a:cxn ang="0">
                  <a:pos x="771" y="1433"/>
                </a:cxn>
              </a:cxnLst>
              <a:rect l="0" t="0" r="r" b="b"/>
              <a:pathLst>
                <a:path w="771" h="1487">
                  <a:moveTo>
                    <a:pt x="771" y="1433"/>
                  </a:moveTo>
                  <a:lnTo>
                    <a:pt x="42" y="0"/>
                  </a:lnTo>
                  <a:lnTo>
                    <a:pt x="0" y="0"/>
                  </a:lnTo>
                  <a:lnTo>
                    <a:pt x="771" y="1487"/>
                  </a:lnTo>
                  <a:lnTo>
                    <a:pt x="771" y="1433"/>
                  </a:lnTo>
                  <a:lnTo>
                    <a:pt x="771" y="1433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78824"/>
                    <a:invGamma/>
                  </a:schemeClr>
                </a:gs>
                <a:gs pos="100000">
                  <a:schemeClr val="bg1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en-US" dirty="0"/>
            </a:p>
          </p:txBody>
        </p:sp>
        <p:grpSp>
          <p:nvGrpSpPr>
            <p:cNvPr id="3" name="Group 39"/>
            <p:cNvGrpSpPr>
              <a:grpSpLocks/>
            </p:cNvGrpSpPr>
            <p:nvPr userDrawn="1"/>
          </p:nvGrpSpPr>
          <p:grpSpPr bwMode="auto">
            <a:xfrm>
              <a:off x="0" y="1632"/>
              <a:ext cx="5758" cy="1858"/>
              <a:chOff x="0" y="1632"/>
              <a:chExt cx="5758" cy="1858"/>
            </a:xfrm>
          </p:grpSpPr>
          <p:sp>
            <p:nvSpPr>
              <p:cNvPr id="47144" name="Freeform 40"/>
              <p:cNvSpPr>
                <a:spLocks/>
              </p:cNvSpPr>
              <p:nvPr/>
            </p:nvSpPr>
            <p:spPr bwMode="hidden">
              <a:xfrm>
                <a:off x="0" y="1632"/>
                <a:ext cx="3670" cy="1313"/>
              </a:xfrm>
              <a:custGeom>
                <a:avLst/>
                <a:gdLst/>
                <a:ahLst/>
                <a:cxnLst>
                  <a:cxn ang="0">
                    <a:pos x="0" y="0"/>
                  </a:cxn>
                  <a:cxn ang="0">
                    <a:pos x="0" y="366"/>
                  </a:cxn>
                  <a:cxn ang="0">
                    <a:pos x="3635" y="1313"/>
                  </a:cxn>
                  <a:cxn ang="0">
                    <a:pos x="3647" y="1235"/>
                  </a:cxn>
                  <a:cxn ang="0">
                    <a:pos x="3659" y="1163"/>
                  </a:cxn>
                  <a:cxn ang="0">
                    <a:pos x="0" y="0"/>
                  </a:cxn>
                  <a:cxn ang="0">
                    <a:pos x="0" y="0"/>
                  </a:cxn>
                </a:cxnLst>
                <a:rect l="0" t="0" r="r" b="b"/>
                <a:pathLst>
                  <a:path w="3659" h="1313">
                    <a:moveTo>
                      <a:pt x="0" y="0"/>
                    </a:moveTo>
                    <a:lnTo>
                      <a:pt x="0" y="366"/>
                    </a:lnTo>
                    <a:lnTo>
                      <a:pt x="3635" y="1313"/>
                    </a:lnTo>
                    <a:lnTo>
                      <a:pt x="3647" y="1235"/>
                    </a:lnTo>
                    <a:lnTo>
                      <a:pt x="3659" y="1163"/>
                    </a:lnTo>
                    <a:lnTo>
                      <a:pt x="0" y="0"/>
                    </a:lnTo>
                    <a:lnTo>
                      <a:pt x="0" y="0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>
                      <a:gamma/>
                      <a:shade val="72549"/>
                      <a:invGamma/>
                    </a:schemeClr>
                  </a:gs>
                  <a:gs pos="100000">
                    <a:schemeClr val="bg1"/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  <p:sp>
            <p:nvSpPr>
              <p:cNvPr id="47145" name="Freeform 41"/>
              <p:cNvSpPr>
                <a:spLocks/>
              </p:cNvSpPr>
              <p:nvPr/>
            </p:nvSpPr>
            <p:spPr bwMode="hidden">
              <a:xfrm>
                <a:off x="3646" y="2795"/>
                <a:ext cx="2112" cy="695"/>
              </a:xfrm>
              <a:custGeom>
                <a:avLst/>
                <a:gdLst/>
                <a:ahLst/>
                <a:cxnLst>
                  <a:cxn ang="0">
                    <a:pos x="2105" y="665"/>
                  </a:cxn>
                  <a:cxn ang="0">
                    <a:pos x="24" y="0"/>
                  </a:cxn>
                  <a:cxn ang="0">
                    <a:pos x="12" y="72"/>
                  </a:cxn>
                  <a:cxn ang="0">
                    <a:pos x="0" y="150"/>
                  </a:cxn>
                  <a:cxn ang="0">
                    <a:pos x="2105" y="695"/>
                  </a:cxn>
                  <a:cxn ang="0">
                    <a:pos x="2105" y="665"/>
                  </a:cxn>
                  <a:cxn ang="0">
                    <a:pos x="2105" y="665"/>
                  </a:cxn>
                </a:cxnLst>
                <a:rect l="0" t="0" r="r" b="b"/>
                <a:pathLst>
                  <a:path w="2105" h="695">
                    <a:moveTo>
                      <a:pt x="2105" y="665"/>
                    </a:moveTo>
                    <a:lnTo>
                      <a:pt x="24" y="0"/>
                    </a:lnTo>
                    <a:lnTo>
                      <a:pt x="12" y="72"/>
                    </a:lnTo>
                    <a:lnTo>
                      <a:pt x="0" y="150"/>
                    </a:lnTo>
                    <a:lnTo>
                      <a:pt x="2105" y="695"/>
                    </a:lnTo>
                    <a:lnTo>
                      <a:pt x="2105" y="665"/>
                    </a:lnTo>
                    <a:lnTo>
                      <a:pt x="2105" y="665"/>
                    </a:lnTo>
                    <a:close/>
                  </a:path>
                </a:pathLst>
              </a:custGeom>
              <a:gradFill rotWithShape="0">
                <a:gsLst>
                  <a:gs pos="0">
                    <a:schemeClr val="bg1"/>
                  </a:gs>
                  <a:gs pos="100000">
                    <a:schemeClr val="bg1">
                      <a:gamma/>
                      <a:tint val="90980"/>
                      <a:invGamma/>
                    </a:schemeClr>
                  </a:gs>
                </a:gsLst>
                <a:lin ang="0" scaled="1"/>
              </a:gra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en-US" dirty="0"/>
              </a:p>
            </p:txBody>
          </p:sp>
        </p:grpSp>
      </p:grpSp>
      <p:sp>
        <p:nvSpPr>
          <p:cNvPr id="47146" name="Rectangle 4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47147" name="Rectangle 4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7148" name="Rectangle 4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40705790-FA49-45A6-BDB9-35BB1128A5BD}" type="datetime1">
              <a:rPr lang="en-US" smtClean="0"/>
              <a:pPr/>
              <a:t>1/24/2012</a:t>
            </a:fld>
            <a:endParaRPr lang="en-US" dirty="0"/>
          </a:p>
        </p:txBody>
      </p:sp>
      <p:sp>
        <p:nvSpPr>
          <p:cNvPr id="47149" name="Rectangle 4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en-US" dirty="0" smtClean="0"/>
              <a:t>Tomorrow's Solutions Today</a:t>
            </a:r>
            <a:endParaRPr lang="en-US" dirty="0"/>
          </a:p>
        </p:txBody>
      </p:sp>
      <p:sp>
        <p:nvSpPr>
          <p:cNvPr id="47150" name="Rectangle 4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fld id="{F0D349FF-8348-44B4-9305-A3E0C1DDE10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SzPct val="90000"/>
        <a:buFont typeface="Wingdings" pitchFamily="2" charset="2"/>
        <a:buBlip>
          <a:blip r:embed="rId14"/>
        </a:buBlip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5"/>
        </a:buBlip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90000"/>
        <a:buFont typeface="Wingdings" pitchFamily="2" charset="2"/>
        <a:buBlip>
          <a:blip r:embed="rId16"/>
        </a:buBlip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Ontarget.tc@msn.com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b.state.mn.us/" TargetMode="Externa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://www.srb.state.mn.us/" TargetMode="External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hyperlink" Target="mailto:Ontarget.tc@msn.com" TargetMode="Externa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457200" y="228600"/>
            <a:ext cx="8229600" cy="1828800"/>
          </a:xfrm>
        </p:spPr>
        <p:txBody>
          <a:bodyPr/>
          <a:lstStyle/>
          <a:p>
            <a:r>
              <a:rPr lang="en-US" dirty="0" smtClean="0"/>
              <a:t>Basic System and Subscriber Programming Considerations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295400" y="2362200"/>
            <a:ext cx="6705600" cy="1752600"/>
          </a:xfrm>
        </p:spPr>
        <p:txBody>
          <a:bodyPr/>
          <a:lstStyle/>
          <a:p>
            <a:r>
              <a:rPr lang="en-US" dirty="0" smtClean="0">
                <a:latin typeface="Californian FB" pitchFamily="18" charset="0"/>
              </a:rPr>
              <a:t>Developed and presented by </a:t>
            </a:r>
          </a:p>
          <a:p>
            <a:r>
              <a:rPr lang="en-US" dirty="0" smtClean="0">
                <a:latin typeface="Californian FB" pitchFamily="18" charset="0"/>
              </a:rPr>
              <a:t>On Target Training and Consulting LLC</a:t>
            </a:r>
          </a:p>
          <a:p>
            <a:endParaRPr lang="en-US" dirty="0" smtClean="0">
              <a:latin typeface="Californian FB" pitchFamily="18" charset="0"/>
            </a:endParaRPr>
          </a:p>
          <a:p>
            <a:r>
              <a:rPr lang="en-US" sz="2400" dirty="0" smtClean="0">
                <a:latin typeface="Californian FB" pitchFamily="18" charset="0"/>
                <a:hlinkClick r:id="rId2"/>
              </a:rPr>
              <a:t>Contact us at 320-584-5416</a:t>
            </a:r>
          </a:p>
          <a:p>
            <a:r>
              <a:rPr lang="en-US" sz="2400" dirty="0" smtClean="0">
                <a:latin typeface="Californian FB" pitchFamily="18" charset="0"/>
                <a:hlinkClick r:id="rId2"/>
              </a:rPr>
              <a:t>Ontarget.tc@msn.com</a:t>
            </a:r>
            <a:endParaRPr lang="en-US" sz="2400" dirty="0" smtClean="0">
              <a:latin typeface="Californian FB" pitchFamily="18" charset="0"/>
            </a:endParaRPr>
          </a:p>
          <a:p>
            <a:endParaRPr lang="en-US" sz="2400" dirty="0">
              <a:latin typeface="Californian FB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43000"/>
            <a:ext cx="8382000" cy="5029200"/>
          </a:xfrm>
          <a:prstGeom prst="rect">
            <a:avLst/>
          </a:prstGeom>
          <a:noFill/>
          <a:ln/>
        </p:spPr>
        <p:txBody>
          <a:bodyPr/>
          <a:lstStyle/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en-US" sz="2400" kern="0" dirty="0" smtClean="0"/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endParaRPr lang="en-US" sz="2400" kern="0" dirty="0"/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400" kern="0" dirty="0" smtClean="0"/>
              <a:t>System </a:t>
            </a:r>
            <a:r>
              <a:rPr lang="en-US" sz="2400" kern="0" dirty="0"/>
              <a:t>Key (s) containing Trunked System ID numbers Trunked Control Channel Frequency List</a:t>
            </a:r>
          </a:p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400" i="1" kern="0" dirty="0"/>
              <a:t>ARMER Trunked System ID = 740F</a:t>
            </a:r>
          </a:p>
          <a:p>
            <a:pPr marL="742950" lvl="1" indent="-28575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400" i="1" kern="0" dirty="0"/>
              <a:t>ARMER WACN ID = BEE07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400" kern="0" dirty="0"/>
              <a:t>Conventional Frequencies with </a:t>
            </a:r>
            <a:r>
              <a:rPr lang="en-US" sz="2400" kern="0" dirty="0" smtClean="0"/>
              <a:t>Alias’ </a:t>
            </a:r>
            <a:r>
              <a:rPr lang="en-US" sz="2400" kern="0" dirty="0"/>
              <a:t>list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400" kern="0" dirty="0"/>
              <a:t>Talkgroup/Announcement Group list with names and ID numbers</a:t>
            </a:r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400" kern="0" dirty="0"/>
              <a:t>List of Radio ID numbers cross-referenced to radio names  (</a:t>
            </a:r>
            <a:r>
              <a:rPr lang="en-US" sz="2400" kern="0" dirty="0" smtClean="0"/>
              <a:t>alias’)</a:t>
            </a:r>
            <a:endParaRPr lang="en-US" sz="2400" kern="0" dirty="0"/>
          </a:p>
          <a:p>
            <a:pPr marL="342900" lvl="0" indent="-342900" fontAlgn="base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400" kern="0" dirty="0"/>
              <a:t>Talkgroup </a:t>
            </a:r>
            <a:r>
              <a:rPr lang="en-US" sz="2400" kern="0" dirty="0" smtClean="0"/>
              <a:t>fail-soft </a:t>
            </a:r>
            <a:r>
              <a:rPr lang="en-US" sz="2400" kern="0" dirty="0"/>
              <a:t>frequency plan </a:t>
            </a:r>
            <a:endParaRPr kumimoji="0" lang="en-US" sz="2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8600" y="1143000"/>
            <a:ext cx="86868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20"/>
          <p:cNvSpPr txBox="1">
            <a:spLocks/>
          </p:cNvSpPr>
          <p:nvPr/>
        </p:nvSpPr>
        <p:spPr bwMode="auto">
          <a:xfrm>
            <a:off x="457200" y="277813"/>
            <a:ext cx="8229600" cy="1093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Fleet Mapping Basics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3200" kern="0" dirty="0" smtClean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Information requirements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123825"/>
            <a:ext cx="8915400" cy="1143000"/>
          </a:xfrm>
        </p:spPr>
        <p:txBody>
          <a:bodyPr/>
          <a:lstStyle/>
          <a:p>
            <a:r>
              <a:rPr lang="en-US" sz="3200" dirty="0"/>
              <a:t>Fleetmap </a:t>
            </a:r>
            <a:r>
              <a:rPr lang="en-US" sz="3200" dirty="0" smtClean="0"/>
              <a:t>Development </a:t>
            </a:r>
            <a:r>
              <a:rPr lang="en-US" sz="3200" dirty="0"/>
              <a:t>Technical Skills</a:t>
            </a:r>
          </a:p>
        </p:txBody>
      </p:sp>
      <p:sp>
        <p:nvSpPr>
          <p:cNvPr id="192515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2596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/>
              <a:t>Understand P25 trunked system operational modes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Wide Area – Simulcast and ASR roaming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Site trunking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Fail-soft</a:t>
            </a:r>
            <a:endParaRPr lang="en-US" sz="2400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 smtClean="0"/>
              <a:t>Knowledge of subscriber </a:t>
            </a:r>
            <a:r>
              <a:rPr lang="en-US" sz="2800" b="1" dirty="0"/>
              <a:t>features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Understand subtle differences between portable and mobile subscribers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B4A677CA-ACD5-4030-9DA6-F5B7B45177DE}" type="slidenum">
              <a:rPr lang="en-US"/>
              <a:pPr/>
              <a:t>11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941387"/>
          </a:xfrm>
        </p:spPr>
        <p:txBody>
          <a:bodyPr/>
          <a:lstStyle/>
          <a:p>
            <a:r>
              <a:rPr lang="en-US" sz="3200" dirty="0"/>
              <a:t>Fleetmap Developer Technical Skills</a:t>
            </a:r>
          </a:p>
        </p:txBody>
      </p:sp>
      <p:sp>
        <p:nvSpPr>
          <p:cNvPr id="19456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600200"/>
            <a:ext cx="8686800" cy="4530725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 smtClean="0"/>
              <a:t>Knowledge </a:t>
            </a:r>
            <a:r>
              <a:rPr lang="en-US" sz="2800" b="1" dirty="0"/>
              <a:t>of Motorola console products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MCC 7500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Gold Elite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/>
              <a:t>User Configuration Management (UCM</a:t>
            </a:r>
            <a:r>
              <a:rPr lang="en-US" sz="2800" b="1" dirty="0" smtClean="0"/>
              <a:t>)</a:t>
            </a:r>
          </a:p>
          <a:p>
            <a:pPr marL="461963" indent="106363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 smtClean="0"/>
              <a:t> </a:t>
            </a:r>
            <a:r>
              <a:rPr lang="en-US" sz="2800" dirty="0" smtClean="0"/>
              <a:t>development </a:t>
            </a:r>
            <a:r>
              <a:rPr lang="en-US" sz="2800" dirty="0"/>
              <a:t>rules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/>
              <a:t>Microsoft Excel or Access knowledge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b="1" dirty="0" smtClean="0"/>
              <a:t>Knowledge </a:t>
            </a:r>
            <a:r>
              <a:rPr lang="en-US" sz="2800" b="1" dirty="0"/>
              <a:t>of Customer Programming Software </a:t>
            </a:r>
            <a:r>
              <a:rPr lang="en-US" sz="2800" dirty="0"/>
              <a:t>(CPS)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D325F0A9-4E27-485B-B353-2D2BA271788D}" type="slidenum">
              <a:rPr lang="en-US"/>
              <a:pPr/>
              <a:t>12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7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Fleetmap Process Phases</a:t>
            </a:r>
          </a:p>
        </p:txBody>
      </p:sp>
      <p:sp>
        <p:nvSpPr>
          <p:cNvPr id="202755" name="Rectangle 3"/>
          <p:cNvSpPr>
            <a:spLocks noChangeArrowheads="1"/>
          </p:cNvSpPr>
          <p:nvPr/>
        </p:nvSpPr>
        <p:spPr bwMode="auto">
          <a:xfrm>
            <a:off x="609600" y="2209800"/>
            <a:ext cx="10668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/>
              <a:t>Preparatory Documentation</a:t>
            </a:r>
          </a:p>
        </p:txBody>
      </p:sp>
      <p:sp>
        <p:nvSpPr>
          <p:cNvPr id="202756" name="Rectangle 4"/>
          <p:cNvSpPr>
            <a:spLocks noChangeArrowheads="1"/>
          </p:cNvSpPr>
          <p:nvPr/>
        </p:nvSpPr>
        <p:spPr bwMode="auto">
          <a:xfrm>
            <a:off x="1981200" y="2209800"/>
            <a:ext cx="10668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 smtClean="0"/>
              <a:t>Fleet</a:t>
            </a:r>
            <a:br>
              <a:rPr lang="en-US" sz="1000" b="1" dirty="0" smtClean="0"/>
            </a:br>
            <a:r>
              <a:rPr lang="en-US" sz="1000" b="1" dirty="0" smtClean="0"/>
              <a:t>Education</a:t>
            </a:r>
            <a:endParaRPr lang="en-US" sz="1000" b="1" dirty="0"/>
          </a:p>
        </p:txBody>
      </p:sp>
      <p:sp>
        <p:nvSpPr>
          <p:cNvPr id="202757" name="Rectangle 5"/>
          <p:cNvSpPr>
            <a:spLocks noChangeArrowheads="1"/>
          </p:cNvSpPr>
          <p:nvPr/>
        </p:nvSpPr>
        <p:spPr bwMode="auto">
          <a:xfrm>
            <a:off x="3352800" y="2209800"/>
            <a:ext cx="10668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/>
              <a:t>Ongoing </a:t>
            </a:r>
            <a:r>
              <a:rPr lang="en-US" sz="1000" b="1" dirty="0" smtClean="0"/>
              <a:t/>
            </a:r>
            <a:br>
              <a:rPr lang="en-US" sz="1000" b="1" dirty="0" smtClean="0"/>
            </a:br>
            <a:r>
              <a:rPr lang="en-US" sz="1000" b="1" dirty="0" smtClean="0"/>
              <a:t>User Consultation</a:t>
            </a:r>
            <a:endParaRPr lang="en-US" sz="1000" b="1" dirty="0"/>
          </a:p>
        </p:txBody>
      </p:sp>
      <p:sp>
        <p:nvSpPr>
          <p:cNvPr id="202758" name="Rectangle 6"/>
          <p:cNvSpPr>
            <a:spLocks noChangeArrowheads="1"/>
          </p:cNvSpPr>
          <p:nvPr/>
        </p:nvSpPr>
        <p:spPr bwMode="auto">
          <a:xfrm>
            <a:off x="4724400" y="2209800"/>
            <a:ext cx="10668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/>
              <a:t>Subscriber &amp; Console Template Build</a:t>
            </a:r>
          </a:p>
        </p:txBody>
      </p:sp>
      <p:sp>
        <p:nvSpPr>
          <p:cNvPr id="202759" name="Rectangle 7"/>
          <p:cNvSpPr>
            <a:spLocks noChangeArrowheads="1"/>
          </p:cNvSpPr>
          <p:nvPr/>
        </p:nvSpPr>
        <p:spPr bwMode="auto">
          <a:xfrm>
            <a:off x="6096000" y="2209800"/>
            <a:ext cx="10668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 smtClean="0"/>
              <a:t>CPS</a:t>
            </a:r>
            <a:br>
              <a:rPr lang="en-US" sz="1000" b="1" dirty="0" smtClean="0"/>
            </a:br>
            <a:r>
              <a:rPr lang="en-US" sz="1000" b="1" dirty="0" smtClean="0"/>
              <a:t>Codeplug </a:t>
            </a:r>
            <a:r>
              <a:rPr lang="en-US" sz="1000" b="1" dirty="0"/>
              <a:t>Test</a:t>
            </a:r>
          </a:p>
        </p:txBody>
      </p:sp>
      <p:sp>
        <p:nvSpPr>
          <p:cNvPr id="202760" name="Rectangle 8"/>
          <p:cNvSpPr>
            <a:spLocks noChangeArrowheads="1"/>
          </p:cNvSpPr>
          <p:nvPr/>
        </p:nvSpPr>
        <p:spPr bwMode="auto">
          <a:xfrm>
            <a:off x="7467600" y="2209800"/>
            <a:ext cx="1066800" cy="6858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/>
              <a:t>Mass Programming</a:t>
            </a:r>
          </a:p>
        </p:txBody>
      </p:sp>
      <p:cxnSp>
        <p:nvCxnSpPr>
          <p:cNvPr id="202761" name="AutoShape 9"/>
          <p:cNvCxnSpPr>
            <a:cxnSpLocks noChangeShapeType="1"/>
            <a:stCxn id="202755" idx="3"/>
            <a:endCxn id="202756" idx="1"/>
          </p:cNvCxnSpPr>
          <p:nvPr/>
        </p:nvCxnSpPr>
        <p:spPr bwMode="auto">
          <a:xfrm>
            <a:off x="1676400" y="2552700"/>
            <a:ext cx="304800" cy="0"/>
          </a:xfrm>
          <a:prstGeom prst="straightConnector1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202762" name="AutoShape 10"/>
          <p:cNvCxnSpPr>
            <a:cxnSpLocks noChangeShapeType="1"/>
            <a:stCxn id="202756" idx="3"/>
            <a:endCxn id="202757" idx="1"/>
          </p:cNvCxnSpPr>
          <p:nvPr/>
        </p:nvCxnSpPr>
        <p:spPr bwMode="auto">
          <a:xfrm>
            <a:off x="3048000" y="2552700"/>
            <a:ext cx="304800" cy="0"/>
          </a:xfrm>
          <a:prstGeom prst="straightConnector1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202763" name="AutoShape 11"/>
          <p:cNvCxnSpPr>
            <a:cxnSpLocks noChangeShapeType="1"/>
            <a:stCxn id="202757" idx="3"/>
            <a:endCxn id="202758" idx="1"/>
          </p:cNvCxnSpPr>
          <p:nvPr/>
        </p:nvCxnSpPr>
        <p:spPr bwMode="auto">
          <a:xfrm>
            <a:off x="4419600" y="2552700"/>
            <a:ext cx="304800" cy="0"/>
          </a:xfrm>
          <a:prstGeom prst="straightConnector1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202764" name="AutoShape 12"/>
          <p:cNvCxnSpPr>
            <a:cxnSpLocks noChangeShapeType="1"/>
            <a:stCxn id="202758" idx="3"/>
            <a:endCxn id="202759" idx="1"/>
          </p:cNvCxnSpPr>
          <p:nvPr/>
        </p:nvCxnSpPr>
        <p:spPr bwMode="auto">
          <a:xfrm>
            <a:off x="5791200" y="2552700"/>
            <a:ext cx="304800" cy="0"/>
          </a:xfrm>
          <a:prstGeom prst="straightConnector1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cxnSp>
        <p:nvCxnSpPr>
          <p:cNvPr id="202765" name="AutoShape 13"/>
          <p:cNvCxnSpPr>
            <a:cxnSpLocks noChangeShapeType="1"/>
            <a:stCxn id="202759" idx="3"/>
            <a:endCxn id="202760" idx="1"/>
          </p:cNvCxnSpPr>
          <p:nvPr/>
        </p:nvCxnSpPr>
        <p:spPr bwMode="auto">
          <a:xfrm>
            <a:off x="7162800" y="2552700"/>
            <a:ext cx="304800" cy="0"/>
          </a:xfrm>
          <a:prstGeom prst="straightConnector1">
            <a:avLst/>
          </a:prstGeom>
          <a:noFill/>
          <a:ln w="9525">
            <a:solidFill>
              <a:schemeClr val="bg1">
                <a:lumMod val="75000"/>
              </a:schemeClr>
            </a:solidFill>
            <a:round/>
            <a:headEnd/>
            <a:tailEnd type="triangle" w="med" len="med"/>
          </a:ln>
          <a:effectLst/>
        </p:spPr>
      </p:cxnSp>
      <p:sp>
        <p:nvSpPr>
          <p:cNvPr id="14" name="Slide Number Placeholder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609600" y="3886200"/>
            <a:ext cx="7924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We should review the </a:t>
            </a:r>
            <a:r>
              <a:rPr lang="en-US" dirty="0" smtClean="0">
                <a:hlinkClick r:id="rId2"/>
              </a:rPr>
              <a:t>ARMER Standards</a:t>
            </a:r>
            <a:r>
              <a:rPr lang="en-US" dirty="0" smtClean="0"/>
              <a:t>, specifically SECTION 2</a:t>
            </a:r>
          </a:p>
          <a:p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9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Fleetmap Process Phases</a:t>
            </a:r>
          </a:p>
        </p:txBody>
      </p:sp>
      <p:sp>
        <p:nvSpPr>
          <p:cNvPr id="15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F9A0CFA2-18D1-4D14-8014-28B82F5FB827}" type="slidenum">
              <a:rPr lang="en-US"/>
              <a:pPr/>
              <a:t>14</a:t>
            </a:fld>
            <a:endParaRPr lang="en-US" dirty="0"/>
          </a:p>
        </p:txBody>
      </p:sp>
      <p:sp>
        <p:nvSpPr>
          <p:cNvPr id="31750" name="Rectangle 6"/>
          <p:cNvSpPr>
            <a:spLocks noChangeArrowheads="1"/>
          </p:cNvSpPr>
          <p:nvPr/>
        </p:nvSpPr>
        <p:spPr bwMode="auto">
          <a:xfrm>
            <a:off x="609600" y="1905000"/>
            <a:ext cx="1066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/>
              <a:t>Preparatory </a:t>
            </a:r>
            <a:r>
              <a:rPr lang="en-US" sz="1000" b="1" dirty="0" smtClean="0"/>
              <a:t>Documentation</a:t>
            </a:r>
            <a:endParaRPr lang="en-US" sz="1000" b="1" dirty="0"/>
          </a:p>
        </p:txBody>
      </p:sp>
      <p:sp>
        <p:nvSpPr>
          <p:cNvPr id="31751" name="Rectangle 7"/>
          <p:cNvSpPr>
            <a:spLocks noChangeArrowheads="1"/>
          </p:cNvSpPr>
          <p:nvPr/>
        </p:nvSpPr>
        <p:spPr bwMode="auto">
          <a:xfrm>
            <a:off x="1981200" y="1905000"/>
            <a:ext cx="1066800" cy="685800"/>
          </a:xfrm>
          <a:prstGeom prst="rect">
            <a:avLst/>
          </a:prstGeom>
          <a:solidFill>
            <a:schemeClr val="bg1">
              <a:lumMod val="60000"/>
              <a:lumOff val="40000"/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Customer Education</a:t>
            </a:r>
          </a:p>
        </p:txBody>
      </p:sp>
      <p:sp>
        <p:nvSpPr>
          <p:cNvPr id="31752" name="Rectangle 8"/>
          <p:cNvSpPr>
            <a:spLocks noChangeArrowheads="1"/>
          </p:cNvSpPr>
          <p:nvPr/>
        </p:nvSpPr>
        <p:spPr bwMode="auto">
          <a:xfrm>
            <a:off x="3352800" y="1905000"/>
            <a:ext cx="1066800" cy="685800"/>
          </a:xfrm>
          <a:prstGeom prst="rect">
            <a:avLst/>
          </a:prstGeom>
          <a:solidFill>
            <a:schemeClr val="bg1">
              <a:lumMod val="60000"/>
              <a:lumOff val="40000"/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Ongoing Consultation</a:t>
            </a:r>
          </a:p>
        </p:txBody>
      </p:sp>
      <p:sp>
        <p:nvSpPr>
          <p:cNvPr id="31753" name="Rectangle 9"/>
          <p:cNvSpPr>
            <a:spLocks noChangeArrowheads="1"/>
          </p:cNvSpPr>
          <p:nvPr/>
        </p:nvSpPr>
        <p:spPr bwMode="auto">
          <a:xfrm>
            <a:off x="4724400" y="1905000"/>
            <a:ext cx="1066800" cy="685800"/>
          </a:xfrm>
          <a:prstGeom prst="rect">
            <a:avLst/>
          </a:prstGeom>
          <a:solidFill>
            <a:schemeClr val="bg1">
              <a:lumMod val="60000"/>
              <a:lumOff val="40000"/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Subscriber &amp; Console Template Build</a:t>
            </a:r>
          </a:p>
        </p:txBody>
      </p:sp>
      <p:sp>
        <p:nvSpPr>
          <p:cNvPr id="31754" name="Rectangle 10"/>
          <p:cNvSpPr>
            <a:spLocks noChangeArrowheads="1"/>
          </p:cNvSpPr>
          <p:nvPr/>
        </p:nvSpPr>
        <p:spPr bwMode="auto">
          <a:xfrm>
            <a:off x="6096000" y="1905000"/>
            <a:ext cx="1066800" cy="685800"/>
          </a:xfrm>
          <a:prstGeom prst="rect">
            <a:avLst/>
          </a:prstGeom>
          <a:solidFill>
            <a:schemeClr val="bg1">
              <a:lumMod val="60000"/>
              <a:lumOff val="40000"/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CPS Codeplug Test</a:t>
            </a:r>
          </a:p>
        </p:txBody>
      </p:sp>
      <p:sp>
        <p:nvSpPr>
          <p:cNvPr id="31755" name="Rectangle 11"/>
          <p:cNvSpPr>
            <a:spLocks noChangeArrowheads="1"/>
          </p:cNvSpPr>
          <p:nvPr/>
        </p:nvSpPr>
        <p:spPr bwMode="auto">
          <a:xfrm>
            <a:off x="7467600" y="1905000"/>
            <a:ext cx="1066800" cy="685800"/>
          </a:xfrm>
          <a:prstGeom prst="rect">
            <a:avLst/>
          </a:prstGeom>
          <a:solidFill>
            <a:schemeClr val="bg1">
              <a:lumMod val="60000"/>
              <a:lumOff val="40000"/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Mass Programming</a:t>
            </a:r>
          </a:p>
        </p:txBody>
      </p:sp>
      <p:cxnSp>
        <p:nvCxnSpPr>
          <p:cNvPr id="31756" name="AutoShape 12"/>
          <p:cNvCxnSpPr>
            <a:cxnSpLocks noChangeShapeType="1"/>
            <a:stCxn id="31750" idx="3"/>
            <a:endCxn id="31751" idx="1"/>
          </p:cNvCxnSpPr>
          <p:nvPr/>
        </p:nvCxnSpPr>
        <p:spPr bwMode="auto">
          <a:xfrm>
            <a:off x="16764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7" name="AutoShape 13"/>
          <p:cNvCxnSpPr>
            <a:cxnSpLocks noChangeShapeType="1"/>
            <a:stCxn id="31751" idx="3"/>
            <a:endCxn id="31752" idx="1"/>
          </p:cNvCxnSpPr>
          <p:nvPr/>
        </p:nvCxnSpPr>
        <p:spPr bwMode="auto">
          <a:xfrm>
            <a:off x="30480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8" name="AutoShape 14"/>
          <p:cNvCxnSpPr>
            <a:cxnSpLocks noChangeShapeType="1"/>
            <a:stCxn id="31752" idx="3"/>
            <a:endCxn id="31753" idx="1"/>
          </p:cNvCxnSpPr>
          <p:nvPr/>
        </p:nvCxnSpPr>
        <p:spPr bwMode="auto">
          <a:xfrm>
            <a:off x="44196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59" name="AutoShape 15"/>
          <p:cNvCxnSpPr>
            <a:cxnSpLocks noChangeShapeType="1"/>
            <a:stCxn id="31753" idx="3"/>
            <a:endCxn id="31754" idx="1"/>
          </p:cNvCxnSpPr>
          <p:nvPr/>
        </p:nvCxnSpPr>
        <p:spPr bwMode="auto">
          <a:xfrm>
            <a:off x="57912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31760" name="AutoShape 16"/>
          <p:cNvCxnSpPr>
            <a:cxnSpLocks noChangeShapeType="1"/>
            <a:stCxn id="31754" idx="3"/>
            <a:endCxn id="31755" idx="1"/>
          </p:cNvCxnSpPr>
          <p:nvPr/>
        </p:nvCxnSpPr>
        <p:spPr bwMode="auto">
          <a:xfrm>
            <a:off x="71628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sp>
        <p:nvSpPr>
          <p:cNvPr id="31764" name="Rectangle 20"/>
          <p:cNvSpPr>
            <a:spLocks noChangeArrowheads="1"/>
          </p:cNvSpPr>
          <p:nvPr/>
        </p:nvSpPr>
        <p:spPr bwMode="auto">
          <a:xfrm>
            <a:off x="381001" y="3048000"/>
            <a:ext cx="8229600" cy="304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Subscriber </a:t>
            </a:r>
            <a:r>
              <a:rPr lang="en-US" sz="2800" dirty="0"/>
              <a:t>Template forms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TG Records form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Prepare </a:t>
            </a:r>
            <a:r>
              <a:rPr lang="en-US" sz="2800" dirty="0"/>
              <a:t>milestones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Download seed </a:t>
            </a:r>
            <a:r>
              <a:rPr lang="en-US" sz="2800" dirty="0" smtClean="0"/>
              <a:t>code plugs </a:t>
            </a:r>
            <a:r>
              <a:rPr lang="en-US" sz="2800" dirty="0"/>
              <a:t>from subscribers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Secure System Key(s</a:t>
            </a:r>
            <a:r>
              <a:rPr lang="en-US" sz="2800" dirty="0" smtClean="0"/>
              <a:t>)</a:t>
            </a:r>
            <a:endParaRPr lang="en-US" sz="2800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194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304800"/>
            <a:ext cx="7158037" cy="823913"/>
          </a:xfrm>
        </p:spPr>
        <p:txBody>
          <a:bodyPr/>
          <a:lstStyle/>
          <a:p>
            <a:r>
              <a:rPr lang="en-US" sz="3600" dirty="0"/>
              <a:t>System Key</a:t>
            </a:r>
          </a:p>
        </p:txBody>
      </p:sp>
      <p:sp>
        <p:nvSpPr>
          <p:cNvPr id="264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1" y="2590800"/>
            <a:ext cx="8229600" cy="35052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What is </a:t>
            </a:r>
            <a:r>
              <a:rPr lang="en-US" sz="2800" dirty="0" smtClean="0"/>
              <a:t>it?</a:t>
            </a:r>
            <a:endParaRPr lang="en-US" sz="2800" dirty="0"/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Computer file containing the customer’s trunked system ID number </a:t>
            </a:r>
            <a:endParaRPr lang="en-US" sz="2800" dirty="0" smtClean="0"/>
          </a:p>
          <a:p>
            <a:pPr lvl="1">
              <a:buClr>
                <a:srgbClr val="FF0000"/>
              </a:buClr>
              <a:buNone/>
            </a:pPr>
            <a:r>
              <a:rPr lang="en-US" sz="2800" dirty="0" smtClean="0"/>
              <a:t>			OR</a:t>
            </a:r>
            <a:endParaRPr lang="en-US" sz="2800" dirty="0"/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Advanced </a:t>
            </a:r>
            <a:r>
              <a:rPr lang="en-US" sz="2800" dirty="0"/>
              <a:t>System </a:t>
            </a:r>
            <a:r>
              <a:rPr lang="en-US" sz="2800" dirty="0" smtClean="0"/>
              <a:t>Key (ASK)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446063A-4A75-4B83-BA02-5BDABA8A7841}" type="slidenum">
              <a:rPr lang="en-US" smtClean="0"/>
              <a:pPr/>
              <a:t>15</a:t>
            </a:fld>
            <a:endParaRPr lang="en-US" dirty="0"/>
          </a:p>
        </p:txBody>
      </p:sp>
      <p:pic>
        <p:nvPicPr>
          <p:cNvPr id="264203" name="Picture 11" descr="MCj04325930000[1]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62400" y="762000"/>
            <a:ext cx="1828800" cy="18288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37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Fleetmap Process Phases</a:t>
            </a:r>
          </a:p>
        </p:txBody>
      </p:sp>
      <p:sp>
        <p:nvSpPr>
          <p:cNvPr id="203779" name="Rectangle 3"/>
          <p:cNvSpPr>
            <a:spLocks noChangeArrowheads="1"/>
          </p:cNvSpPr>
          <p:nvPr/>
        </p:nvSpPr>
        <p:spPr bwMode="auto">
          <a:xfrm>
            <a:off x="6096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Preparatory Documentation</a:t>
            </a:r>
          </a:p>
        </p:txBody>
      </p:sp>
      <p:sp>
        <p:nvSpPr>
          <p:cNvPr id="203780" name="Rectangle 4"/>
          <p:cNvSpPr>
            <a:spLocks noChangeArrowheads="1"/>
          </p:cNvSpPr>
          <p:nvPr/>
        </p:nvSpPr>
        <p:spPr bwMode="auto">
          <a:xfrm>
            <a:off x="1981200" y="1905000"/>
            <a:ext cx="1066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 smtClean="0"/>
              <a:t>Fleet</a:t>
            </a:r>
            <a:br>
              <a:rPr lang="en-US" sz="1000" b="1" dirty="0" smtClean="0"/>
            </a:br>
            <a:r>
              <a:rPr lang="en-US" sz="1000" b="1" dirty="0" smtClean="0"/>
              <a:t>Education</a:t>
            </a:r>
            <a:endParaRPr lang="en-US" sz="1000" b="1" dirty="0"/>
          </a:p>
        </p:txBody>
      </p:sp>
      <p:sp>
        <p:nvSpPr>
          <p:cNvPr id="203781" name="Rectangle 5"/>
          <p:cNvSpPr>
            <a:spLocks noChangeArrowheads="1"/>
          </p:cNvSpPr>
          <p:nvPr/>
        </p:nvSpPr>
        <p:spPr bwMode="auto">
          <a:xfrm>
            <a:off x="33528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Ongoing Consultation</a:t>
            </a:r>
          </a:p>
        </p:txBody>
      </p:sp>
      <p:sp>
        <p:nvSpPr>
          <p:cNvPr id="203782" name="Rectangle 6"/>
          <p:cNvSpPr>
            <a:spLocks noChangeArrowheads="1"/>
          </p:cNvSpPr>
          <p:nvPr/>
        </p:nvSpPr>
        <p:spPr bwMode="auto">
          <a:xfrm>
            <a:off x="47244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Subscriber &amp; Console Template Build</a:t>
            </a:r>
          </a:p>
        </p:txBody>
      </p:sp>
      <p:sp>
        <p:nvSpPr>
          <p:cNvPr id="203783" name="Rectangle 7"/>
          <p:cNvSpPr>
            <a:spLocks noChangeArrowheads="1"/>
          </p:cNvSpPr>
          <p:nvPr/>
        </p:nvSpPr>
        <p:spPr bwMode="auto">
          <a:xfrm>
            <a:off x="60960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CPS Codeplug Test</a:t>
            </a:r>
          </a:p>
        </p:txBody>
      </p:sp>
      <p:sp>
        <p:nvSpPr>
          <p:cNvPr id="203784" name="Rectangle 8"/>
          <p:cNvSpPr>
            <a:spLocks noChangeArrowheads="1"/>
          </p:cNvSpPr>
          <p:nvPr/>
        </p:nvSpPr>
        <p:spPr bwMode="auto">
          <a:xfrm>
            <a:off x="74676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Mass Programming</a:t>
            </a:r>
          </a:p>
        </p:txBody>
      </p:sp>
      <p:cxnSp>
        <p:nvCxnSpPr>
          <p:cNvPr id="203785" name="AutoShape 9"/>
          <p:cNvCxnSpPr>
            <a:cxnSpLocks noChangeShapeType="1"/>
            <a:stCxn id="203779" idx="3"/>
            <a:endCxn id="203780" idx="1"/>
          </p:cNvCxnSpPr>
          <p:nvPr/>
        </p:nvCxnSpPr>
        <p:spPr bwMode="auto">
          <a:xfrm>
            <a:off x="16764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3786" name="AutoShape 10"/>
          <p:cNvCxnSpPr>
            <a:cxnSpLocks noChangeShapeType="1"/>
            <a:stCxn id="203780" idx="3"/>
            <a:endCxn id="203781" idx="1"/>
          </p:cNvCxnSpPr>
          <p:nvPr/>
        </p:nvCxnSpPr>
        <p:spPr bwMode="auto">
          <a:xfrm>
            <a:off x="30480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3787" name="AutoShape 11"/>
          <p:cNvCxnSpPr>
            <a:cxnSpLocks noChangeShapeType="1"/>
            <a:stCxn id="203781" idx="3"/>
            <a:endCxn id="203782" idx="1"/>
          </p:cNvCxnSpPr>
          <p:nvPr/>
        </p:nvCxnSpPr>
        <p:spPr bwMode="auto">
          <a:xfrm>
            <a:off x="44196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3788" name="AutoShape 12"/>
          <p:cNvCxnSpPr>
            <a:cxnSpLocks noChangeShapeType="1"/>
            <a:stCxn id="203782" idx="3"/>
            <a:endCxn id="203783" idx="1"/>
          </p:cNvCxnSpPr>
          <p:nvPr/>
        </p:nvCxnSpPr>
        <p:spPr bwMode="auto">
          <a:xfrm>
            <a:off x="57912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3789" name="AutoShape 13"/>
          <p:cNvCxnSpPr>
            <a:cxnSpLocks noChangeShapeType="1"/>
            <a:stCxn id="203783" idx="3"/>
            <a:endCxn id="203784" idx="1"/>
          </p:cNvCxnSpPr>
          <p:nvPr/>
        </p:nvCxnSpPr>
        <p:spPr bwMode="auto">
          <a:xfrm>
            <a:off x="71628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sp>
        <p:nvSpPr>
          <p:cNvPr id="203790" name="Rectangle 14"/>
          <p:cNvSpPr>
            <a:spLocks noChangeArrowheads="1"/>
          </p:cNvSpPr>
          <p:nvPr/>
        </p:nvSpPr>
        <p:spPr bwMode="auto">
          <a:xfrm>
            <a:off x="949325" y="3048000"/>
            <a:ext cx="7661275" cy="2514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Trunking </a:t>
            </a:r>
            <a:r>
              <a:rPr lang="en-US" sz="2800" dirty="0"/>
              <a:t>system modes</a:t>
            </a:r>
          </a:p>
          <a:p>
            <a:pPr marL="447675" indent="-447675" eaLnBrk="1" hangingPunct="1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TG operations</a:t>
            </a:r>
          </a:p>
          <a:p>
            <a:pPr marL="447675" indent="-447675" eaLnBrk="1" hangingPunct="1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Subscriber features and operations</a:t>
            </a:r>
          </a:p>
          <a:p>
            <a:pPr marL="447675" indent="-447675" eaLnBrk="1" hangingPunct="1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Console features</a:t>
            </a:r>
          </a:p>
          <a:p>
            <a:pPr marL="447675" indent="-447675" eaLnBrk="1" hangingPunct="1">
              <a:lnSpc>
                <a:spcPct val="80000"/>
              </a:lnSpc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Fleetmap data forms </a:t>
            </a:r>
            <a:r>
              <a:rPr lang="en-US" sz="2800" dirty="0" smtClean="0"/>
              <a:t>introduction</a:t>
            </a:r>
            <a:endParaRPr lang="en-US" sz="28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Fleetmap Process Phases</a:t>
            </a:r>
          </a:p>
        </p:txBody>
      </p:sp>
      <p:sp>
        <p:nvSpPr>
          <p:cNvPr id="204803" name="Rectangle 3"/>
          <p:cNvSpPr>
            <a:spLocks noChangeArrowheads="1"/>
          </p:cNvSpPr>
          <p:nvPr/>
        </p:nvSpPr>
        <p:spPr bwMode="auto">
          <a:xfrm>
            <a:off x="6096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Preparatory Documentation</a:t>
            </a:r>
          </a:p>
        </p:txBody>
      </p:sp>
      <p:sp>
        <p:nvSpPr>
          <p:cNvPr id="204804" name="Rectangle 4"/>
          <p:cNvSpPr>
            <a:spLocks noChangeArrowheads="1"/>
          </p:cNvSpPr>
          <p:nvPr/>
        </p:nvSpPr>
        <p:spPr bwMode="auto">
          <a:xfrm>
            <a:off x="19812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Customer Education</a:t>
            </a:r>
          </a:p>
        </p:txBody>
      </p:sp>
      <p:sp>
        <p:nvSpPr>
          <p:cNvPr id="204805" name="Rectangle 5"/>
          <p:cNvSpPr>
            <a:spLocks noChangeArrowheads="1"/>
          </p:cNvSpPr>
          <p:nvPr/>
        </p:nvSpPr>
        <p:spPr bwMode="auto">
          <a:xfrm>
            <a:off x="3352800" y="1905000"/>
            <a:ext cx="1066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/>
              <a:t>Ongoing </a:t>
            </a:r>
            <a:r>
              <a:rPr lang="en-US" sz="1000" b="1" dirty="0" smtClean="0"/>
              <a:t>Consultation</a:t>
            </a:r>
            <a:endParaRPr lang="en-US" sz="1000" b="1" dirty="0"/>
          </a:p>
        </p:txBody>
      </p:sp>
      <p:sp>
        <p:nvSpPr>
          <p:cNvPr id="204806" name="Rectangle 6"/>
          <p:cNvSpPr>
            <a:spLocks noChangeArrowheads="1"/>
          </p:cNvSpPr>
          <p:nvPr/>
        </p:nvSpPr>
        <p:spPr bwMode="auto">
          <a:xfrm>
            <a:off x="47244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Subscriber &amp; Console Template Build</a:t>
            </a:r>
          </a:p>
        </p:txBody>
      </p:sp>
      <p:sp>
        <p:nvSpPr>
          <p:cNvPr id="204807" name="Rectangle 7"/>
          <p:cNvSpPr>
            <a:spLocks noChangeArrowheads="1"/>
          </p:cNvSpPr>
          <p:nvPr/>
        </p:nvSpPr>
        <p:spPr bwMode="auto">
          <a:xfrm>
            <a:off x="60960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CPS Codeplug Test</a:t>
            </a:r>
          </a:p>
        </p:txBody>
      </p:sp>
      <p:sp>
        <p:nvSpPr>
          <p:cNvPr id="204808" name="Rectangle 8"/>
          <p:cNvSpPr>
            <a:spLocks noChangeArrowheads="1"/>
          </p:cNvSpPr>
          <p:nvPr/>
        </p:nvSpPr>
        <p:spPr bwMode="auto">
          <a:xfrm>
            <a:off x="74676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Mass Programming</a:t>
            </a:r>
          </a:p>
        </p:txBody>
      </p:sp>
      <p:cxnSp>
        <p:nvCxnSpPr>
          <p:cNvPr id="204809" name="AutoShape 9"/>
          <p:cNvCxnSpPr>
            <a:cxnSpLocks noChangeShapeType="1"/>
            <a:stCxn id="204803" idx="3"/>
            <a:endCxn id="204804" idx="1"/>
          </p:cNvCxnSpPr>
          <p:nvPr/>
        </p:nvCxnSpPr>
        <p:spPr bwMode="auto">
          <a:xfrm>
            <a:off x="16764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4810" name="AutoShape 10"/>
          <p:cNvCxnSpPr>
            <a:cxnSpLocks noChangeShapeType="1"/>
            <a:stCxn id="204804" idx="3"/>
            <a:endCxn id="204805" idx="1"/>
          </p:cNvCxnSpPr>
          <p:nvPr/>
        </p:nvCxnSpPr>
        <p:spPr bwMode="auto">
          <a:xfrm>
            <a:off x="30480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4811" name="AutoShape 11"/>
          <p:cNvCxnSpPr>
            <a:cxnSpLocks noChangeShapeType="1"/>
            <a:stCxn id="204805" idx="3"/>
            <a:endCxn id="204806" idx="1"/>
          </p:cNvCxnSpPr>
          <p:nvPr/>
        </p:nvCxnSpPr>
        <p:spPr bwMode="auto">
          <a:xfrm>
            <a:off x="44196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4812" name="AutoShape 12"/>
          <p:cNvCxnSpPr>
            <a:cxnSpLocks noChangeShapeType="1"/>
            <a:stCxn id="204806" idx="3"/>
            <a:endCxn id="204807" idx="1"/>
          </p:cNvCxnSpPr>
          <p:nvPr/>
        </p:nvCxnSpPr>
        <p:spPr bwMode="auto">
          <a:xfrm>
            <a:off x="57912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4813" name="AutoShape 13"/>
          <p:cNvCxnSpPr>
            <a:cxnSpLocks noChangeShapeType="1"/>
            <a:stCxn id="204807" idx="3"/>
            <a:endCxn id="204808" idx="1"/>
          </p:cNvCxnSpPr>
          <p:nvPr/>
        </p:nvCxnSpPr>
        <p:spPr bwMode="auto">
          <a:xfrm>
            <a:off x="71628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sp>
        <p:nvSpPr>
          <p:cNvPr id="204814" name="Rectangle 14"/>
          <p:cNvSpPr>
            <a:spLocks noChangeArrowheads="1"/>
          </p:cNvSpPr>
          <p:nvPr/>
        </p:nvSpPr>
        <p:spPr bwMode="auto">
          <a:xfrm>
            <a:off x="304801" y="3048000"/>
            <a:ext cx="8305800" cy="2362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Continue technical assistance to </a:t>
            </a:r>
            <a:r>
              <a:rPr lang="en-US" sz="2800" dirty="0" smtClean="0"/>
              <a:t>fleet</a:t>
            </a:r>
            <a:endParaRPr lang="en-US" sz="2800" dirty="0"/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Compile </a:t>
            </a:r>
            <a:r>
              <a:rPr lang="en-US" sz="2800" dirty="0"/>
              <a:t>templates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UCM record development </a:t>
            </a:r>
            <a:r>
              <a:rPr lang="en-US" sz="2800" dirty="0" smtClean="0"/>
              <a:t>for </a:t>
            </a:r>
            <a:r>
              <a:rPr lang="en-US" sz="2800" dirty="0"/>
              <a:t>System Manager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Enter TG &amp; Subscriber information into </a:t>
            </a:r>
            <a:r>
              <a:rPr lang="en-US" sz="2800" dirty="0" smtClean="0"/>
              <a:t>UCM</a:t>
            </a:r>
            <a:endParaRPr lang="en-US" sz="28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8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Fleetmap Process Phases</a:t>
            </a:r>
          </a:p>
        </p:txBody>
      </p:sp>
      <p:sp>
        <p:nvSpPr>
          <p:cNvPr id="205827" name="Rectangle 3"/>
          <p:cNvSpPr>
            <a:spLocks noChangeArrowheads="1"/>
          </p:cNvSpPr>
          <p:nvPr/>
        </p:nvSpPr>
        <p:spPr bwMode="auto">
          <a:xfrm>
            <a:off x="6096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Preparatory Documentation</a:t>
            </a:r>
          </a:p>
        </p:txBody>
      </p:sp>
      <p:sp>
        <p:nvSpPr>
          <p:cNvPr id="205828" name="Rectangle 4"/>
          <p:cNvSpPr>
            <a:spLocks noChangeArrowheads="1"/>
          </p:cNvSpPr>
          <p:nvPr/>
        </p:nvSpPr>
        <p:spPr bwMode="auto">
          <a:xfrm>
            <a:off x="19812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Customer Education</a:t>
            </a:r>
          </a:p>
        </p:txBody>
      </p:sp>
      <p:sp>
        <p:nvSpPr>
          <p:cNvPr id="205829" name="Rectangle 5"/>
          <p:cNvSpPr>
            <a:spLocks noChangeArrowheads="1"/>
          </p:cNvSpPr>
          <p:nvPr/>
        </p:nvSpPr>
        <p:spPr bwMode="auto">
          <a:xfrm>
            <a:off x="33528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Ongoing Consultation</a:t>
            </a:r>
          </a:p>
        </p:txBody>
      </p:sp>
      <p:sp>
        <p:nvSpPr>
          <p:cNvPr id="205830" name="Rectangle 6"/>
          <p:cNvSpPr>
            <a:spLocks noChangeArrowheads="1"/>
          </p:cNvSpPr>
          <p:nvPr/>
        </p:nvSpPr>
        <p:spPr bwMode="auto">
          <a:xfrm>
            <a:off x="4724400" y="1905000"/>
            <a:ext cx="1066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/>
              <a:t>Subscriber &amp; Console Template </a:t>
            </a:r>
            <a:r>
              <a:rPr lang="en-US" sz="1000" b="1" dirty="0" smtClean="0"/>
              <a:t>Build</a:t>
            </a:r>
            <a:endParaRPr lang="en-US" sz="1000" b="1" dirty="0"/>
          </a:p>
        </p:txBody>
      </p:sp>
      <p:sp>
        <p:nvSpPr>
          <p:cNvPr id="205831" name="Rectangle 7"/>
          <p:cNvSpPr>
            <a:spLocks noChangeArrowheads="1"/>
          </p:cNvSpPr>
          <p:nvPr/>
        </p:nvSpPr>
        <p:spPr bwMode="auto">
          <a:xfrm>
            <a:off x="60960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CPS Codeplug Test</a:t>
            </a:r>
          </a:p>
        </p:txBody>
      </p:sp>
      <p:sp>
        <p:nvSpPr>
          <p:cNvPr id="205832" name="Rectangle 8"/>
          <p:cNvSpPr>
            <a:spLocks noChangeArrowheads="1"/>
          </p:cNvSpPr>
          <p:nvPr/>
        </p:nvSpPr>
        <p:spPr bwMode="auto">
          <a:xfrm>
            <a:off x="74676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Mass Programming</a:t>
            </a:r>
          </a:p>
        </p:txBody>
      </p:sp>
      <p:cxnSp>
        <p:nvCxnSpPr>
          <p:cNvPr id="205833" name="AutoShape 9"/>
          <p:cNvCxnSpPr>
            <a:cxnSpLocks noChangeShapeType="1"/>
            <a:stCxn id="205827" idx="3"/>
            <a:endCxn id="205828" idx="1"/>
          </p:cNvCxnSpPr>
          <p:nvPr/>
        </p:nvCxnSpPr>
        <p:spPr bwMode="auto">
          <a:xfrm>
            <a:off x="16764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34" name="AutoShape 10"/>
          <p:cNvCxnSpPr>
            <a:cxnSpLocks noChangeShapeType="1"/>
            <a:stCxn id="205828" idx="3"/>
            <a:endCxn id="205829" idx="1"/>
          </p:cNvCxnSpPr>
          <p:nvPr/>
        </p:nvCxnSpPr>
        <p:spPr bwMode="auto">
          <a:xfrm>
            <a:off x="30480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35" name="AutoShape 11"/>
          <p:cNvCxnSpPr>
            <a:cxnSpLocks noChangeShapeType="1"/>
            <a:stCxn id="205829" idx="3"/>
            <a:endCxn id="205830" idx="1"/>
          </p:cNvCxnSpPr>
          <p:nvPr/>
        </p:nvCxnSpPr>
        <p:spPr bwMode="auto">
          <a:xfrm>
            <a:off x="44196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36" name="AutoShape 12"/>
          <p:cNvCxnSpPr>
            <a:cxnSpLocks noChangeShapeType="1"/>
            <a:stCxn id="205830" idx="3"/>
            <a:endCxn id="205831" idx="1"/>
          </p:cNvCxnSpPr>
          <p:nvPr/>
        </p:nvCxnSpPr>
        <p:spPr bwMode="auto">
          <a:xfrm>
            <a:off x="57912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5837" name="AutoShape 13"/>
          <p:cNvCxnSpPr>
            <a:cxnSpLocks noChangeShapeType="1"/>
            <a:stCxn id="205831" idx="3"/>
            <a:endCxn id="205832" idx="1"/>
          </p:cNvCxnSpPr>
          <p:nvPr/>
        </p:nvCxnSpPr>
        <p:spPr bwMode="auto">
          <a:xfrm>
            <a:off x="71628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sp>
        <p:nvSpPr>
          <p:cNvPr id="205838" name="Rectangle 14"/>
          <p:cNvSpPr>
            <a:spLocks noChangeArrowheads="1"/>
          </p:cNvSpPr>
          <p:nvPr/>
        </p:nvSpPr>
        <p:spPr bwMode="auto">
          <a:xfrm>
            <a:off x="152400" y="2819400"/>
            <a:ext cx="8991600" cy="304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Critique/correct </a:t>
            </a:r>
            <a:r>
              <a:rPr lang="en-US" sz="2800" dirty="0" smtClean="0"/>
              <a:t>Excel </a:t>
            </a:r>
            <a:r>
              <a:rPr lang="en-US" sz="2800" dirty="0"/>
              <a:t>templates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Create trunk system information in seed </a:t>
            </a:r>
            <a:r>
              <a:rPr lang="en-US" sz="2800" dirty="0" smtClean="0"/>
              <a:t>code plugs</a:t>
            </a:r>
            <a:endParaRPr lang="en-US" sz="2800" dirty="0"/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Create Master agency </a:t>
            </a:r>
            <a:r>
              <a:rPr lang="en-US" sz="2800" dirty="0" smtClean="0"/>
              <a:t>code plugs</a:t>
            </a:r>
            <a:endParaRPr lang="en-US" sz="2800" dirty="0"/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Codeplug build </a:t>
            </a:r>
            <a:r>
              <a:rPr lang="en-US" sz="2800" dirty="0" smtClean="0"/>
              <a:t>review</a:t>
            </a:r>
            <a:endParaRPr lang="en-US" sz="28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8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Fleetmap Process Phases</a:t>
            </a:r>
          </a:p>
        </p:txBody>
      </p:sp>
      <p:sp>
        <p:nvSpPr>
          <p:cNvPr id="207875" name="Rectangle 3"/>
          <p:cNvSpPr>
            <a:spLocks noChangeArrowheads="1"/>
          </p:cNvSpPr>
          <p:nvPr/>
        </p:nvSpPr>
        <p:spPr bwMode="auto">
          <a:xfrm>
            <a:off x="6096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Preparatory Documentation</a:t>
            </a:r>
          </a:p>
        </p:txBody>
      </p:sp>
      <p:sp>
        <p:nvSpPr>
          <p:cNvPr id="207876" name="Rectangle 4"/>
          <p:cNvSpPr>
            <a:spLocks noChangeArrowheads="1"/>
          </p:cNvSpPr>
          <p:nvPr/>
        </p:nvSpPr>
        <p:spPr bwMode="auto">
          <a:xfrm>
            <a:off x="19812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Customer Education</a:t>
            </a:r>
          </a:p>
        </p:txBody>
      </p:sp>
      <p:sp>
        <p:nvSpPr>
          <p:cNvPr id="207877" name="Rectangle 5"/>
          <p:cNvSpPr>
            <a:spLocks noChangeArrowheads="1"/>
          </p:cNvSpPr>
          <p:nvPr/>
        </p:nvSpPr>
        <p:spPr bwMode="auto">
          <a:xfrm>
            <a:off x="33528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Ongoing Consultation</a:t>
            </a:r>
          </a:p>
        </p:txBody>
      </p:sp>
      <p:sp>
        <p:nvSpPr>
          <p:cNvPr id="207878" name="Rectangle 6"/>
          <p:cNvSpPr>
            <a:spLocks noChangeArrowheads="1"/>
          </p:cNvSpPr>
          <p:nvPr/>
        </p:nvSpPr>
        <p:spPr bwMode="auto">
          <a:xfrm>
            <a:off x="47244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Subscriber &amp; Console Template Build</a:t>
            </a:r>
          </a:p>
        </p:txBody>
      </p:sp>
      <p:sp>
        <p:nvSpPr>
          <p:cNvPr id="207879" name="Rectangle 7"/>
          <p:cNvSpPr>
            <a:spLocks noChangeArrowheads="1"/>
          </p:cNvSpPr>
          <p:nvPr/>
        </p:nvSpPr>
        <p:spPr bwMode="auto">
          <a:xfrm>
            <a:off x="6096000" y="1905000"/>
            <a:ext cx="1066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/>
              <a:t>CPS Codeplug </a:t>
            </a:r>
            <a:r>
              <a:rPr lang="en-US" sz="1000" b="1" dirty="0" smtClean="0"/>
              <a:t>Test</a:t>
            </a:r>
            <a:endParaRPr lang="en-US" sz="1000" b="1" dirty="0"/>
          </a:p>
        </p:txBody>
      </p:sp>
      <p:sp>
        <p:nvSpPr>
          <p:cNvPr id="207880" name="Rectangle 8"/>
          <p:cNvSpPr>
            <a:spLocks noChangeArrowheads="1"/>
          </p:cNvSpPr>
          <p:nvPr/>
        </p:nvSpPr>
        <p:spPr bwMode="auto">
          <a:xfrm>
            <a:off x="74676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Mass Programming</a:t>
            </a:r>
          </a:p>
        </p:txBody>
      </p:sp>
      <p:cxnSp>
        <p:nvCxnSpPr>
          <p:cNvPr id="207881" name="AutoShape 9"/>
          <p:cNvCxnSpPr>
            <a:cxnSpLocks noChangeShapeType="1"/>
            <a:stCxn id="207875" idx="3"/>
            <a:endCxn id="207876" idx="1"/>
          </p:cNvCxnSpPr>
          <p:nvPr/>
        </p:nvCxnSpPr>
        <p:spPr bwMode="auto">
          <a:xfrm>
            <a:off x="16764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7882" name="AutoShape 10"/>
          <p:cNvCxnSpPr>
            <a:cxnSpLocks noChangeShapeType="1"/>
            <a:stCxn id="207876" idx="3"/>
            <a:endCxn id="207877" idx="1"/>
          </p:cNvCxnSpPr>
          <p:nvPr/>
        </p:nvCxnSpPr>
        <p:spPr bwMode="auto">
          <a:xfrm>
            <a:off x="30480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7883" name="AutoShape 11"/>
          <p:cNvCxnSpPr>
            <a:cxnSpLocks noChangeShapeType="1"/>
            <a:stCxn id="207877" idx="3"/>
            <a:endCxn id="207878" idx="1"/>
          </p:cNvCxnSpPr>
          <p:nvPr/>
        </p:nvCxnSpPr>
        <p:spPr bwMode="auto">
          <a:xfrm>
            <a:off x="44196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7884" name="AutoShape 12"/>
          <p:cNvCxnSpPr>
            <a:cxnSpLocks noChangeShapeType="1"/>
            <a:stCxn id="207878" idx="3"/>
            <a:endCxn id="207879" idx="1"/>
          </p:cNvCxnSpPr>
          <p:nvPr/>
        </p:nvCxnSpPr>
        <p:spPr bwMode="auto">
          <a:xfrm>
            <a:off x="57912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7885" name="AutoShape 13"/>
          <p:cNvCxnSpPr>
            <a:cxnSpLocks noChangeShapeType="1"/>
            <a:stCxn id="207879" idx="3"/>
            <a:endCxn id="207880" idx="1"/>
          </p:cNvCxnSpPr>
          <p:nvPr/>
        </p:nvCxnSpPr>
        <p:spPr bwMode="auto">
          <a:xfrm>
            <a:off x="71628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sp>
        <p:nvSpPr>
          <p:cNvPr id="207886" name="Rectangle 14"/>
          <p:cNvSpPr>
            <a:spLocks noChangeArrowheads="1"/>
          </p:cNvSpPr>
          <p:nvPr/>
        </p:nvSpPr>
        <p:spPr bwMode="auto">
          <a:xfrm>
            <a:off x="949325" y="3048000"/>
            <a:ext cx="7661275" cy="17526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Codeplug </a:t>
            </a:r>
            <a:r>
              <a:rPr lang="en-US" sz="2800" dirty="0"/>
              <a:t>tests on live system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Final </a:t>
            </a:r>
            <a:r>
              <a:rPr lang="en-US" sz="2800" dirty="0"/>
              <a:t>codeplug corrections made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Create all required </a:t>
            </a:r>
            <a:r>
              <a:rPr lang="en-US" sz="2800" dirty="0" smtClean="0"/>
              <a:t>code plugs </a:t>
            </a:r>
            <a:r>
              <a:rPr lang="en-US" sz="2800" dirty="0"/>
              <a:t>from </a:t>
            </a:r>
            <a:r>
              <a:rPr lang="en-US" sz="2800" dirty="0" smtClean="0"/>
              <a:t>Masters</a:t>
            </a:r>
            <a:endParaRPr lang="en-US" sz="28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28600" y="228600"/>
            <a:ext cx="8763000" cy="685800"/>
          </a:xfrm>
        </p:spPr>
        <p:txBody>
          <a:bodyPr/>
          <a:lstStyle/>
          <a:p>
            <a:pPr algn="l"/>
            <a:r>
              <a:rPr lang="en-US" sz="2800" dirty="0" smtClean="0"/>
              <a:t>System and Subscriber Programming Considerations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04800" y="1143000"/>
            <a:ext cx="8610600" cy="3581400"/>
          </a:xfrm>
        </p:spPr>
        <p:txBody>
          <a:bodyPr/>
          <a:lstStyle/>
          <a:p>
            <a:r>
              <a:rPr lang="en-US" dirty="0" smtClean="0">
                <a:latin typeface="+mj-lt"/>
              </a:rPr>
              <a:t>Table of Contents:</a:t>
            </a:r>
          </a:p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latin typeface="+mj-lt"/>
              </a:rPr>
              <a:t>Definitions</a:t>
            </a:r>
          </a:p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>
                <a:latin typeface="+mj-lt"/>
              </a:rPr>
              <a:t>Fleetmap considerations</a:t>
            </a:r>
          </a:p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System programming considerations</a:t>
            </a:r>
          </a:p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Subscriber programming considerations</a:t>
            </a:r>
          </a:p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3200" dirty="0" smtClean="0"/>
              <a:t>Console considerations</a:t>
            </a:r>
          </a:p>
          <a:p>
            <a:pPr algn="l"/>
            <a:endParaRPr lang="en-US" dirty="0" smtClean="0">
              <a:latin typeface="+mj-lt"/>
            </a:endParaRPr>
          </a:p>
          <a:p>
            <a:pPr algn="l"/>
            <a:endParaRPr lang="en-US" dirty="0">
              <a:latin typeface="+mj-lt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8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Fleetmap Process Phases</a:t>
            </a:r>
          </a:p>
        </p:txBody>
      </p:sp>
      <p:sp>
        <p:nvSpPr>
          <p:cNvPr id="208899" name="Rectangle 3"/>
          <p:cNvSpPr>
            <a:spLocks noChangeArrowheads="1"/>
          </p:cNvSpPr>
          <p:nvPr/>
        </p:nvSpPr>
        <p:spPr bwMode="auto">
          <a:xfrm>
            <a:off x="6096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Preparatory Documentation</a:t>
            </a:r>
          </a:p>
        </p:txBody>
      </p:sp>
      <p:sp>
        <p:nvSpPr>
          <p:cNvPr id="208900" name="Rectangle 4"/>
          <p:cNvSpPr>
            <a:spLocks noChangeArrowheads="1"/>
          </p:cNvSpPr>
          <p:nvPr/>
        </p:nvSpPr>
        <p:spPr bwMode="auto">
          <a:xfrm>
            <a:off x="19812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Customer Education</a:t>
            </a:r>
          </a:p>
        </p:txBody>
      </p:sp>
      <p:sp>
        <p:nvSpPr>
          <p:cNvPr id="208901" name="Rectangle 5"/>
          <p:cNvSpPr>
            <a:spLocks noChangeArrowheads="1"/>
          </p:cNvSpPr>
          <p:nvPr/>
        </p:nvSpPr>
        <p:spPr bwMode="auto">
          <a:xfrm>
            <a:off x="33528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Ongoing Consultation</a:t>
            </a:r>
          </a:p>
        </p:txBody>
      </p:sp>
      <p:sp>
        <p:nvSpPr>
          <p:cNvPr id="208902" name="Rectangle 6"/>
          <p:cNvSpPr>
            <a:spLocks noChangeArrowheads="1"/>
          </p:cNvSpPr>
          <p:nvPr/>
        </p:nvSpPr>
        <p:spPr bwMode="auto">
          <a:xfrm>
            <a:off x="47244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Subscriber &amp; Console Template Build</a:t>
            </a:r>
          </a:p>
        </p:txBody>
      </p:sp>
      <p:sp>
        <p:nvSpPr>
          <p:cNvPr id="208903" name="Rectangle 7"/>
          <p:cNvSpPr>
            <a:spLocks noChangeArrowheads="1"/>
          </p:cNvSpPr>
          <p:nvPr/>
        </p:nvSpPr>
        <p:spPr bwMode="auto">
          <a:xfrm>
            <a:off x="6096000" y="1905000"/>
            <a:ext cx="1066800" cy="685800"/>
          </a:xfrm>
          <a:prstGeom prst="rect">
            <a:avLst/>
          </a:prstGeom>
          <a:solidFill>
            <a:schemeClr val="accent1">
              <a:alpha val="10001"/>
            </a:schemeClr>
          </a:solidFill>
          <a:ln w="9525" algn="ctr">
            <a:solidFill>
              <a:srgbClr val="DDDDDD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>
                <a:solidFill>
                  <a:schemeClr val="folHlink"/>
                </a:solidFill>
              </a:rPr>
              <a:t>CPS Codeplug Test</a:t>
            </a:r>
          </a:p>
        </p:txBody>
      </p:sp>
      <p:sp>
        <p:nvSpPr>
          <p:cNvPr id="208904" name="Rectangle 8"/>
          <p:cNvSpPr>
            <a:spLocks noChangeArrowheads="1"/>
          </p:cNvSpPr>
          <p:nvPr/>
        </p:nvSpPr>
        <p:spPr bwMode="auto">
          <a:xfrm>
            <a:off x="7467600" y="1905000"/>
            <a:ext cx="1066800" cy="685800"/>
          </a:xfrm>
          <a:prstGeom prst="rect">
            <a:avLst/>
          </a:prstGeom>
          <a:solidFill>
            <a:schemeClr val="bg1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 anchor="ctr"/>
          <a:lstStyle/>
          <a:p>
            <a:pPr algn="ctr"/>
            <a:r>
              <a:rPr lang="en-US" sz="1000" b="1" dirty="0"/>
              <a:t>Mass </a:t>
            </a:r>
            <a:r>
              <a:rPr lang="en-US" sz="1000" b="1" dirty="0" smtClean="0"/>
              <a:t>Programming</a:t>
            </a:r>
            <a:endParaRPr lang="en-US" sz="1000" b="1" dirty="0"/>
          </a:p>
        </p:txBody>
      </p:sp>
      <p:cxnSp>
        <p:nvCxnSpPr>
          <p:cNvPr id="208905" name="AutoShape 9"/>
          <p:cNvCxnSpPr>
            <a:cxnSpLocks noChangeShapeType="1"/>
            <a:stCxn id="208899" idx="3"/>
            <a:endCxn id="208900" idx="1"/>
          </p:cNvCxnSpPr>
          <p:nvPr/>
        </p:nvCxnSpPr>
        <p:spPr bwMode="auto">
          <a:xfrm>
            <a:off x="16764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8906" name="AutoShape 10"/>
          <p:cNvCxnSpPr>
            <a:cxnSpLocks noChangeShapeType="1"/>
            <a:stCxn id="208900" idx="3"/>
            <a:endCxn id="208901" idx="1"/>
          </p:cNvCxnSpPr>
          <p:nvPr/>
        </p:nvCxnSpPr>
        <p:spPr bwMode="auto">
          <a:xfrm>
            <a:off x="30480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8907" name="AutoShape 11"/>
          <p:cNvCxnSpPr>
            <a:cxnSpLocks noChangeShapeType="1"/>
            <a:stCxn id="208901" idx="3"/>
            <a:endCxn id="208902" idx="1"/>
          </p:cNvCxnSpPr>
          <p:nvPr/>
        </p:nvCxnSpPr>
        <p:spPr bwMode="auto">
          <a:xfrm>
            <a:off x="44196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8908" name="AutoShape 12"/>
          <p:cNvCxnSpPr>
            <a:cxnSpLocks noChangeShapeType="1"/>
            <a:stCxn id="208902" idx="3"/>
            <a:endCxn id="208903" idx="1"/>
          </p:cNvCxnSpPr>
          <p:nvPr/>
        </p:nvCxnSpPr>
        <p:spPr bwMode="auto">
          <a:xfrm>
            <a:off x="57912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cxnSp>
        <p:nvCxnSpPr>
          <p:cNvPr id="208909" name="AutoShape 13"/>
          <p:cNvCxnSpPr>
            <a:cxnSpLocks noChangeShapeType="1"/>
            <a:stCxn id="208903" idx="3"/>
            <a:endCxn id="208904" idx="1"/>
          </p:cNvCxnSpPr>
          <p:nvPr/>
        </p:nvCxnSpPr>
        <p:spPr bwMode="auto">
          <a:xfrm>
            <a:off x="7162800" y="2247900"/>
            <a:ext cx="304800" cy="0"/>
          </a:xfrm>
          <a:prstGeom prst="straightConnector1">
            <a:avLst/>
          </a:prstGeom>
          <a:noFill/>
          <a:ln w="9525">
            <a:solidFill>
              <a:srgbClr val="DDDDDD"/>
            </a:solidFill>
            <a:round/>
            <a:headEnd/>
            <a:tailEnd type="triangle" w="med" len="med"/>
          </a:ln>
          <a:effectLst/>
        </p:spPr>
      </p:cxnSp>
      <p:sp>
        <p:nvSpPr>
          <p:cNvPr id="208910" name="Rectangle 14"/>
          <p:cNvSpPr>
            <a:spLocks noChangeArrowheads="1"/>
          </p:cNvSpPr>
          <p:nvPr/>
        </p:nvSpPr>
        <p:spPr bwMode="auto">
          <a:xfrm>
            <a:off x="381001" y="3048000"/>
            <a:ext cx="8229600" cy="30480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Transfer </a:t>
            </a:r>
            <a:r>
              <a:rPr lang="en-US" sz="2800" dirty="0" smtClean="0"/>
              <a:t>subscriber </a:t>
            </a:r>
            <a:r>
              <a:rPr lang="en-US" sz="2800" dirty="0"/>
              <a:t>data forms to contractor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Transfer </a:t>
            </a:r>
            <a:r>
              <a:rPr lang="en-US" sz="2800" dirty="0" smtClean="0"/>
              <a:t>code plugs </a:t>
            </a:r>
            <a:r>
              <a:rPr lang="en-US" sz="2800" dirty="0"/>
              <a:t>to </a:t>
            </a:r>
            <a:r>
              <a:rPr lang="en-US" sz="2800" dirty="0" smtClean="0"/>
              <a:t>contractor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Begin codeplug deployment</a:t>
            </a:r>
          </a:p>
          <a:p>
            <a:pPr marL="447675" indent="-447675" eaLnBrk="1" hangingPunct="1">
              <a:spcBef>
                <a:spcPct val="20000"/>
              </a:spcBef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Inventory Control</a:t>
            </a:r>
            <a:endParaRPr lang="en-US" sz="2800" dirty="0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Some Elements </a:t>
            </a:r>
            <a:r>
              <a:rPr lang="en-US" dirty="0"/>
              <a:t>of a Fleetmap</a:t>
            </a:r>
          </a:p>
        </p:txBody>
      </p:sp>
      <p:sp>
        <p:nvSpPr>
          <p:cNvPr id="4198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Multigroup and talkgroup Syntax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Multigroup and talkgroup ID’s (Hex Code)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Simplex resources (SOA’s)</a:t>
            </a:r>
            <a:endParaRPr lang="en-US" sz="2400" dirty="0"/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Permissions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Console considerations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Encryption Security </a:t>
            </a:r>
            <a:r>
              <a:rPr lang="en-US" sz="2400" dirty="0"/>
              <a:t>Management </a:t>
            </a:r>
            <a:r>
              <a:rPr lang="en-US" sz="2400" dirty="0" smtClean="0"/>
              <a:t> 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System Level Features That Drive </a:t>
            </a:r>
            <a:r>
              <a:rPr lang="en-US" dirty="0" smtClean="0"/>
              <a:t>Fleet maps</a:t>
            </a:r>
            <a:endParaRPr lang="en-US" dirty="0"/>
          </a:p>
        </p:txBody>
      </p:sp>
      <p:sp>
        <p:nvSpPr>
          <p:cNvPr id="26214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600200"/>
            <a:ext cx="8229600" cy="4190999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Talkgroup / Multigroup Profiles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/>
              <a:t>Secure assignment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/>
              <a:t>Priority levels (2-10)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/>
              <a:t>Site Access authorizations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/>
              <a:t>Emergency Validation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/>
              <a:t>Priority Monitor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/>
              <a:t>All or Fast Start mode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ü"/>
            </a:pPr>
            <a:r>
              <a:rPr lang="en-US" dirty="0" smtClean="0"/>
              <a:t>Regroupable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Fleet Mapping Basics</a:t>
            </a:r>
            <a:br>
              <a:rPr lang="en-US" sz="2800" dirty="0" smtClean="0"/>
            </a:br>
            <a:r>
              <a:rPr lang="en-US" sz="2800" dirty="0" smtClean="0"/>
              <a:t>Information Sources</a:t>
            </a:r>
            <a:endParaRPr lang="en-US" sz="2800" dirty="0"/>
          </a:p>
        </p:txBody>
      </p:sp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228600" y="1676400"/>
            <a:ext cx="8686800" cy="4953000"/>
          </a:xfrm>
          <a:prstGeom prst="rect">
            <a:avLst/>
          </a:prstGeom>
          <a:ln>
            <a:solidFill>
              <a:schemeClr val="accent1">
                <a:lumMod val="75000"/>
              </a:schemeClr>
            </a:solidFill>
          </a:ln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System Keys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MNDOT OEC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Conventional Frequencies with Aliases list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System Owners / MNDOT  OEC / ARMER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Talkgroup/Announcement list with names and ID numbers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MNDOT OEC</a:t>
            </a: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Talkgroup Fail-soft Frequency Plan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1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System Owners /</a:t>
            </a:r>
            <a:r>
              <a:rPr kumimoji="0" lang="en-US" sz="2400" b="0" i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 MNDOT OEC</a:t>
            </a:r>
            <a:endParaRPr kumimoji="0" lang="en-US" sz="2400" b="0" i="1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n-lt"/>
              <a:cs typeface="+mn-cs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1" u="none" strike="noStrike" kern="0" cap="none" spc="0" normalizeH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Radio Specific Programming Layout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cs typeface="+mn-cs"/>
              </a:rPr>
              <a:t>Custom programming specifics per user group</a:t>
            </a:r>
          </a:p>
          <a:p>
            <a:pPr marL="742950" marR="0" lvl="1" indent="-285750" algn="l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800080"/>
              </a:buClr>
              <a:buSzTx/>
              <a:buFontTx/>
              <a:buNone/>
              <a:tabLst/>
              <a:defRPr/>
            </a:pPr>
            <a:endParaRPr kumimoji="0" lang="en-US" sz="2400" b="0" i="1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23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636587"/>
          </a:xfrm>
        </p:spPr>
        <p:txBody>
          <a:bodyPr/>
          <a:lstStyle/>
          <a:p>
            <a:r>
              <a:rPr lang="en-US" sz="2800" dirty="0"/>
              <a:t>Subscriber Level Features That Drive </a:t>
            </a:r>
            <a:r>
              <a:rPr lang="en-US" sz="2800" dirty="0" smtClean="0"/>
              <a:t>Fleet maps</a:t>
            </a:r>
            <a:endParaRPr lang="en-US" sz="2800" dirty="0"/>
          </a:p>
        </p:txBody>
      </p:sp>
      <p:sp>
        <p:nvSpPr>
          <p:cNvPr id="440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Emergency Alert/Call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Dynamic regrouping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Telephone interconnect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Secure </a:t>
            </a:r>
            <a:r>
              <a:rPr lang="en-US" sz="2800" dirty="0" smtClean="0"/>
              <a:t>operations (encryption)</a:t>
            </a:r>
            <a:endParaRPr lang="en-US" sz="2800" dirty="0"/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Trunked scan operations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Multigroup (MG) assignments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/>
              <a:t>Radio Wide configuration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304800"/>
            <a:ext cx="8686800" cy="1087438"/>
          </a:xfrm>
        </p:spPr>
        <p:txBody>
          <a:bodyPr/>
          <a:lstStyle/>
          <a:p>
            <a:r>
              <a:rPr lang="en-US" sz="2800" dirty="0"/>
              <a:t>MCC 7500 Console Level Features That Drive </a:t>
            </a:r>
            <a:r>
              <a:rPr lang="en-US" sz="2800" dirty="0" smtClean="0"/>
              <a:t>Fleet maps</a:t>
            </a:r>
            <a:endParaRPr lang="en-US" sz="2800" dirty="0"/>
          </a:p>
        </p:txBody>
      </p:sp>
      <p:sp>
        <p:nvSpPr>
          <p:cNvPr id="45059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524000"/>
            <a:ext cx="8229600" cy="4830763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Emergency Call processing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TG/MG Assignment Plan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MultiSelect Plan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TG Patch Plan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Console </a:t>
            </a:r>
            <a:r>
              <a:rPr lang="en-US" sz="2800" dirty="0" smtClean="0"/>
              <a:t>takeover priority (explain)</a:t>
            </a:r>
            <a:endParaRPr lang="en-US" sz="2800" dirty="0"/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Operator level programming options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Alert tones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Paging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Channel marker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69343DB5-BFF3-4B4D-9A86-9C4909E1AA10}" type="slidenum">
              <a:rPr lang="en-US"/>
              <a:pPr/>
              <a:t>25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018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763000" cy="712787"/>
          </a:xfrm>
        </p:spPr>
        <p:txBody>
          <a:bodyPr/>
          <a:lstStyle/>
          <a:p>
            <a:r>
              <a:rPr lang="en-US" sz="3200" dirty="0" smtClean="0"/>
              <a:t>Additional Fleet Map Considerations</a:t>
            </a:r>
            <a:br>
              <a:rPr lang="en-US" sz="3200" dirty="0" smtClean="0"/>
            </a:br>
            <a:r>
              <a:rPr lang="en-US" sz="3200" dirty="0" smtClean="0"/>
              <a:t>Agency </a:t>
            </a:r>
            <a:r>
              <a:rPr lang="en-US" sz="3200" dirty="0"/>
              <a:t>Group Definition</a:t>
            </a:r>
          </a:p>
        </p:txBody>
      </p:sp>
      <p:sp>
        <p:nvSpPr>
          <p:cNvPr id="214019" name="Rectangle 3"/>
          <p:cNvSpPr>
            <a:spLocks noGrp="1" noChangeArrowheads="1"/>
          </p:cNvSpPr>
          <p:nvPr>
            <p:ph idx="1"/>
          </p:nvPr>
        </p:nvSpPr>
        <p:spPr>
          <a:xfrm>
            <a:off x="328612" y="1581150"/>
            <a:ext cx="8586787" cy="4818063"/>
          </a:xfrm>
        </p:spPr>
        <p:txBody>
          <a:bodyPr/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One code per Agency</a:t>
            </a:r>
            <a:endParaRPr lang="en-US" dirty="0"/>
          </a:p>
          <a:p>
            <a:pPr marL="404813" lvl="2" indent="0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Assigned by MNDOT (2-character code)</a:t>
            </a:r>
          </a:p>
          <a:p>
            <a:pPr marL="404813" lvl="2" indent="0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Ideal </a:t>
            </a:r>
            <a:r>
              <a:rPr lang="en-US" sz="2800" dirty="0"/>
              <a:t>for recordkeeping and reports </a:t>
            </a:r>
            <a:r>
              <a:rPr lang="en-US" sz="2800" dirty="0" smtClean="0"/>
              <a:t>tracking</a:t>
            </a:r>
          </a:p>
          <a:p>
            <a:pPr marL="404813" lvl="2" indent="0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sz="2800" dirty="0" smtClean="0"/>
              <a:t>Useful </a:t>
            </a:r>
            <a:r>
              <a:rPr lang="en-US" sz="2800" dirty="0"/>
              <a:t>to reduce time doing record searches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No </a:t>
            </a:r>
            <a:r>
              <a:rPr lang="en-US" dirty="0"/>
              <a:t>limit on </a:t>
            </a:r>
            <a:r>
              <a:rPr lang="en-US" dirty="0" smtClean="0"/>
              <a:t>quantity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71A3AA3E-B027-401F-98FD-6D21EA4F9A1B}" type="slidenum">
              <a:rPr lang="en-US"/>
              <a:pPr/>
              <a:t>26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77813"/>
            <a:ext cx="8763000" cy="712787"/>
          </a:xfrm>
        </p:spPr>
        <p:txBody>
          <a:bodyPr/>
          <a:lstStyle/>
          <a:p>
            <a:r>
              <a:rPr lang="en-US" sz="3200" dirty="0" smtClean="0"/>
              <a:t>Trunking System Simplified Block Diagram</a:t>
            </a:r>
            <a:endParaRPr lang="en-US" sz="3200" dirty="0"/>
          </a:p>
        </p:txBody>
      </p:sp>
      <p:pic>
        <p:nvPicPr>
          <p:cNvPr id="136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447800" y="900966"/>
            <a:ext cx="6324600" cy="5497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27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n-US" sz="3200" dirty="0" smtClean="0"/>
              <a:t>Trunking </a:t>
            </a:r>
            <a:r>
              <a:rPr lang="en-US" sz="3200" dirty="0"/>
              <a:t>System </a:t>
            </a:r>
            <a:r>
              <a:rPr lang="en-US" sz="3200" dirty="0" smtClean="0"/>
              <a:t>Modes: Wide</a:t>
            </a:r>
            <a:endParaRPr lang="en-US" sz="32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Wide area </a:t>
            </a:r>
            <a:endParaRPr lang="en-US" dirty="0" smtClean="0"/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Roaming capable (if allowed)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Statewide access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Multi-zone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Multi-site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Full system functionality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28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1143000"/>
          </a:xfrm>
        </p:spPr>
        <p:txBody>
          <a:bodyPr/>
          <a:lstStyle/>
          <a:p>
            <a:r>
              <a:rPr lang="en-US" sz="3200" dirty="0" smtClean="0"/>
              <a:t>Trunking </a:t>
            </a:r>
            <a:r>
              <a:rPr lang="en-US" sz="3200" dirty="0"/>
              <a:t>System </a:t>
            </a:r>
            <a:r>
              <a:rPr lang="en-US" sz="3200" dirty="0" smtClean="0"/>
              <a:t>Modes </a:t>
            </a:r>
            <a:br>
              <a:rPr lang="en-US" sz="3200" dirty="0" smtClean="0"/>
            </a:br>
            <a:r>
              <a:rPr lang="en-US" sz="3200" dirty="0" smtClean="0"/>
              <a:t>Site Trunking</a:t>
            </a:r>
            <a:endParaRPr lang="en-US" sz="32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Site Trunking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(Failure mode #1)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Zone isolated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Multi-zone not capable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multi-site not accessible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Subscribers are still trunking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No “direct” contact with dispatch consoles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29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28600" y="228600"/>
            <a:ext cx="8610600" cy="609600"/>
          </a:xfrm>
        </p:spPr>
        <p:txBody>
          <a:bodyPr/>
          <a:lstStyle/>
          <a:p>
            <a:pPr algn="l"/>
            <a:r>
              <a:rPr lang="en-US" sz="2800" dirty="0" smtClean="0"/>
              <a:t>System and Subscriber Programming Considerations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04800" y="990600"/>
            <a:ext cx="8534400" cy="2209800"/>
          </a:xfrm>
        </p:spPr>
        <p:txBody>
          <a:bodyPr>
            <a:normAutofit fontScale="85000" lnSpcReduction="20000"/>
          </a:bodyPr>
          <a:lstStyle/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dirty="0" smtClean="0"/>
              <a:t>  Before we begin, lets look at the definitions: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Remember that most definitions and acronyms can be found on the ARMER website. </a:t>
            </a:r>
            <a:r>
              <a:rPr lang="en-US" dirty="0" smtClean="0">
                <a:hlinkClick r:id="rId2"/>
              </a:rPr>
              <a:t>ARMER</a:t>
            </a:r>
            <a:r>
              <a:rPr lang="en-US" dirty="0" smtClean="0"/>
              <a:t> 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Listed are those I recommend you should become most familiar with: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/>
        </p:nvGraphicFramePr>
        <p:xfrm>
          <a:off x="152401" y="3276600"/>
          <a:ext cx="8762999" cy="276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3062"/>
                <a:gridCol w="1862137"/>
                <a:gridCol w="1752600"/>
                <a:gridCol w="1752600"/>
                <a:gridCol w="17526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Alias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Emergency Alarm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Master Site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Roaming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Subscriber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6736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ARMER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Emergency Call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Multi-group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Simulcast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Template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CALL Alert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Encryption</a:t>
                      </a: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ADP/DES OFB/AES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 smtClean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Multi-site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Site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Talkgroup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CPS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Fail-soft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Private Call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Site Trunking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Wide Ttrunking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Code</a:t>
                      </a:r>
                      <a:r>
                        <a:rPr lang="en-US" sz="1400" b="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 Plug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Fleet map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PTT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System ID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Zone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Dynamic Regroup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ISR/ASR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Repeater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</a:rPr>
                        <a:t>System manager</a:t>
                      </a:r>
                    </a:p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763000" cy="941387"/>
          </a:xfrm>
        </p:spPr>
        <p:txBody>
          <a:bodyPr/>
          <a:lstStyle/>
          <a:p>
            <a:r>
              <a:rPr lang="en-US" sz="3200" dirty="0" smtClean="0"/>
              <a:t>Trunking </a:t>
            </a:r>
            <a:r>
              <a:rPr lang="en-US" sz="3200" dirty="0"/>
              <a:t>System </a:t>
            </a:r>
            <a:r>
              <a:rPr lang="en-US" sz="3200" dirty="0" smtClean="0"/>
              <a:t>Modes:</a:t>
            </a:r>
            <a:br>
              <a:rPr lang="en-US" sz="3200" dirty="0" smtClean="0"/>
            </a:br>
            <a:r>
              <a:rPr lang="en-US" sz="3200" dirty="0" smtClean="0"/>
              <a:t>Fail-soft</a:t>
            </a:r>
            <a:endParaRPr lang="en-US" sz="3200" dirty="0"/>
          </a:p>
        </p:txBody>
      </p:sp>
      <p:sp>
        <p:nvSpPr>
          <p:cNvPr id="35843" name="Rectangle 3"/>
          <p:cNvSpPr>
            <a:spLocks noGrp="1" noChangeArrowheads="1"/>
          </p:cNvSpPr>
          <p:nvPr>
            <p:ph idx="1"/>
          </p:nvPr>
        </p:nvSpPr>
        <p:spPr>
          <a:xfrm>
            <a:off x="228600" y="1295400"/>
            <a:ext cx="8610600" cy="4835525"/>
          </a:xfrm>
          <a:noFill/>
          <a:ln/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Fail-soft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(Failure mode #2)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Zone isolated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Multi-zone not capable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Multi-site not accessible</a:t>
            </a:r>
            <a:endParaRPr lang="en-US" sz="2800" dirty="0"/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Revert to “shared repeater” system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Fail-soft</a:t>
            </a:r>
            <a:r>
              <a:rPr lang="en-US" sz="2800" dirty="0" smtClean="0"/>
              <a:t> operation at console </a:t>
            </a:r>
            <a:r>
              <a:rPr lang="en-US" sz="2800" dirty="0"/>
              <a:t>level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Subscriber fail-soft </a:t>
            </a:r>
            <a:r>
              <a:rPr lang="en-US" sz="2800" dirty="0"/>
              <a:t>programming </a:t>
            </a:r>
            <a:r>
              <a:rPr lang="en-US" sz="2800" dirty="0" smtClean="0"/>
              <a:t>options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Roam, lock on repeater or roam (leave site)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30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Multigroup Definition	</a:t>
            </a:r>
          </a:p>
        </p:txBody>
      </p:sp>
      <p:sp>
        <p:nvSpPr>
          <p:cNvPr id="39939" name="Rectangle 3"/>
          <p:cNvSpPr>
            <a:spLocks noGrp="1" noChangeArrowheads="1"/>
          </p:cNvSpPr>
          <p:nvPr>
            <p:ph idx="1"/>
          </p:nvPr>
        </p:nvSpPr>
        <p:spPr>
          <a:noFill/>
          <a:ln/>
        </p:spPr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Members of disparate work groups are temporarily rerouted to a Supergroup via the trunking infrastructure allowing receiving users to hear priority voice messages from one initiating </a:t>
            </a:r>
            <a:r>
              <a:rPr lang="en-US" sz="2800" dirty="0" smtClean="0"/>
              <a:t>caller or dispatcher</a:t>
            </a:r>
            <a:endParaRPr lang="en-US" sz="2800" dirty="0"/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Radios and consoles capable of monitoring/ initiating multiple MGs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rgbClr val="FF0000"/>
                </a:solidFill>
              </a:rPr>
              <a:t>Rule 1 – Each MG can support up to 255 TGs 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rgbClr val="FF0000"/>
                </a:solidFill>
              </a:rPr>
              <a:t>Rule 2 – A MG and associated TGs must be mapped within the same zone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454FA740-BB39-4184-AFB9-2088BA49C60B}" type="slidenum">
              <a:rPr lang="en-US"/>
              <a:pPr/>
              <a:t>31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399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993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Multigroup </a:t>
            </a:r>
            <a:r>
              <a:rPr lang="en-US" dirty="0"/>
              <a:t>Planning	</a:t>
            </a:r>
          </a:p>
        </p:txBody>
      </p:sp>
      <p:sp>
        <p:nvSpPr>
          <p:cNvPr id="460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Planning Rules 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 smtClean="0"/>
              <a:t>15 </a:t>
            </a:r>
            <a:r>
              <a:rPr lang="en-US" sz="2400" dirty="0"/>
              <a:t>Talkgroups max. supported per MG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§"/>
            </a:pPr>
            <a:r>
              <a:rPr lang="en-US" sz="2400" dirty="0"/>
              <a:t>A Talkgroup can only be associated with one MG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Secure vs. Clear (if applicable)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Wait vs. Interrupt mode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Console assignments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Define which TGs assigned to each MG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185BBFF9-0733-4823-A470-7229437F46E0}" type="slidenum">
              <a:rPr lang="en-US"/>
              <a:pPr/>
              <a:t>32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865187"/>
          </a:xfrm>
        </p:spPr>
        <p:txBody>
          <a:bodyPr/>
          <a:lstStyle/>
          <a:p>
            <a:r>
              <a:rPr lang="en-US" sz="3200" dirty="0" smtClean="0"/>
              <a:t>Talkgroup Considerations</a:t>
            </a:r>
            <a:endParaRPr lang="en-US" sz="3200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676400"/>
            <a:ext cx="8223250" cy="472281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Utilization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Naming convention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Interoperability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Layouts in subscribers</a:t>
            </a:r>
          </a:p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Personality/characteristics</a:t>
            </a:r>
          </a:p>
          <a:p>
            <a:pPr>
              <a:buClr>
                <a:srgbClr val="FF0000"/>
              </a:buClr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8CE76DFF-B724-451B-8EBF-2F7113F32EA8}" type="slidenum">
              <a:rPr lang="en-US"/>
              <a:pPr/>
              <a:t>33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865187"/>
          </a:xfrm>
        </p:spPr>
        <p:txBody>
          <a:bodyPr/>
          <a:lstStyle/>
          <a:p>
            <a:r>
              <a:rPr lang="en-US" sz="3200" dirty="0" smtClean="0"/>
              <a:t>Initial Talkgroup Considerations</a:t>
            </a:r>
            <a:endParaRPr lang="en-US" sz="3200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676400"/>
            <a:ext cx="8223250" cy="472281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Utilization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What do we need it for?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Consider true interoperability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Consider multi-discipline utilization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Shared “pools”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8CE76DFF-B724-451B-8EBF-2F7113F32EA8}" type="slidenum">
              <a:rPr lang="en-US"/>
              <a:pPr/>
              <a:t>34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865187"/>
          </a:xfrm>
        </p:spPr>
        <p:txBody>
          <a:bodyPr/>
          <a:lstStyle/>
          <a:p>
            <a:r>
              <a:rPr lang="en-US" sz="3200" dirty="0" smtClean="0"/>
              <a:t>Initial Talkgroup Considerations</a:t>
            </a:r>
            <a:endParaRPr lang="en-US" sz="3200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676400"/>
            <a:ext cx="8223250" cy="472281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Naming Convention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What is it’s purpose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LAW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FIRE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Public Works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Emergency Management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Multi-discipline interop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FFFFFF"/>
                </a:solidFill>
              </a:rPr>
              <a:t>Consider keeping the name simple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>
                <a:solidFill>
                  <a:srgbClr val="FFFFFF"/>
                </a:solidFill>
              </a:rPr>
              <a:t>Consider character limitations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  <a:p>
            <a:pPr lvl="2">
              <a:buClr>
                <a:srgbClr val="FF0000"/>
              </a:buClr>
              <a:buNone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8CE76DFF-B724-451B-8EBF-2F7113F32EA8}" type="slidenum">
              <a:rPr lang="en-US"/>
              <a:pPr/>
              <a:t>35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865187"/>
          </a:xfrm>
        </p:spPr>
        <p:txBody>
          <a:bodyPr/>
          <a:lstStyle/>
          <a:p>
            <a:r>
              <a:rPr lang="en-US" sz="3200" dirty="0" smtClean="0"/>
              <a:t>Initial Talkgroup Considerations</a:t>
            </a:r>
            <a:endParaRPr lang="en-US" sz="3200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676400"/>
            <a:ext cx="8223250" cy="472281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Interoperability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Who, what where when why how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CM Region examples</a:t>
            </a:r>
          </a:p>
          <a:p>
            <a:pPr lvl="3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Fire example of primary service area</a:t>
            </a:r>
          </a:p>
          <a:p>
            <a:pPr lvl="3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District 3 Sheriff’s “agreement”  on resources in their county</a:t>
            </a:r>
          </a:p>
          <a:p>
            <a:pPr lvl="3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Grant County anticipated Zone and talkgroup layouts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8CE76DFF-B724-451B-8EBF-2F7113F32EA8}" type="slidenum">
              <a:rPr lang="en-US"/>
              <a:pPr/>
              <a:t>36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09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12787"/>
          </a:xfrm>
        </p:spPr>
        <p:txBody>
          <a:bodyPr/>
          <a:lstStyle/>
          <a:p>
            <a:r>
              <a:rPr lang="en-US" sz="3200" dirty="0" smtClean="0"/>
              <a:t>Initial Talkgroup Considerations</a:t>
            </a:r>
            <a:endParaRPr lang="en-US" sz="3200" dirty="0"/>
          </a:p>
        </p:txBody>
      </p:sp>
      <p:sp>
        <p:nvSpPr>
          <p:cNvPr id="217091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1066800"/>
            <a:ext cx="8223250" cy="533241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Layouts in subscribers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What zone/personality assignment, why?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Is there a way to affiliate talk groups by zone?</a:t>
            </a:r>
          </a:p>
          <a:p>
            <a:pPr lvl="3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F=Fire, IC= Incident Command (all-branch), etc</a:t>
            </a:r>
          </a:p>
          <a:p>
            <a:pPr lvl="3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CM is CM</a:t>
            </a:r>
          </a:p>
          <a:p>
            <a:pPr lvl="3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County level</a:t>
            </a:r>
          </a:p>
          <a:p>
            <a:pPr lvl="4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“Dodge 2” or “DD 2”</a:t>
            </a:r>
          </a:p>
          <a:p>
            <a:pPr lvl="4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Can or should we consider each others zones?  “Winona” “Houston” etc</a:t>
            </a:r>
          </a:p>
          <a:p>
            <a:pPr lvl="5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For All disciplines?</a:t>
            </a:r>
          </a:p>
          <a:p>
            <a:pPr lvl="5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Grant County anticipated Zone and talkgroup layouts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8CE76DFF-B724-451B-8EBF-2F7113F32EA8}" type="slidenum">
              <a:rPr lang="en-US"/>
              <a:pPr/>
              <a:t>37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81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77813"/>
            <a:ext cx="8229600" cy="788987"/>
          </a:xfrm>
        </p:spPr>
        <p:txBody>
          <a:bodyPr/>
          <a:lstStyle/>
          <a:p>
            <a:r>
              <a:rPr lang="en-US" sz="3200" dirty="0" smtClean="0"/>
              <a:t>Additional Talkgroup </a:t>
            </a:r>
            <a:r>
              <a:rPr lang="en-US" sz="3200" dirty="0"/>
              <a:t>Planning</a:t>
            </a:r>
          </a:p>
        </p:txBody>
      </p:sp>
      <p:sp>
        <p:nvSpPr>
          <p:cNvPr id="2181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100-200 assigned per agency (MNDOT)</a:t>
            </a:r>
            <a:endParaRPr lang="en-US" sz="2400" dirty="0"/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Secure, clear, or both (if applicable)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Emergency Handling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Call Alert/Private Call/Telephone Interconnect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Encourage dialogue on interoperability  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dirty="0"/>
              <a:t>Between internal agencies</a:t>
            </a:r>
          </a:p>
          <a:p>
            <a:pPr lvl="1"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dirty="0"/>
              <a:t>Between internal/external agencies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TG affiliation roaming between sites</a:t>
            </a:r>
          </a:p>
          <a:p>
            <a:pPr>
              <a:lnSpc>
                <a:spcPct val="9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>
                <a:solidFill>
                  <a:srgbClr val="FF0000"/>
                </a:solidFill>
              </a:rPr>
              <a:t>Rule – A TG can be assigned to only one MG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243203BC-6B2F-4C05-9F09-C3893BACC29E}" type="slidenum">
              <a:rPr lang="en-US"/>
              <a:pPr/>
              <a:t>38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1000" fill="hold"/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1000" fill="hold"/>
                                        <p:tgtEl>
                                          <p:spTgt spid="21811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1143000"/>
          </a:xfrm>
        </p:spPr>
        <p:txBody>
          <a:bodyPr/>
          <a:lstStyle/>
          <a:p>
            <a:r>
              <a:rPr lang="en-US" sz="2800" dirty="0"/>
              <a:t>TG/MG Records </a:t>
            </a:r>
            <a:r>
              <a:rPr lang="en-US" sz="2800" dirty="0" smtClean="0"/>
              <a:t>Development </a:t>
            </a:r>
            <a:endParaRPr lang="en-US" sz="2800" dirty="0"/>
          </a:p>
        </p:txBody>
      </p:sp>
      <p:sp>
        <p:nvSpPr>
          <p:cNvPr id="102403" name="Rectangle 3"/>
          <p:cNvSpPr>
            <a:spLocks noGrp="1" noChangeArrowheads="1"/>
          </p:cNvSpPr>
          <p:nvPr>
            <p:ph idx="1"/>
          </p:nvPr>
        </p:nvSpPr>
        <p:spPr>
          <a:xfrm>
            <a:off x="762000" y="1752600"/>
            <a:ext cx="7696200" cy="4572000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 smtClean="0"/>
              <a:t>Some things you Probably want to track by talkgroup:</a:t>
            </a:r>
            <a:r>
              <a:rPr lang="en-US" sz="2400" dirty="0" smtClean="0"/>
              <a:t> </a:t>
            </a:r>
            <a:endParaRPr lang="en-US" sz="2400" dirty="0"/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dirty="0" smtClean="0"/>
              <a:t>ID number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dirty="0" smtClean="0"/>
              <a:t>Talkgroup  alias</a:t>
            </a:r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dirty="0" smtClean="0"/>
              <a:t>Allowed permission of use</a:t>
            </a:r>
            <a:endParaRPr lang="en-US" sz="2400" dirty="0"/>
          </a:p>
          <a:p>
            <a:pPr lvl="2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dirty="0" smtClean="0"/>
              <a:t>Talkgroup profile</a:t>
            </a:r>
          </a:p>
          <a:p>
            <a:pPr lvl="3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600" dirty="0" smtClean="0"/>
              <a:t>Capabilities and characteristics</a:t>
            </a:r>
          </a:p>
          <a:p>
            <a:pPr lvl="4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600" dirty="0" smtClean="0"/>
              <a:t>Fast start or all start</a:t>
            </a:r>
          </a:p>
          <a:p>
            <a:pPr lvl="4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600" dirty="0" smtClean="0"/>
              <a:t>In the Console?</a:t>
            </a:r>
          </a:p>
          <a:p>
            <a:pPr lvl="4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600" dirty="0" smtClean="0"/>
              <a:t>Logged?</a:t>
            </a:r>
          </a:p>
          <a:p>
            <a:pPr lvl="4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600" dirty="0" smtClean="0"/>
              <a:t>Site Access</a:t>
            </a:r>
          </a:p>
          <a:p>
            <a:pPr lvl="4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600" dirty="0" smtClean="0"/>
              <a:t>Regroupable</a:t>
            </a:r>
          </a:p>
          <a:p>
            <a:pPr lvl="4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600" dirty="0" smtClean="0"/>
              <a:t>Encryption</a:t>
            </a:r>
            <a:endParaRPr lang="en-US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D3F253D7-D0B0-49EB-B17C-EDFC6E71D8C1}" type="slidenum">
              <a:rPr lang="en-US"/>
              <a:pPr/>
              <a:t>39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28600" y="228600"/>
            <a:ext cx="8610600" cy="609600"/>
          </a:xfrm>
        </p:spPr>
        <p:txBody>
          <a:bodyPr/>
          <a:lstStyle/>
          <a:p>
            <a:pPr algn="l"/>
            <a:r>
              <a:rPr lang="en-US" sz="2800" dirty="0" smtClean="0"/>
              <a:t>System and Subscriber Programming Considerations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04800" y="990600"/>
            <a:ext cx="8534400" cy="5257800"/>
          </a:xfrm>
        </p:spPr>
        <p:txBody>
          <a:bodyPr>
            <a:normAutofit/>
          </a:bodyPr>
          <a:lstStyle/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dirty="0" smtClean="0"/>
              <a:t>  Definitions </a:t>
            </a:r>
            <a:endParaRPr lang="en-US" sz="2800" dirty="0" smtClean="0"/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Alias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ARMER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Call Alert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CPS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Code Plug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Dynamic Regroup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Emergency Alarm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Emergency Call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04800" y="228601"/>
            <a:ext cx="86106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Subscriber Consideration’s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28600" y="1219200"/>
            <a:ext cx="8686800" cy="4800600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Trunked Personality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Channel assignments (talkgroup layouts)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Alias list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Scan Functions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	Selections and lists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	Fixed or selectable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Site preference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Menu and switch assignments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Multigroup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Emergency Button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	Alarm, CALL, hot mic, tactical or revert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04800" y="228601"/>
            <a:ext cx="86106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Subscriber Consideration’s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28600" y="1219200"/>
            <a:ext cx="8686800" cy="4800600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Site preference by personality</a:t>
            </a:r>
          </a:p>
          <a:p>
            <a:pPr lvl="1">
              <a:buFont typeface="Wingdings" pitchFamily="2" charset="2"/>
              <a:buChar char="Ø"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Can be by talkgroup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dirty="0" smtClean="0"/>
              <a:t>Always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dirty="0" smtClean="0"/>
              <a:t>Preferred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dirty="0" smtClean="0"/>
              <a:t>Least</a:t>
            </a:r>
          </a:p>
          <a:p>
            <a:pPr lvl="3">
              <a:buFont typeface="Wingdings" pitchFamily="2" charset="2"/>
              <a:buChar char="Ø"/>
            </a:pPr>
            <a:r>
              <a:rPr lang="en-US" sz="2400" dirty="0" smtClean="0"/>
              <a:t>None</a:t>
            </a:r>
            <a:endParaRPr lang="en-US" sz="2400" b="1" kern="0" dirty="0" smtClean="0">
              <a:latin typeface="+mj-lt"/>
              <a:ea typeface="+mj-ea"/>
              <a:cs typeface="+mj-cs"/>
            </a:endParaRPr>
          </a:p>
          <a:p>
            <a:pPr lvl="3">
              <a:buFont typeface="Wingdings" pitchFamily="2" charset="2"/>
              <a:buChar char="Ø"/>
            </a:pPr>
            <a:endParaRPr lang="en-US" sz="2800" b="1" kern="0" dirty="0" smtClean="0">
              <a:latin typeface="+mj-lt"/>
              <a:ea typeface="+mj-ea"/>
              <a:cs typeface="+mj-cs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Ø"/>
              <a:defRPr/>
            </a:pPr>
            <a:r>
              <a:rPr lang="en-US" sz="2800" b="1" kern="0" dirty="0" smtClean="0"/>
              <a:t>The Site preference selections above effect performance of your radio’s, including in “Site trunking and Fail-soft”.  A description of each setting is: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636587"/>
          </a:xfrm>
        </p:spPr>
        <p:txBody>
          <a:bodyPr/>
          <a:lstStyle/>
          <a:p>
            <a:r>
              <a:rPr lang="en-US" sz="3200" dirty="0"/>
              <a:t>Subscriber </a:t>
            </a:r>
            <a:r>
              <a:rPr lang="en-US" sz="3200" dirty="0" smtClean="0"/>
              <a:t>Features Trunked Personality</a:t>
            </a:r>
            <a:br>
              <a:rPr lang="en-US" sz="3200" dirty="0" smtClean="0"/>
            </a:br>
            <a:r>
              <a:rPr lang="en-US" sz="3200" dirty="0" smtClean="0"/>
              <a:t>Site Preferences</a:t>
            </a:r>
            <a:endParaRPr lang="en-US" sz="3200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7848600" cy="1828800"/>
          </a:xfrm>
          <a:solidFill>
            <a:schemeClr val="tx1"/>
          </a:solidFill>
        </p:spPr>
        <p:txBody>
          <a:bodyPr/>
          <a:lstStyle/>
          <a:p>
            <a:pPr marL="233363" lvl="2" indent="0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Always</a:t>
            </a:r>
          </a:p>
          <a:p>
            <a:pPr marL="917575" lvl="3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b="0" dirty="0" smtClean="0">
                <a:solidFill>
                  <a:srgbClr val="FF0000"/>
                </a:solidFill>
                <a:effectLst/>
              </a:rPr>
              <a:t>Will stay on this site in site trunking</a:t>
            </a:r>
            <a:endParaRPr lang="en-US" sz="2000" dirty="0" smtClean="0">
              <a:solidFill>
                <a:srgbClr val="FF0000"/>
              </a:solidFill>
              <a:effectLst/>
            </a:endParaRPr>
          </a:p>
          <a:p>
            <a:pPr marL="917575" lvl="3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b="0" dirty="0" smtClean="0">
                <a:solidFill>
                  <a:srgbClr val="FF0000"/>
                </a:solidFill>
                <a:effectLst/>
              </a:rPr>
              <a:t>Use this site as long as it is above the acceptable threshold</a:t>
            </a:r>
          </a:p>
          <a:p>
            <a:pPr marL="917575" lvl="3">
              <a:lnSpc>
                <a:spcPct val="80000"/>
              </a:lnSpc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effectLst/>
              </a:rPr>
              <a:t>Radio will use this site unless the site drops to poor.</a:t>
            </a:r>
          </a:p>
          <a:p>
            <a:pPr lvl="3">
              <a:lnSpc>
                <a:spcPct val="80000"/>
              </a:lnSpc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4038600"/>
            <a:ext cx="8382000" cy="1695449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3363" lvl="2">
              <a:lnSpc>
                <a:spcPct val="80000"/>
              </a:lnSpc>
              <a:buFont typeface="Wingdings" pitchFamily="2" charset="2"/>
              <a:buChar char="Ø"/>
              <a:tabLst>
                <a:tab pos="233363" algn="l"/>
              </a:tabLst>
            </a:pPr>
            <a:r>
              <a:rPr lang="en-US" sz="2400" b="1" dirty="0" smtClean="0">
                <a:solidFill>
                  <a:srgbClr val="FF0000"/>
                </a:solidFill>
              </a:rPr>
              <a:t>Preferred</a:t>
            </a:r>
          </a:p>
          <a:p>
            <a:pPr marL="690563" lvl="3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Use this site as long as it is above the acceptable threshold</a:t>
            </a:r>
          </a:p>
          <a:p>
            <a:pPr marL="690563" lvl="4"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Radio will use this site unless the site drops to poor.</a:t>
            </a:r>
          </a:p>
          <a:p>
            <a:pPr marL="690563" lvl="4">
              <a:buFont typeface="Wingdings" pitchFamily="2" charset="2"/>
              <a:buChar char="Ø"/>
            </a:pPr>
            <a:r>
              <a:rPr lang="en-US" sz="2000" b="1" dirty="0" smtClean="0">
                <a:solidFill>
                  <a:srgbClr val="FF0000"/>
                </a:solidFill>
              </a:rPr>
              <a:t>Radio will leave this site if the site drops to site trunking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1017587"/>
          </a:xfrm>
        </p:spPr>
        <p:txBody>
          <a:bodyPr/>
          <a:lstStyle/>
          <a:p>
            <a:r>
              <a:rPr lang="en-US" sz="3200" dirty="0"/>
              <a:t>Subscriber </a:t>
            </a:r>
            <a:r>
              <a:rPr lang="en-US" sz="3200" dirty="0" smtClean="0"/>
              <a:t>Features Trunked Personality</a:t>
            </a:r>
            <a:br>
              <a:rPr lang="en-US" sz="3200" dirty="0" smtClean="0"/>
            </a:br>
            <a:r>
              <a:rPr lang="en-US" sz="3200" dirty="0" smtClean="0"/>
              <a:t>Site Preferences </a:t>
            </a:r>
            <a:endParaRPr lang="en-US" sz="3200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057400"/>
            <a:ext cx="7848600" cy="1828800"/>
          </a:xfrm>
          <a:solidFill>
            <a:schemeClr val="tx1"/>
          </a:solidFill>
        </p:spPr>
        <p:txBody>
          <a:bodyPr/>
          <a:lstStyle/>
          <a:p>
            <a:pPr marL="233363" lvl="2" indent="0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  <a:effectLst/>
              </a:rPr>
              <a:t>Least</a:t>
            </a:r>
          </a:p>
          <a:p>
            <a:pPr marL="914400" lvl="3" indent="-223838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effectLst/>
              </a:rPr>
              <a:t>Use this site as long as it is above the acceptable threshold</a:t>
            </a:r>
          </a:p>
          <a:p>
            <a:pPr marL="914400" lvl="3" indent="-223838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  <a:effectLst/>
              </a:rPr>
              <a:t>Don’t use this site unless there are no other options</a:t>
            </a:r>
          </a:p>
          <a:p>
            <a:pPr marL="914400" lvl="4" indent="-223838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000" b="0" dirty="0" smtClean="0">
                <a:solidFill>
                  <a:srgbClr val="FF0000"/>
                </a:solidFill>
                <a:effectLst/>
              </a:rPr>
              <a:t>Radio will only use this site if all other available sites are in the poor region or failed.</a:t>
            </a:r>
          </a:p>
          <a:p>
            <a:pPr lvl="3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endParaRPr lang="en-US" dirty="0" smtClean="0">
              <a:effectLst/>
            </a:endParaRPr>
          </a:p>
        </p:txBody>
      </p:sp>
      <p:sp>
        <p:nvSpPr>
          <p:cNvPr id="7" name="Rectangle 3"/>
          <p:cNvSpPr txBox="1">
            <a:spLocks noChangeArrowheads="1"/>
          </p:cNvSpPr>
          <p:nvPr/>
        </p:nvSpPr>
        <p:spPr bwMode="auto">
          <a:xfrm>
            <a:off x="457200" y="4038600"/>
            <a:ext cx="7848600" cy="2209800"/>
          </a:xfrm>
          <a:prstGeom prst="rect">
            <a:avLst/>
          </a:prstGeom>
          <a:solidFill>
            <a:schemeClr val="tx1"/>
          </a:solidFill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233363" lvl="1">
              <a:lnSpc>
                <a:spcPct val="80000"/>
              </a:lnSpc>
              <a:spcBef>
                <a:spcPts val="576"/>
              </a:spcBef>
              <a:buFont typeface="Wingdings" pitchFamily="2" charset="2"/>
              <a:buChar char="Ø"/>
            </a:pPr>
            <a:r>
              <a:rPr lang="en-US" sz="2400" b="1" dirty="0" smtClean="0">
                <a:solidFill>
                  <a:srgbClr val="FF0000"/>
                </a:solidFill>
              </a:rPr>
              <a:t>No preference </a:t>
            </a:r>
          </a:p>
          <a:p>
            <a:pPr marL="914400" lvl="3" indent="-223838">
              <a:lnSpc>
                <a:spcPct val="80000"/>
              </a:lnSpc>
              <a:spcBef>
                <a:spcPts val="576"/>
              </a:spcBef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Recommended value for optimal system performance in all areas of system	</a:t>
            </a:r>
          </a:p>
          <a:p>
            <a:pPr marL="914400" lvl="4" indent="-223838">
              <a:lnSpc>
                <a:spcPct val="80000"/>
              </a:lnSpc>
              <a:spcBef>
                <a:spcPts val="576"/>
              </a:spcBef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Radio will operate on site if it is acceptable and no other sites are always preferred or preferred.</a:t>
            </a:r>
          </a:p>
          <a:p>
            <a:pPr marL="914400" lvl="4" indent="-223838">
              <a:lnSpc>
                <a:spcPct val="80000"/>
              </a:lnSpc>
              <a:spcBef>
                <a:spcPts val="576"/>
              </a:spcBef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Treat all sites the same</a:t>
            </a:r>
            <a:endParaRPr lang="en-US" sz="2000" b="1" dirty="0" smtClean="0">
              <a:solidFill>
                <a:srgbClr val="FF0000"/>
              </a:solidFill>
            </a:endParaRPr>
          </a:p>
          <a:p>
            <a:pPr marL="914400" lvl="4" indent="-223838">
              <a:lnSpc>
                <a:spcPct val="80000"/>
              </a:lnSpc>
              <a:spcBef>
                <a:spcPts val="576"/>
              </a:spcBef>
              <a:buFont typeface="Wingdings" pitchFamily="2" charset="2"/>
              <a:buChar char="Ø"/>
            </a:pPr>
            <a:r>
              <a:rPr lang="en-US" sz="2000" dirty="0" smtClean="0">
                <a:solidFill>
                  <a:srgbClr val="FF0000"/>
                </a:solidFill>
              </a:rPr>
              <a:t>Default value</a:t>
            </a:r>
            <a:endParaRPr kumimoji="0" lang="en-US" sz="2000" b="1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>
          <a:xfrm>
            <a:off x="304800" y="228601"/>
            <a:ext cx="8610600" cy="6858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Subscriber Consideration’s</a:t>
            </a:r>
            <a:endParaRPr kumimoji="0" lang="en-US" sz="32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2"/>
          <p:cNvSpPr txBox="1">
            <a:spLocks noChangeArrowheads="1"/>
          </p:cNvSpPr>
          <p:nvPr/>
        </p:nvSpPr>
        <p:spPr>
          <a:xfrm>
            <a:off x="228600" y="1219200"/>
            <a:ext cx="8686800" cy="4800600"/>
          </a:xfrm>
          <a:prstGeom prst="rect">
            <a:avLst/>
          </a:prstGeo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Site trunking</a:t>
            </a:r>
          </a:p>
          <a:p>
            <a:pPr>
              <a:buFont typeface="Wingdings" pitchFamily="2" charset="2"/>
              <a:buChar char="Ø"/>
            </a:pPr>
            <a:r>
              <a:rPr kumimoji="0" lang="en-US" sz="2800" b="1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Fail-soft</a:t>
            </a:r>
          </a:p>
          <a:p>
            <a:pPr>
              <a:buFont typeface="Wingdings" pitchFamily="2" charset="2"/>
              <a:buChar char="Ø"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Encryption</a:t>
            </a:r>
          </a:p>
          <a:p>
            <a:pPr lvl="2">
              <a:buFont typeface="Wingdings" pitchFamily="2" charset="2"/>
              <a:buChar char="Ø"/>
            </a:pPr>
            <a:r>
              <a:rPr lang="en-US" sz="2800" b="1" kern="0" dirty="0" smtClean="0">
                <a:latin typeface="+mj-lt"/>
                <a:ea typeface="+mj-ea"/>
                <a:cs typeface="+mj-cs"/>
              </a:rPr>
              <a:t>Secure (strapped), Clear, Both</a:t>
            </a:r>
          </a:p>
          <a:p>
            <a:pPr>
              <a:buFont typeface="Wingdings" pitchFamily="2" charset="2"/>
              <a:buChar char="Ø"/>
            </a:pPr>
            <a:r>
              <a:rPr lang="en-US" sz="2800" b="1" kern="0" dirty="0" smtClean="0"/>
              <a:t>Surveillance Mode</a:t>
            </a:r>
          </a:p>
          <a:p>
            <a:pPr>
              <a:buFont typeface="Wingdings" pitchFamily="2" charset="2"/>
              <a:buChar char="Ø"/>
            </a:pPr>
            <a:r>
              <a:rPr lang="en-US" sz="2800" b="1" kern="0" dirty="0" smtClean="0"/>
              <a:t>Tones</a:t>
            </a:r>
          </a:p>
          <a:p>
            <a:pPr>
              <a:buFont typeface="Wingdings" pitchFamily="2" charset="2"/>
              <a:buChar char="Ø"/>
            </a:pPr>
            <a:r>
              <a:rPr lang="en-US" sz="2800" b="1" kern="0" dirty="0" smtClean="0"/>
              <a:t>Call List</a:t>
            </a:r>
          </a:p>
          <a:p>
            <a:pPr>
              <a:buFont typeface="Wingdings" pitchFamily="2" charset="2"/>
              <a:buChar char="Ø"/>
            </a:pPr>
            <a:r>
              <a:rPr lang="en-US" sz="2800" b="1" kern="0" dirty="0" smtClean="0"/>
              <a:t>Call Alert</a:t>
            </a:r>
          </a:p>
          <a:p>
            <a:pPr>
              <a:buFont typeface="Wingdings" pitchFamily="2" charset="2"/>
              <a:buChar char="Ø"/>
            </a:pPr>
            <a:r>
              <a:rPr lang="en-US" sz="2800" b="1" kern="0" dirty="0" smtClean="0"/>
              <a:t>Private Call</a:t>
            </a:r>
          </a:p>
          <a:p>
            <a:pPr>
              <a:buFont typeface="Wingdings" pitchFamily="2" charset="2"/>
              <a:buChar char="Ø"/>
            </a:pPr>
            <a:r>
              <a:rPr lang="en-US" sz="2800" b="1" kern="0" dirty="0" smtClean="0"/>
              <a:t>Announcement</a:t>
            </a:r>
          </a:p>
          <a:p>
            <a:pPr>
              <a:buFont typeface="Wingdings" pitchFamily="2" charset="2"/>
              <a:buChar char="Ø"/>
            </a:pPr>
            <a:r>
              <a:rPr lang="en-US" sz="2800" b="1" kern="0" dirty="0" smtClean="0"/>
              <a:t>Dynamic regroup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sz="2800" b="1" kern="0" dirty="0" smtClean="0"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 smtClean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1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sz="3200" dirty="0"/>
              <a:t>Alias Consistency Planning </a:t>
            </a:r>
          </a:p>
        </p:txBody>
      </p:sp>
      <p:sp>
        <p:nvSpPr>
          <p:cNvPr id="14438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981200"/>
            <a:ext cx="8077200" cy="4114800"/>
          </a:xfrm>
        </p:spPr>
        <p:txBody>
          <a:bodyPr/>
          <a:lstStyle/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/>
              <a:t>Be aware of device character limitations </a:t>
            </a:r>
            <a:r>
              <a:rPr lang="en-US" dirty="0" smtClean="0"/>
              <a:t>differences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Motorola</a:t>
            </a:r>
            <a:endParaRPr lang="en-US" dirty="0"/>
          </a:p>
          <a:p>
            <a:pPr lvl="2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/>
              <a:t>XTS5000/2500 portable – 12 characters</a:t>
            </a:r>
          </a:p>
          <a:p>
            <a:pPr lvl="2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/>
              <a:t>XTS1500 Model 1.5 portable – 8 characters</a:t>
            </a:r>
          </a:p>
          <a:p>
            <a:pPr lvl="2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/>
              <a:t>MCC 7500 Console – 14 characters</a:t>
            </a:r>
          </a:p>
          <a:p>
            <a:pPr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You </a:t>
            </a:r>
            <a:r>
              <a:rPr lang="en-US" dirty="0"/>
              <a:t>MUST understand importance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650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12787"/>
          </a:xfrm>
        </p:spPr>
        <p:txBody>
          <a:bodyPr/>
          <a:lstStyle/>
          <a:p>
            <a:r>
              <a:rPr lang="en-US" sz="3200" dirty="0"/>
              <a:t>Subscriber </a:t>
            </a:r>
            <a:r>
              <a:rPr lang="en-US" sz="3200" dirty="0" smtClean="0"/>
              <a:t>Features Trunked Personality</a:t>
            </a:r>
            <a:endParaRPr lang="en-US" sz="3200" dirty="0"/>
          </a:p>
        </p:txBody>
      </p:sp>
      <p:sp>
        <p:nvSpPr>
          <p:cNvPr id="28365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382000" cy="4724400"/>
          </a:xfrm>
          <a:solidFill>
            <a:schemeClr val="tx1"/>
          </a:solidFill>
        </p:spPr>
        <p:txBody>
          <a:bodyPr/>
          <a:lstStyle/>
          <a:p>
            <a:pPr lvl="2">
              <a:lnSpc>
                <a:spcPct val="80000"/>
              </a:lnSpc>
              <a:buFontTx/>
              <a:buNone/>
            </a:pPr>
            <a:endParaRPr lang="en-US" sz="1400" dirty="0" smtClean="0"/>
          </a:p>
          <a:p>
            <a:pPr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>
                <a:solidFill>
                  <a:srgbClr val="FF0000"/>
                </a:solidFill>
              </a:rPr>
              <a:t>There are 4 RSSI thresholds. </a:t>
            </a:r>
          </a:p>
          <a:p>
            <a:pPr marL="746125" indent="-288925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800" i="1" u="sng" dirty="0" smtClean="0">
                <a:solidFill>
                  <a:srgbClr val="FF0000"/>
                </a:solidFill>
              </a:rPr>
              <a:t>Excellent</a:t>
            </a:r>
          </a:p>
          <a:p>
            <a:pPr lvl="2"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rgbClr val="FF0000"/>
                </a:solidFill>
              </a:rPr>
              <a:t>Default range is –89 to -93 dBm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800" i="1" u="sng" dirty="0" smtClean="0">
                <a:solidFill>
                  <a:srgbClr val="FF0000"/>
                </a:solidFill>
              </a:rPr>
              <a:t>Very Good</a:t>
            </a:r>
          </a:p>
          <a:p>
            <a:pPr lvl="2"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rgbClr val="FF0000"/>
                </a:solidFill>
              </a:rPr>
              <a:t>Default range is –93 to –97 dBm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800" i="1" u="sng" dirty="0" smtClean="0">
                <a:solidFill>
                  <a:srgbClr val="FF0000"/>
                </a:solidFill>
              </a:rPr>
              <a:t>Good</a:t>
            </a:r>
          </a:p>
          <a:p>
            <a:pPr lvl="2"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rgbClr val="FF0000"/>
                </a:solidFill>
              </a:rPr>
              <a:t>Default range is –97 to –101 dBm 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800" i="1" u="sng" dirty="0" smtClean="0">
                <a:solidFill>
                  <a:srgbClr val="FF0000"/>
                </a:solidFill>
              </a:rPr>
              <a:t>Acceptable</a:t>
            </a:r>
          </a:p>
          <a:p>
            <a:pPr lvl="2"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rgbClr val="FF0000"/>
                </a:solidFill>
              </a:rPr>
              <a:t>Default range is –101 to –105 dBm</a:t>
            </a:r>
          </a:p>
          <a:p>
            <a:pPr lvl="1">
              <a:lnSpc>
                <a:spcPct val="8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1800" i="1" u="sng" dirty="0" smtClean="0">
                <a:solidFill>
                  <a:srgbClr val="FF0000"/>
                </a:solidFill>
              </a:rPr>
              <a:t>Poor</a:t>
            </a:r>
          </a:p>
          <a:p>
            <a:pPr lvl="2">
              <a:lnSpc>
                <a:spcPct val="80000"/>
              </a:lnSpc>
              <a:buClr>
                <a:srgbClr val="FF0000"/>
              </a:buClr>
            </a:pPr>
            <a:r>
              <a:rPr lang="en-US" sz="1800" dirty="0" smtClean="0">
                <a:solidFill>
                  <a:srgbClr val="FF0000"/>
                </a:solidFill>
              </a:rPr>
              <a:t>Default range is -105 dBm or below</a:t>
            </a:r>
          </a:p>
          <a:p>
            <a:pPr lvl="2">
              <a:lnSpc>
                <a:spcPct val="80000"/>
              </a:lnSpc>
            </a:pPr>
            <a:endParaRPr lang="en-US" sz="1400" dirty="0" smtClean="0"/>
          </a:p>
          <a:p>
            <a:pPr marL="0" lvl="2" indent="0" algn="ctr">
              <a:lnSpc>
                <a:spcPct val="80000"/>
              </a:lnSpc>
              <a:buNone/>
            </a:pPr>
            <a:r>
              <a:rPr lang="en-US" sz="3600" i="1" dirty="0" smtClean="0">
                <a:solidFill>
                  <a:srgbClr val="FF0000"/>
                </a:solidFill>
              </a:rPr>
              <a:t>Radios need a 2 step RSSI level difference to consider switching sites</a:t>
            </a:r>
          </a:p>
          <a:p>
            <a:pPr lvl="2">
              <a:lnSpc>
                <a:spcPct val="80000"/>
              </a:lnSpc>
            </a:pPr>
            <a:endParaRPr lang="en-US" sz="1400" dirty="0" smtClean="0"/>
          </a:p>
          <a:p>
            <a:pPr lvl="3">
              <a:lnSpc>
                <a:spcPct val="80000"/>
              </a:lnSpc>
              <a:buFont typeface="Wingdings" pitchFamily="2" charset="2"/>
              <a:buChar char="Ø"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46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1143000"/>
          </a:xfrm>
        </p:spPr>
        <p:txBody>
          <a:bodyPr/>
          <a:lstStyle/>
          <a:p>
            <a:r>
              <a:rPr lang="en-US" sz="3200" dirty="0"/>
              <a:t>Subscriber </a:t>
            </a:r>
            <a:r>
              <a:rPr lang="en-US" sz="3200" dirty="0" smtClean="0"/>
              <a:t>Features Scan Functions</a:t>
            </a:r>
            <a:endParaRPr lang="en-US" sz="3200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2133600"/>
            <a:ext cx="8223250" cy="426561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Trunked and Conventional Scan Decisions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Maximum number of members varies by subscriber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Priority Monitor, TG, and Conventional Scan modes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Define Priority mode - Fixed, Selected Channel, or Operator </a:t>
            </a:r>
            <a:r>
              <a:rPr lang="en-US" sz="2400" dirty="0" smtClean="0"/>
              <a:t>Select</a:t>
            </a:r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2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277813"/>
            <a:ext cx="8686800" cy="788987"/>
          </a:xfrm>
        </p:spPr>
        <p:txBody>
          <a:bodyPr/>
          <a:lstStyle/>
          <a:p>
            <a:r>
              <a:rPr lang="en-US" sz="3200" dirty="0"/>
              <a:t>Subscriber </a:t>
            </a:r>
            <a:r>
              <a:rPr lang="en-US" sz="3200" dirty="0" smtClean="0"/>
              <a:t>Features Scan Functions</a:t>
            </a:r>
            <a:endParaRPr lang="en-US" sz="3200" dirty="0"/>
          </a:p>
        </p:txBody>
      </p:sp>
      <p:sp>
        <p:nvSpPr>
          <p:cNvPr id="223235" name="Rectangle 3"/>
          <p:cNvSpPr>
            <a:spLocks noGrp="1" noChangeArrowheads="1"/>
          </p:cNvSpPr>
          <p:nvPr>
            <p:ph idx="1"/>
          </p:nvPr>
        </p:nvSpPr>
        <p:spPr>
          <a:xfrm>
            <a:off x="328613" y="2133600"/>
            <a:ext cx="8223250" cy="4265613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800" dirty="0"/>
              <a:t>Trunked and Conventional Scan </a:t>
            </a:r>
            <a:r>
              <a:rPr lang="en-US" sz="2800" dirty="0" smtClean="0"/>
              <a:t>Decisions</a:t>
            </a:r>
            <a:endParaRPr lang="en-US" sz="2800" dirty="0"/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 smtClean="0"/>
              <a:t>Define </a:t>
            </a:r>
            <a:r>
              <a:rPr lang="en-US" sz="2400" dirty="0"/>
              <a:t>Non-Priority members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dirty="0"/>
              <a:t>Voice Transmit Talk mode – Selected Channel or Talkback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sz="2400" u="sng" dirty="0"/>
              <a:t>Only one scan list assignable per trunked personality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48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4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Subscriber Features</a:t>
            </a:r>
          </a:p>
        </p:txBody>
      </p:sp>
      <p:sp>
        <p:nvSpPr>
          <p:cNvPr id="2242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Radio Wide </a:t>
            </a:r>
            <a:r>
              <a:rPr lang="en-US" dirty="0" smtClean="0"/>
              <a:t>Options</a:t>
            </a:r>
            <a:endParaRPr lang="en-US" dirty="0"/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Alert tones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Home mode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Emergency Keep Alive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Time and Date format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Time Out Timer value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Out of Range </a:t>
            </a:r>
            <a:r>
              <a:rPr lang="en-US" dirty="0" smtClean="0"/>
              <a:t>indicators</a:t>
            </a:r>
          </a:p>
          <a:p>
            <a:pPr lvl="1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Noise suppression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8F1D4E20-CFD3-4EAD-A591-13B60D36582E}" type="slidenum">
              <a:rPr lang="en-US"/>
              <a:pPr/>
              <a:t>49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28600" y="228600"/>
            <a:ext cx="8610600" cy="609600"/>
          </a:xfrm>
        </p:spPr>
        <p:txBody>
          <a:bodyPr/>
          <a:lstStyle/>
          <a:p>
            <a:pPr algn="l"/>
            <a:r>
              <a:rPr lang="en-US" sz="2800" dirty="0" smtClean="0"/>
              <a:t>System and Subscriber Programming Considerations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04800" y="990600"/>
            <a:ext cx="8534400" cy="5257800"/>
          </a:xfrm>
        </p:spPr>
        <p:txBody>
          <a:bodyPr>
            <a:normAutofit/>
          </a:bodyPr>
          <a:lstStyle/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dirty="0" smtClean="0"/>
              <a:t>  Definitions </a:t>
            </a:r>
            <a:r>
              <a:rPr lang="en-US" sz="2800" dirty="0" smtClean="0"/>
              <a:t>cont.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Encryption</a:t>
            </a:r>
          </a:p>
          <a:p>
            <a:pPr lvl="2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ADP/ DES OFB/ AES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Fail-soft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Fleetmap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ISR/ASR (Multicast)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Master site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Multi group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Multi-site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Subscriber </a:t>
            </a:r>
            <a:r>
              <a:rPr lang="en-US" dirty="0" smtClean="0"/>
              <a:t>Features</a:t>
            </a:r>
            <a:br>
              <a:rPr lang="en-US" dirty="0" smtClean="0"/>
            </a:br>
            <a:r>
              <a:rPr lang="en-US" dirty="0" smtClean="0"/>
              <a:t>Buttons and Switches</a:t>
            </a:r>
            <a:endParaRPr lang="en-US" dirty="0"/>
          </a:p>
        </p:txBody>
      </p:sp>
      <p:sp>
        <p:nvSpPr>
          <p:cNvPr id="22630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Controls (Buttons and Switches Decisions)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Mechanical rotary switches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Mechanical rocker A-B-C switch</a:t>
            </a:r>
          </a:p>
          <a:p>
            <a:pPr lvl="1">
              <a:lnSpc>
                <a:spcPct val="150000"/>
              </a:lnSpc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Three side buttons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B69886DB-D4CF-41B4-84FE-CF7155390FC6}" type="slidenum">
              <a:rPr lang="en-US"/>
              <a:pPr/>
              <a:t>50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7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Subscriber </a:t>
            </a:r>
            <a:r>
              <a:rPr lang="en-US" dirty="0" smtClean="0"/>
              <a:t>Features</a:t>
            </a:r>
            <a:br>
              <a:rPr lang="en-US" dirty="0" smtClean="0"/>
            </a:br>
            <a:r>
              <a:rPr lang="en-US" dirty="0" smtClean="0"/>
              <a:t>Display &amp; Menu</a:t>
            </a:r>
            <a:endParaRPr lang="en-US" dirty="0"/>
          </a:p>
        </p:txBody>
      </p:sp>
      <p:sp>
        <p:nvSpPr>
          <p:cNvPr id="2273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Display Menu (Soft Keys)</a:t>
            </a:r>
          </a:p>
          <a:p>
            <a:pPr marL="971550" lvl="1" indent="-514350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/>
              <a:t>Three keys per radio</a:t>
            </a:r>
          </a:p>
          <a:p>
            <a:pPr marL="971550" lvl="1" indent="-514350">
              <a:buClr>
                <a:srgbClr val="FF0000"/>
              </a:buClr>
              <a:buFont typeface="Wingdings" pitchFamily="2" charset="2"/>
              <a:buChar char="Ø"/>
            </a:pPr>
            <a:r>
              <a:rPr lang="en-US" dirty="0" smtClean="0"/>
              <a:t>Trunking </a:t>
            </a:r>
            <a:r>
              <a:rPr lang="en-US" dirty="0"/>
              <a:t>and conventional can have different programming choices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6421F94D-AB13-4AA4-84D0-3023B5F5A562}" type="slidenum">
              <a:rPr lang="en-US"/>
              <a:pPr/>
              <a:t>51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4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MCC 7500 Console Features</a:t>
            </a:r>
          </a:p>
        </p:txBody>
      </p:sp>
      <p:sp>
        <p:nvSpPr>
          <p:cNvPr id="2324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Resource Logging</a:t>
            </a:r>
          </a:p>
          <a:p>
            <a:pPr lvl="1"/>
            <a:r>
              <a:rPr lang="en-US" dirty="0"/>
              <a:t>Which TGs will be recorded?</a:t>
            </a:r>
          </a:p>
          <a:p>
            <a:pPr lvl="1"/>
            <a:r>
              <a:rPr lang="en-US" dirty="0"/>
              <a:t>Which conventional channels will be recorded?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7DE50F85-89DA-484D-94CA-36982BF526CE}" type="slidenum">
              <a:rPr lang="en-US"/>
              <a:pPr/>
              <a:t>52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3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MCC 7500 Console Features</a:t>
            </a:r>
          </a:p>
        </p:txBody>
      </p:sp>
      <p:sp>
        <p:nvSpPr>
          <p:cNvPr id="2334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MultiSelect and Patch</a:t>
            </a:r>
          </a:p>
          <a:p>
            <a:pPr lvl="1"/>
            <a:r>
              <a:rPr lang="en-US" dirty="0"/>
              <a:t>Three MSEL folders (default)</a:t>
            </a:r>
          </a:p>
          <a:p>
            <a:pPr lvl="1"/>
            <a:r>
              <a:rPr lang="en-US" dirty="0"/>
              <a:t>Three Patch folders (default)</a:t>
            </a:r>
          </a:p>
          <a:p>
            <a:pPr lvl="1"/>
            <a:r>
              <a:rPr lang="en-US" dirty="0"/>
              <a:t>Console can have pre-programmed MSEL choices</a:t>
            </a:r>
          </a:p>
          <a:p>
            <a:pPr lvl="1"/>
            <a:r>
              <a:rPr lang="en-US" dirty="0"/>
              <a:t>Console can have pre-programmed Patch choices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A82563CC-ACF2-4127-A3FF-5DB678929423}" type="slidenum">
              <a:rPr lang="en-US"/>
              <a:pPr/>
              <a:t>53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1315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 cstate="print"/>
          <a:stretch>
            <a:fillRect/>
          </a:stretch>
        </p:blipFill>
        <p:spPr>
          <a:xfrm>
            <a:off x="1066800" y="1371600"/>
            <a:ext cx="7315200" cy="54864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7010400" y="6245225"/>
            <a:ext cx="2133600" cy="476250"/>
          </a:xfrm>
          <a:prstGeom prst="rect">
            <a:avLst/>
          </a:prstGeom>
        </p:spPr>
        <p:txBody>
          <a:bodyPr/>
          <a:lstStyle/>
          <a:p>
            <a:fld id="{709DA5B0-EF7C-4DCF-95E9-F9F0DDEEBE7E}" type="slidenum">
              <a:rPr lang="en-US"/>
              <a:pPr/>
              <a:t>54</a:t>
            </a:fld>
            <a:endParaRPr lang="en-US" dirty="0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28613" y="123825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MCC 7500 Console Features</a:t>
            </a:r>
            <a:endParaRPr kumimoji="0" lang="en-US" sz="3600" b="1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457200" y="228600"/>
            <a:ext cx="8229600" cy="1828800"/>
          </a:xfrm>
        </p:spPr>
        <p:txBody>
          <a:bodyPr/>
          <a:lstStyle/>
          <a:p>
            <a:r>
              <a:rPr lang="en-US" dirty="0" smtClean="0"/>
              <a:t>Thank you</a:t>
            </a:r>
            <a:br>
              <a:rPr lang="en-US" dirty="0" smtClean="0"/>
            </a:br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1295400" y="2362200"/>
            <a:ext cx="6705600" cy="1752600"/>
          </a:xfrm>
        </p:spPr>
        <p:txBody>
          <a:bodyPr/>
          <a:lstStyle/>
          <a:p>
            <a:r>
              <a:rPr lang="en-US" dirty="0" smtClean="0">
                <a:latin typeface="Californian FB" pitchFamily="18" charset="0"/>
              </a:rPr>
              <a:t>Developed and presented by </a:t>
            </a:r>
          </a:p>
          <a:p>
            <a:r>
              <a:rPr lang="en-US" dirty="0" smtClean="0">
                <a:latin typeface="Californian FB" pitchFamily="18" charset="0"/>
              </a:rPr>
              <a:t>On Target Training &amp; Consulting LLC</a:t>
            </a:r>
          </a:p>
          <a:p>
            <a:endParaRPr lang="en-US" dirty="0" smtClean="0">
              <a:latin typeface="Californian FB" pitchFamily="18" charset="0"/>
            </a:endParaRPr>
          </a:p>
          <a:p>
            <a:r>
              <a:rPr lang="en-US" sz="2400" dirty="0" smtClean="0">
                <a:latin typeface="Californian FB" pitchFamily="18" charset="0"/>
                <a:hlinkClick r:id="rId2"/>
              </a:rPr>
              <a:t>Contact us </a:t>
            </a:r>
            <a:r>
              <a:rPr lang="en-US" sz="2400" smtClean="0">
                <a:latin typeface="Californian FB" pitchFamily="18" charset="0"/>
                <a:hlinkClick r:id="rId2"/>
              </a:rPr>
              <a:t>at 320-584-5416</a:t>
            </a:r>
            <a:endParaRPr lang="en-US" sz="2400" dirty="0" smtClean="0">
              <a:latin typeface="Californian FB" pitchFamily="18" charset="0"/>
              <a:hlinkClick r:id="rId2"/>
            </a:endParaRPr>
          </a:p>
          <a:p>
            <a:r>
              <a:rPr lang="en-US" sz="2400" dirty="0" smtClean="0">
                <a:latin typeface="Californian FB" pitchFamily="18" charset="0"/>
                <a:hlinkClick r:id="rId2"/>
              </a:rPr>
              <a:t>Ontarget.tc@msn.com</a:t>
            </a:r>
            <a:endParaRPr lang="en-US" sz="2400" dirty="0" smtClean="0">
              <a:latin typeface="Californian FB" pitchFamily="18" charset="0"/>
            </a:endParaRPr>
          </a:p>
          <a:p>
            <a:endParaRPr lang="en-US" sz="2400" dirty="0">
              <a:latin typeface="Californian FB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55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28600" y="228600"/>
            <a:ext cx="8610600" cy="609600"/>
          </a:xfrm>
        </p:spPr>
        <p:txBody>
          <a:bodyPr/>
          <a:lstStyle/>
          <a:p>
            <a:pPr algn="l"/>
            <a:r>
              <a:rPr lang="en-US" sz="2800" dirty="0" smtClean="0"/>
              <a:t>System and Subscriber Programming Considerations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04800" y="990600"/>
            <a:ext cx="8534400" cy="5257800"/>
          </a:xfrm>
        </p:spPr>
        <p:txBody>
          <a:bodyPr>
            <a:normAutofit/>
          </a:bodyPr>
          <a:lstStyle/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dirty="0" smtClean="0"/>
              <a:t>  Definitions </a:t>
            </a:r>
            <a:r>
              <a:rPr lang="en-US" sz="2800" dirty="0" smtClean="0"/>
              <a:t>cont.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Private Call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PTT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Repeater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Roaming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Simulcast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Site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Site Trunking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 algn="l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sz="quarter"/>
          </p:nvPr>
        </p:nvSpPr>
        <p:spPr>
          <a:xfrm>
            <a:off x="228600" y="228600"/>
            <a:ext cx="8610600" cy="609600"/>
          </a:xfrm>
        </p:spPr>
        <p:txBody>
          <a:bodyPr/>
          <a:lstStyle/>
          <a:p>
            <a:pPr algn="l"/>
            <a:r>
              <a:rPr lang="en-US" sz="2800" dirty="0" smtClean="0"/>
              <a:t>System and Subscriber Programming Considerations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sz="quarter" idx="1"/>
          </p:nvPr>
        </p:nvSpPr>
        <p:spPr>
          <a:xfrm>
            <a:off x="304800" y="990600"/>
            <a:ext cx="8534400" cy="5257800"/>
          </a:xfrm>
        </p:spPr>
        <p:txBody>
          <a:bodyPr>
            <a:normAutofit/>
          </a:bodyPr>
          <a:lstStyle/>
          <a:p>
            <a:pPr algn="l">
              <a:buClr>
                <a:srgbClr val="FF0000"/>
              </a:buClr>
              <a:buSzPct val="100000"/>
              <a:buFont typeface="Wingdings" pitchFamily="2" charset="2"/>
              <a:buChar char="q"/>
            </a:pPr>
            <a:r>
              <a:rPr lang="en-US" dirty="0" smtClean="0"/>
              <a:t>  Definitions </a:t>
            </a:r>
            <a:r>
              <a:rPr lang="en-US" sz="2800" dirty="0" smtClean="0"/>
              <a:t>cont.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endParaRPr lang="en-US" dirty="0" smtClean="0"/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System ID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System Manager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Subscriber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Template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Talkgroup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Wide Trunking</a:t>
            </a:r>
          </a:p>
          <a:p>
            <a:pPr lvl="1">
              <a:buClr>
                <a:srgbClr val="FF0000"/>
              </a:buClr>
              <a:buSzPct val="100000"/>
              <a:buFont typeface="Wingdings" pitchFamily="2" charset="2"/>
              <a:buChar char="Ø"/>
            </a:pPr>
            <a:r>
              <a:rPr lang="en-US" dirty="0" smtClean="0"/>
              <a:t>Zone</a:t>
            </a:r>
          </a:p>
          <a:p>
            <a:pPr algn="l"/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Title 20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865187"/>
          </a:xfrm>
        </p:spPr>
        <p:txBody>
          <a:bodyPr/>
          <a:lstStyle/>
          <a:p>
            <a:r>
              <a:rPr lang="en-US" sz="3200" dirty="0" smtClean="0"/>
              <a:t>Fleet Mapping Basics</a:t>
            </a:r>
            <a:endParaRPr lang="en-US" sz="3200" dirty="0"/>
          </a:p>
        </p:txBody>
      </p:sp>
      <p:sp>
        <p:nvSpPr>
          <p:cNvPr id="22" name="Rectangle 3"/>
          <p:cNvSpPr txBox="1">
            <a:spLocks noChangeArrowheads="1"/>
          </p:cNvSpPr>
          <p:nvPr/>
        </p:nvSpPr>
        <p:spPr>
          <a:xfrm>
            <a:off x="457200" y="1676400"/>
            <a:ext cx="8229600" cy="3124200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Understand the basic codeplug building process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Understand preparation steps required to develop a codeplug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Understand available tools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Know where information resides to assist with building of the codeplug 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 txBox="1">
            <a:spLocks noChangeArrowheads="1"/>
          </p:cNvSpPr>
          <p:nvPr/>
        </p:nvSpPr>
        <p:spPr>
          <a:xfrm>
            <a:off x="457200" y="1143000"/>
            <a:ext cx="8382000" cy="5029200"/>
          </a:xfrm>
          <a:prstGeom prst="rect">
            <a:avLst/>
          </a:prstGeom>
          <a:noFill/>
          <a:ln/>
        </p:spPr>
        <p:txBody>
          <a:bodyPr/>
          <a:lstStyle/>
          <a:p>
            <a:pPr marL="342900" indent="-342900" algn="ctr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defRPr/>
            </a:pPr>
            <a:r>
              <a:rPr lang="en-US" sz="2800" dirty="0" smtClean="0"/>
              <a:t>Why </a:t>
            </a:r>
            <a:r>
              <a:rPr lang="en-US" sz="2800" dirty="0"/>
              <a:t>is a Fleetmap </a:t>
            </a:r>
            <a:r>
              <a:rPr lang="en-US" sz="2800" dirty="0" smtClean="0"/>
              <a:t>Important?</a:t>
            </a:r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defRPr/>
            </a:pPr>
            <a:endParaRPr lang="en-US" sz="2800" kern="0" dirty="0"/>
          </a:p>
          <a:p>
            <a:pPr marL="34290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lang="en-US" sz="2800" kern="0" dirty="0" smtClean="0"/>
              <a:t>Allows </a:t>
            </a:r>
            <a:r>
              <a:rPr lang="en-US" sz="2800" kern="0" dirty="0"/>
              <a:t>customized </a:t>
            </a:r>
            <a:r>
              <a:rPr lang="en-US" sz="2800" kern="0" dirty="0" smtClean="0"/>
              <a:t>choices</a:t>
            </a:r>
            <a:endParaRPr lang="en-US" sz="2800" dirty="0" smtClean="0"/>
          </a:p>
          <a:p>
            <a:pPr marL="342900" lvl="0" indent="-342900" fontAlgn="base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Font typeface="Wingdings" pitchFamily="2" charset="2"/>
              <a:buChar char="Ø"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Provides unique insight on trunking system operations</a:t>
            </a: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Encourages interoperability planning among local, regional, and state users</a:t>
            </a:r>
          </a:p>
          <a:p>
            <a:pPr marL="342900" marR="0" lvl="0" indent="-342900" algn="l" defTabSz="914400" rtl="0" eaLnBrk="1" fontAlgn="base" latinLnBrk="0" hangingPunct="1">
              <a:spcBef>
                <a:spcPct val="20000"/>
              </a:spcBef>
              <a:spcAft>
                <a:spcPct val="0"/>
              </a:spcAft>
              <a:buClr>
                <a:srgbClr val="FF0000"/>
              </a:buClr>
              <a:buSzTx/>
              <a:buFont typeface="Wingdings" pitchFamily="2" charset="2"/>
              <a:buChar char="Ø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n-lt"/>
                <a:ea typeface="+mn-ea"/>
                <a:cs typeface="+mn-cs"/>
              </a:rPr>
              <a:t>Gain intricate knowledge of how P25 products work</a:t>
            </a:r>
            <a:endParaRPr kumimoji="0" lang="en-US" sz="28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228600" y="1143000"/>
            <a:ext cx="8686800" cy="1412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400" b="0" i="0" u="none" strike="noStrike" kern="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  <a:endParaRPr kumimoji="0" lang="en-US" sz="4400" b="0" i="0" u="none" strike="noStrike" kern="0" cap="none" spc="0" normalizeH="0" baseline="0" noProof="0" dirty="0">
              <a:ln>
                <a:noFill/>
              </a:ln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Title 20"/>
          <p:cNvSpPr txBox="1">
            <a:spLocks/>
          </p:cNvSpPr>
          <p:nvPr/>
        </p:nvSpPr>
        <p:spPr bwMode="auto">
          <a:xfrm>
            <a:off x="457200" y="277813"/>
            <a:ext cx="8229600" cy="865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Fleet Mapping Basics</a:t>
            </a:r>
            <a:endParaRPr kumimoji="0" lang="en-US" sz="3200" b="0" i="0" u="none" strike="noStrike" kern="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D349FF-8348-44B4-9305-A3E0C1DDE101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Tomorrow's Solutions Today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eam">
  <a:themeElements>
    <a:clrScheme name="Beam 2">
      <a:dk1>
        <a:srgbClr val="000080"/>
      </a:dk1>
      <a:lt1>
        <a:srgbClr val="FFFFFF"/>
      </a:lt1>
      <a:dk2>
        <a:srgbClr val="000099"/>
      </a:dk2>
      <a:lt2>
        <a:srgbClr val="FFFFFF"/>
      </a:lt2>
      <a:accent1>
        <a:srgbClr val="3366FF"/>
      </a:accent1>
      <a:accent2>
        <a:srgbClr val="7B46D0"/>
      </a:accent2>
      <a:accent3>
        <a:srgbClr val="AAAACA"/>
      </a:accent3>
      <a:accent4>
        <a:srgbClr val="DADADA"/>
      </a:accent4>
      <a:accent5>
        <a:srgbClr val="ADB8FF"/>
      </a:accent5>
      <a:accent6>
        <a:srgbClr val="6F3FBC"/>
      </a:accent6>
      <a:hlink>
        <a:srgbClr val="86D1EC"/>
      </a:hlink>
      <a:folHlink>
        <a:srgbClr val="45C984"/>
      </a:folHlink>
    </a:clrScheme>
    <a:fontScheme name="Beam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Beam 1">
        <a:dk1>
          <a:srgbClr val="1A006C"/>
        </a:dk1>
        <a:lt1>
          <a:srgbClr val="FFFFFF"/>
        </a:lt1>
        <a:dk2>
          <a:srgbClr val="000066"/>
        </a:dk2>
        <a:lt2>
          <a:srgbClr val="CCCCFF"/>
        </a:lt2>
        <a:accent1>
          <a:srgbClr val="0099CC"/>
        </a:accent1>
        <a:accent2>
          <a:srgbClr val="6600CC"/>
        </a:accent2>
        <a:accent3>
          <a:srgbClr val="AAAAB8"/>
        </a:accent3>
        <a:accent4>
          <a:srgbClr val="DADADA"/>
        </a:accent4>
        <a:accent5>
          <a:srgbClr val="AACAE2"/>
        </a:accent5>
        <a:accent6>
          <a:srgbClr val="5C00B9"/>
        </a:accent6>
        <a:hlink>
          <a:srgbClr val="9999FF"/>
        </a:hlink>
        <a:folHlink>
          <a:srgbClr val="33CC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2">
        <a:dk1>
          <a:srgbClr val="000080"/>
        </a:dk1>
        <a:lt1>
          <a:srgbClr val="FFFFFF"/>
        </a:lt1>
        <a:dk2>
          <a:srgbClr val="000099"/>
        </a:dk2>
        <a:lt2>
          <a:srgbClr val="FFFFFF"/>
        </a:lt2>
        <a:accent1>
          <a:srgbClr val="3366FF"/>
        </a:accent1>
        <a:accent2>
          <a:srgbClr val="7B46D0"/>
        </a:accent2>
        <a:accent3>
          <a:srgbClr val="AAAACA"/>
        </a:accent3>
        <a:accent4>
          <a:srgbClr val="DADADA"/>
        </a:accent4>
        <a:accent5>
          <a:srgbClr val="ADB8FF"/>
        </a:accent5>
        <a:accent6>
          <a:srgbClr val="6F3FBC"/>
        </a:accent6>
        <a:hlink>
          <a:srgbClr val="86D1EC"/>
        </a:hlink>
        <a:folHlink>
          <a:srgbClr val="45C98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3">
        <a:dk1>
          <a:srgbClr val="3F4873"/>
        </a:dk1>
        <a:lt1>
          <a:srgbClr val="FFFFFF"/>
        </a:lt1>
        <a:dk2>
          <a:srgbClr val="4F598D"/>
        </a:dk2>
        <a:lt2>
          <a:srgbClr val="CCECFF"/>
        </a:lt2>
        <a:accent1>
          <a:srgbClr val="0099CC"/>
        </a:accent1>
        <a:accent2>
          <a:srgbClr val="4C8470"/>
        </a:accent2>
        <a:accent3>
          <a:srgbClr val="B2B5C5"/>
        </a:accent3>
        <a:accent4>
          <a:srgbClr val="DADADA"/>
        </a:accent4>
        <a:accent5>
          <a:srgbClr val="AACAE2"/>
        </a:accent5>
        <a:accent6>
          <a:srgbClr val="447765"/>
        </a:accent6>
        <a:hlink>
          <a:srgbClr val="99CC00"/>
        </a:hlink>
        <a:folHlink>
          <a:srgbClr val="96A4C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4">
        <a:dk1>
          <a:srgbClr val="006E6B"/>
        </a:dk1>
        <a:lt1>
          <a:srgbClr val="FFFFFF"/>
        </a:lt1>
        <a:dk2>
          <a:srgbClr val="008080"/>
        </a:dk2>
        <a:lt2>
          <a:srgbClr val="E2EFCD"/>
        </a:lt2>
        <a:accent1>
          <a:srgbClr val="33CCCC"/>
        </a:accent1>
        <a:accent2>
          <a:srgbClr val="6352B8"/>
        </a:accent2>
        <a:accent3>
          <a:srgbClr val="AAC0C0"/>
        </a:accent3>
        <a:accent4>
          <a:srgbClr val="DADADA"/>
        </a:accent4>
        <a:accent5>
          <a:srgbClr val="ADE2E2"/>
        </a:accent5>
        <a:accent6>
          <a:srgbClr val="5949A6"/>
        </a:accent6>
        <a:hlink>
          <a:srgbClr val="CCFFFF"/>
        </a:hlink>
        <a:folHlink>
          <a:srgbClr val="99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5">
        <a:dk1>
          <a:srgbClr val="48562C"/>
        </a:dk1>
        <a:lt1>
          <a:srgbClr val="FFFFFF"/>
        </a:lt1>
        <a:dk2>
          <a:srgbClr val="546434"/>
        </a:dk2>
        <a:lt2>
          <a:srgbClr val="FFFFCC"/>
        </a:lt2>
        <a:accent1>
          <a:srgbClr val="7B8A6E"/>
        </a:accent1>
        <a:accent2>
          <a:srgbClr val="527C3A"/>
        </a:accent2>
        <a:accent3>
          <a:srgbClr val="B3B8AE"/>
        </a:accent3>
        <a:accent4>
          <a:srgbClr val="DADADA"/>
        </a:accent4>
        <a:accent5>
          <a:srgbClr val="BFC4BA"/>
        </a:accent5>
        <a:accent6>
          <a:srgbClr val="497034"/>
        </a:accent6>
        <a:hlink>
          <a:srgbClr val="55B55E"/>
        </a:hlink>
        <a:folHlink>
          <a:srgbClr val="85B3B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6">
        <a:dk1>
          <a:srgbClr val="96B29E"/>
        </a:dk1>
        <a:lt1>
          <a:srgbClr val="FFFFFF"/>
        </a:lt1>
        <a:dk2>
          <a:srgbClr val="A5BDAC"/>
        </a:dk2>
        <a:lt2>
          <a:srgbClr val="FFFFCC"/>
        </a:lt2>
        <a:accent1>
          <a:srgbClr val="4E8880"/>
        </a:accent1>
        <a:accent2>
          <a:srgbClr val="2F71B9"/>
        </a:accent2>
        <a:accent3>
          <a:srgbClr val="CFDBD2"/>
        </a:accent3>
        <a:accent4>
          <a:srgbClr val="DADADA"/>
        </a:accent4>
        <a:accent5>
          <a:srgbClr val="B2C3C0"/>
        </a:accent5>
        <a:accent6>
          <a:srgbClr val="2A66A7"/>
        </a:accent6>
        <a:hlink>
          <a:srgbClr val="9DC0E7"/>
        </a:hlink>
        <a:folHlink>
          <a:srgbClr val="54CA8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7">
        <a:dk1>
          <a:srgbClr val="D49C00"/>
        </a:dk1>
        <a:lt1>
          <a:srgbClr val="FFFFFF"/>
        </a:lt1>
        <a:dk2>
          <a:srgbClr val="CC9900"/>
        </a:dk2>
        <a:lt2>
          <a:srgbClr val="CEBD40"/>
        </a:lt2>
        <a:accent1>
          <a:srgbClr val="CC6600"/>
        </a:accent1>
        <a:accent2>
          <a:srgbClr val="808000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737300"/>
        </a:accent6>
        <a:hlink>
          <a:srgbClr val="FF99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8">
        <a:dk1>
          <a:srgbClr val="881700"/>
        </a:dk1>
        <a:lt1>
          <a:srgbClr val="FAF9E6"/>
        </a:lt1>
        <a:dk2>
          <a:srgbClr val="990000"/>
        </a:dk2>
        <a:lt2>
          <a:srgbClr val="EADC78"/>
        </a:lt2>
        <a:accent1>
          <a:srgbClr val="FF6600"/>
        </a:accent1>
        <a:accent2>
          <a:srgbClr val="B86D52"/>
        </a:accent2>
        <a:accent3>
          <a:srgbClr val="CAAAAA"/>
        </a:accent3>
        <a:accent4>
          <a:srgbClr val="D6D5C4"/>
        </a:accent4>
        <a:accent5>
          <a:srgbClr val="FFB8AA"/>
        </a:accent5>
        <a:accent6>
          <a:srgbClr val="A66249"/>
        </a:accent6>
        <a:hlink>
          <a:srgbClr val="D78D15"/>
        </a:hlink>
        <a:folHlink>
          <a:srgbClr val="C6B37E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eam 9">
        <a:dk1>
          <a:srgbClr val="000000"/>
        </a:dk1>
        <a:lt1>
          <a:srgbClr val="FFFFFF"/>
        </a:lt1>
        <a:dk2>
          <a:srgbClr val="000000"/>
        </a:dk2>
        <a:lt2>
          <a:srgbClr val="DDDDDD"/>
        </a:lt2>
        <a:accent1>
          <a:srgbClr val="E6F5F6"/>
        </a:accent1>
        <a:accent2>
          <a:srgbClr val="A5E1A8"/>
        </a:accent2>
        <a:accent3>
          <a:srgbClr val="FFFFFF"/>
        </a:accent3>
        <a:accent4>
          <a:srgbClr val="000000"/>
        </a:accent4>
        <a:accent5>
          <a:srgbClr val="F0F9FA"/>
        </a:accent5>
        <a:accent6>
          <a:srgbClr val="95CC98"/>
        </a:accent6>
        <a:hlink>
          <a:srgbClr val="5B00B6"/>
        </a:hlink>
        <a:folHlink>
          <a:srgbClr val="34988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(1) OTTC ARMER 101 MEEKER September 2010</Template>
  <TotalTime>319</TotalTime>
  <Words>2101</Words>
  <Application>Microsoft Office PowerPoint</Application>
  <PresentationFormat>On-screen Show (4:3)</PresentationFormat>
  <Paragraphs>616</Paragraphs>
  <Slides>55</Slides>
  <Notes>10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55</vt:i4>
      </vt:variant>
    </vt:vector>
  </HeadingPairs>
  <TitlesOfParts>
    <vt:vector size="56" baseType="lpstr">
      <vt:lpstr>Beam</vt:lpstr>
      <vt:lpstr>Basic System and Subscriber Programming Considerations</vt:lpstr>
      <vt:lpstr>System and Subscriber Programming Considerations</vt:lpstr>
      <vt:lpstr>System and Subscriber Programming Considerations</vt:lpstr>
      <vt:lpstr>System and Subscriber Programming Considerations</vt:lpstr>
      <vt:lpstr>System and Subscriber Programming Considerations</vt:lpstr>
      <vt:lpstr>System and Subscriber Programming Considerations</vt:lpstr>
      <vt:lpstr>System and Subscriber Programming Considerations</vt:lpstr>
      <vt:lpstr>Fleet Mapping Basics</vt:lpstr>
      <vt:lpstr>Slide 9</vt:lpstr>
      <vt:lpstr>Slide 10</vt:lpstr>
      <vt:lpstr>Fleetmap Development Technical Skills</vt:lpstr>
      <vt:lpstr>Fleetmap Developer Technical Skills</vt:lpstr>
      <vt:lpstr>Fleetmap Process Phases</vt:lpstr>
      <vt:lpstr>Fleetmap Process Phases</vt:lpstr>
      <vt:lpstr>System Key</vt:lpstr>
      <vt:lpstr>Fleetmap Process Phases</vt:lpstr>
      <vt:lpstr>Fleetmap Process Phases</vt:lpstr>
      <vt:lpstr>Fleetmap Process Phases</vt:lpstr>
      <vt:lpstr>Fleetmap Process Phases</vt:lpstr>
      <vt:lpstr>Fleetmap Process Phases</vt:lpstr>
      <vt:lpstr>Some Elements of a Fleetmap</vt:lpstr>
      <vt:lpstr>System Level Features That Drive Fleet maps</vt:lpstr>
      <vt:lpstr>Fleet Mapping Basics Information Sources</vt:lpstr>
      <vt:lpstr>Subscriber Level Features That Drive Fleet maps</vt:lpstr>
      <vt:lpstr>MCC 7500 Console Level Features That Drive Fleet maps</vt:lpstr>
      <vt:lpstr>Additional Fleet Map Considerations Agency Group Definition</vt:lpstr>
      <vt:lpstr>Trunking System Simplified Block Diagram</vt:lpstr>
      <vt:lpstr>Trunking System Modes: Wide</vt:lpstr>
      <vt:lpstr>Trunking System Modes  Site Trunking</vt:lpstr>
      <vt:lpstr>Trunking System Modes: Fail-soft</vt:lpstr>
      <vt:lpstr>Multigroup Definition </vt:lpstr>
      <vt:lpstr>Multigroup Planning </vt:lpstr>
      <vt:lpstr>Talkgroup Considerations</vt:lpstr>
      <vt:lpstr>Initial Talkgroup Considerations</vt:lpstr>
      <vt:lpstr>Initial Talkgroup Considerations</vt:lpstr>
      <vt:lpstr>Initial Talkgroup Considerations</vt:lpstr>
      <vt:lpstr>Initial Talkgroup Considerations</vt:lpstr>
      <vt:lpstr>Additional Talkgroup Planning</vt:lpstr>
      <vt:lpstr>TG/MG Records Development </vt:lpstr>
      <vt:lpstr>Slide 40</vt:lpstr>
      <vt:lpstr>Slide 41</vt:lpstr>
      <vt:lpstr>Subscriber Features Trunked Personality Site Preferences</vt:lpstr>
      <vt:lpstr>Subscriber Features Trunked Personality Site Preferences </vt:lpstr>
      <vt:lpstr>Slide 44</vt:lpstr>
      <vt:lpstr>Alias Consistency Planning </vt:lpstr>
      <vt:lpstr>Subscriber Features Trunked Personality</vt:lpstr>
      <vt:lpstr>Subscriber Features Scan Functions</vt:lpstr>
      <vt:lpstr>Subscriber Features Scan Functions</vt:lpstr>
      <vt:lpstr>Subscriber Features</vt:lpstr>
      <vt:lpstr>Subscriber Features Buttons and Switches</vt:lpstr>
      <vt:lpstr>Subscriber Features Display &amp; Menu</vt:lpstr>
      <vt:lpstr>MCC 7500 Console Features</vt:lpstr>
      <vt:lpstr>MCC 7500 Console Features</vt:lpstr>
      <vt:lpstr>Slide 54</vt:lpstr>
      <vt:lpstr>Thank you Questions?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and Subscriber Programming Considerations</dc:title>
  <dc:creator>Heidi</dc:creator>
  <cp:lastModifiedBy>Heidi</cp:lastModifiedBy>
  <cp:revision>64</cp:revision>
  <dcterms:created xsi:type="dcterms:W3CDTF">2011-05-02T00:29:18Z</dcterms:created>
  <dcterms:modified xsi:type="dcterms:W3CDTF">2012-01-25T01:37:54Z</dcterms:modified>
</cp:coreProperties>
</file>