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4"/>
  </p:notesMasterIdLst>
  <p:sldIdLst>
    <p:sldId id="256" r:id="rId2"/>
    <p:sldId id="293" r:id="rId3"/>
    <p:sldId id="288" r:id="rId4"/>
    <p:sldId id="312" r:id="rId5"/>
    <p:sldId id="259" r:id="rId6"/>
    <p:sldId id="296" r:id="rId7"/>
    <p:sldId id="298" r:id="rId8"/>
    <p:sldId id="300" r:id="rId9"/>
    <p:sldId id="301" r:id="rId10"/>
    <p:sldId id="302" r:id="rId11"/>
    <p:sldId id="309" r:id="rId12"/>
    <p:sldId id="303" r:id="rId13"/>
    <p:sldId id="305" r:id="rId14"/>
    <p:sldId id="304" r:id="rId15"/>
    <p:sldId id="306" r:id="rId16"/>
    <p:sldId id="307" r:id="rId17"/>
    <p:sldId id="308" r:id="rId18"/>
    <p:sldId id="310" r:id="rId19"/>
    <p:sldId id="311" r:id="rId20"/>
    <p:sldId id="292" r:id="rId21"/>
    <p:sldId id="313" r:id="rId22"/>
    <p:sldId id="31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FE30F6-AA29-4CFF-B4AB-79F99309161A}">
          <p14:sldIdLst>
            <p14:sldId id="256"/>
            <p14:sldId id="293"/>
            <p14:sldId id="288"/>
            <p14:sldId id="312"/>
            <p14:sldId id="259"/>
            <p14:sldId id="296"/>
            <p14:sldId id="298"/>
            <p14:sldId id="300"/>
            <p14:sldId id="301"/>
            <p14:sldId id="302"/>
            <p14:sldId id="309"/>
            <p14:sldId id="303"/>
            <p14:sldId id="305"/>
            <p14:sldId id="304"/>
            <p14:sldId id="306"/>
            <p14:sldId id="307"/>
            <p14:sldId id="308"/>
            <p14:sldId id="310"/>
            <p14:sldId id="311"/>
            <p14:sldId id="292"/>
            <p14:sldId id="313"/>
            <p14:sldId id="3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9" d="100"/>
          <a:sy n="69" d="100"/>
        </p:scale>
        <p:origin x="492" y="7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6F6CA-4B42-43F0-8EDC-A12AFA2A4D7A}" type="datetimeFigureOut">
              <a:rPr lang="en-US" smtClean="0"/>
              <a:t>9/5/2018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F9E5E0-0C5F-42F0-B99A-DFEDF9A8224E}" type="slidenum">
              <a:rPr lang="en-US" smtClean="0"/>
              <a:t>‹#›</a:t>
            </a:fld>
            <a:endParaRPr lang="en-US" dirty="0"/>
          </a:p>
        </p:txBody>
      </p:sp>
    </p:spTree>
    <p:extLst>
      <p:ext uri="{BB962C8B-B14F-4D97-AF65-F5344CB8AC3E}">
        <p14:creationId xmlns:p14="http://schemas.microsoft.com/office/powerpoint/2010/main" val="159781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all well described in the C/E training PPT slides 6-12…</a:t>
            </a:r>
          </a:p>
          <a:p>
            <a:r>
              <a:rPr lang="en-US" dirty="0"/>
              <a:t>It is also available on the Exercise Briefing &amp; De-Briefing Guide</a:t>
            </a:r>
          </a:p>
        </p:txBody>
      </p:sp>
      <p:sp>
        <p:nvSpPr>
          <p:cNvPr id="4" name="Slide Number Placeholder 3"/>
          <p:cNvSpPr>
            <a:spLocks noGrp="1"/>
          </p:cNvSpPr>
          <p:nvPr>
            <p:ph type="sldNum" sz="quarter" idx="10"/>
          </p:nvPr>
        </p:nvSpPr>
        <p:spPr/>
        <p:txBody>
          <a:bodyPr/>
          <a:lstStyle/>
          <a:p>
            <a:fld id="{3AF9E5E0-0C5F-42F0-B99A-DFEDF9A8224E}" type="slidenum">
              <a:rPr lang="en-US" smtClean="0"/>
              <a:t>4</a:t>
            </a:fld>
            <a:endParaRPr lang="en-US" dirty="0"/>
          </a:p>
        </p:txBody>
      </p:sp>
    </p:spTree>
    <p:extLst>
      <p:ext uri="{BB962C8B-B14F-4D97-AF65-F5344CB8AC3E}">
        <p14:creationId xmlns:p14="http://schemas.microsoft.com/office/powerpoint/2010/main" val="398575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can be found on the Exercise Briefing &amp; De-Briefing Guide as well as the Exercise Evaluation Form</a:t>
            </a:r>
          </a:p>
        </p:txBody>
      </p:sp>
      <p:sp>
        <p:nvSpPr>
          <p:cNvPr id="4" name="Slide Number Placeholder 3"/>
          <p:cNvSpPr>
            <a:spLocks noGrp="1"/>
          </p:cNvSpPr>
          <p:nvPr>
            <p:ph type="sldNum" sz="quarter" idx="10"/>
          </p:nvPr>
        </p:nvSpPr>
        <p:spPr/>
        <p:txBody>
          <a:bodyPr/>
          <a:lstStyle/>
          <a:p>
            <a:fld id="{3AF9E5E0-0C5F-42F0-B99A-DFEDF9A8224E}" type="slidenum">
              <a:rPr lang="en-US" smtClean="0"/>
              <a:t>19</a:t>
            </a:fld>
            <a:endParaRPr lang="en-US" dirty="0"/>
          </a:p>
        </p:txBody>
      </p:sp>
    </p:spTree>
    <p:extLst>
      <p:ext uri="{BB962C8B-B14F-4D97-AF65-F5344CB8AC3E}">
        <p14:creationId xmlns:p14="http://schemas.microsoft.com/office/powerpoint/2010/main" val="3191006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can be found on the Exercise Briefing &amp; De-Briefing Guide as well as the Exercise Evaluation Form</a:t>
            </a:r>
          </a:p>
          <a:p>
            <a:endParaRPr lang="en-US" dirty="0"/>
          </a:p>
        </p:txBody>
      </p:sp>
      <p:sp>
        <p:nvSpPr>
          <p:cNvPr id="4" name="Slide Number Placeholder 3"/>
          <p:cNvSpPr>
            <a:spLocks noGrp="1"/>
          </p:cNvSpPr>
          <p:nvPr>
            <p:ph type="sldNum" sz="quarter" idx="10"/>
          </p:nvPr>
        </p:nvSpPr>
        <p:spPr/>
        <p:txBody>
          <a:bodyPr/>
          <a:lstStyle/>
          <a:p>
            <a:fld id="{3AF9E5E0-0C5F-42F0-B99A-DFEDF9A8224E}" type="slidenum">
              <a:rPr lang="en-US" smtClean="0"/>
              <a:t>20</a:t>
            </a:fld>
            <a:endParaRPr lang="en-US" dirty="0"/>
          </a:p>
        </p:txBody>
      </p:sp>
    </p:spTree>
    <p:extLst>
      <p:ext uri="{BB962C8B-B14F-4D97-AF65-F5344CB8AC3E}">
        <p14:creationId xmlns:p14="http://schemas.microsoft.com/office/powerpoint/2010/main" val="404949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FE531B5-DFAA-4874-9D72-6187B905724A}" type="datetime1">
              <a:rPr lang="en-US" smtClean="0"/>
              <a:t>9/5/2018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a:t>CHPC HCID Functional Exercise MSEL - 2018</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48C77A-3E8D-4F38-A9C6-56B1A4675687}" type="datetime1">
              <a:rPr lang="en-US" smtClean="0"/>
              <a:t>9/5/2018</a:t>
            </a:fld>
            <a:endParaRPr lang="en-US" dirty="0"/>
          </a:p>
        </p:txBody>
      </p:sp>
      <p:sp>
        <p:nvSpPr>
          <p:cNvPr id="5" name="Footer Placeholder 4"/>
          <p:cNvSpPr>
            <a:spLocks noGrp="1"/>
          </p:cNvSpPr>
          <p:nvPr>
            <p:ph type="ftr" sz="quarter" idx="11"/>
          </p:nvPr>
        </p:nvSpPr>
        <p:spPr/>
        <p:txBody>
          <a:bodyPr/>
          <a:lstStyle/>
          <a:p>
            <a:r>
              <a:rPr lang="en-US"/>
              <a:t>CHPC HCID Functional Exercise MSEL - 2018</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42EAC2-CD8F-4ED2-B486-0B0B1C036254}" type="datetime1">
              <a:rPr lang="en-US" smtClean="0"/>
              <a:t>9/5/2018</a:t>
            </a:fld>
            <a:endParaRPr lang="en-US" dirty="0"/>
          </a:p>
        </p:txBody>
      </p:sp>
      <p:sp>
        <p:nvSpPr>
          <p:cNvPr id="5" name="Footer Placeholder 4"/>
          <p:cNvSpPr>
            <a:spLocks noGrp="1"/>
          </p:cNvSpPr>
          <p:nvPr>
            <p:ph type="ftr" sz="quarter" idx="11"/>
          </p:nvPr>
        </p:nvSpPr>
        <p:spPr/>
        <p:txBody>
          <a:bodyPr/>
          <a:lstStyle/>
          <a:p>
            <a:r>
              <a:rPr lang="en-US"/>
              <a:t>CHPC HCID Functional Exercise MSEL - 2018</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CAA4B1-A9A0-4246-B03C-48B20B198F1E}" type="datetime1">
              <a:rPr lang="en-US" smtClean="0"/>
              <a:t>9/5/2018</a:t>
            </a:fld>
            <a:endParaRPr lang="en-US" dirty="0"/>
          </a:p>
        </p:txBody>
      </p:sp>
      <p:sp>
        <p:nvSpPr>
          <p:cNvPr id="5" name="Footer Placeholder 4"/>
          <p:cNvSpPr>
            <a:spLocks noGrp="1"/>
          </p:cNvSpPr>
          <p:nvPr>
            <p:ph type="ftr" sz="quarter" idx="11"/>
          </p:nvPr>
        </p:nvSpPr>
        <p:spPr/>
        <p:txBody>
          <a:bodyPr/>
          <a:lstStyle/>
          <a:p>
            <a:r>
              <a:rPr lang="en-US"/>
              <a:t>CHPC HCID Functional Exercise MSEL - 2018</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D434286-3658-417F-9723-227BC1ADE0F3}" type="datetime1">
              <a:rPr lang="en-US" smtClean="0"/>
              <a:t>9/5/2018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a:t>CHPC HCID Functional Exercise MSEL - 2018</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0432F8-BAD3-470A-8FB2-1FF0E141422F}" type="datetime1">
              <a:rPr lang="en-US" smtClean="0"/>
              <a:t>9/5/2018</a:t>
            </a:fld>
            <a:endParaRPr lang="en-US" dirty="0"/>
          </a:p>
        </p:txBody>
      </p:sp>
      <p:sp>
        <p:nvSpPr>
          <p:cNvPr id="6" name="Footer Placeholder 5"/>
          <p:cNvSpPr>
            <a:spLocks noGrp="1"/>
          </p:cNvSpPr>
          <p:nvPr>
            <p:ph type="ftr" sz="quarter" idx="11"/>
          </p:nvPr>
        </p:nvSpPr>
        <p:spPr/>
        <p:txBody>
          <a:bodyPr/>
          <a:lstStyle/>
          <a:p>
            <a:r>
              <a:rPr lang="en-US"/>
              <a:t>CHPC HCID Functional Exercise MSEL - 2018</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EBEE08-4C1E-45E5-9F2E-FC20FEBF5E37}" type="datetime1">
              <a:rPr lang="en-US" smtClean="0"/>
              <a:t>9/5/2018</a:t>
            </a:fld>
            <a:endParaRPr lang="en-US" dirty="0"/>
          </a:p>
        </p:txBody>
      </p:sp>
      <p:sp>
        <p:nvSpPr>
          <p:cNvPr id="8" name="Footer Placeholder 7"/>
          <p:cNvSpPr>
            <a:spLocks noGrp="1"/>
          </p:cNvSpPr>
          <p:nvPr>
            <p:ph type="ftr" sz="quarter" idx="11"/>
          </p:nvPr>
        </p:nvSpPr>
        <p:spPr/>
        <p:txBody>
          <a:bodyPr/>
          <a:lstStyle/>
          <a:p>
            <a:r>
              <a:rPr lang="en-US"/>
              <a:t>CHPC HCID Functional Exercise MSEL - 2018</a:t>
            </a:r>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46FCC7-E235-45DC-B686-889513D79A8A}" type="datetime1">
              <a:rPr lang="en-US" smtClean="0"/>
              <a:t>9/5/2018</a:t>
            </a:fld>
            <a:endParaRPr lang="en-US" dirty="0"/>
          </a:p>
        </p:txBody>
      </p:sp>
      <p:sp>
        <p:nvSpPr>
          <p:cNvPr id="4" name="Footer Placeholder 3"/>
          <p:cNvSpPr>
            <a:spLocks noGrp="1"/>
          </p:cNvSpPr>
          <p:nvPr>
            <p:ph type="ftr" sz="quarter" idx="11"/>
          </p:nvPr>
        </p:nvSpPr>
        <p:spPr/>
        <p:txBody>
          <a:bodyPr/>
          <a:lstStyle/>
          <a:p>
            <a:r>
              <a:rPr lang="en-US"/>
              <a:t>CHPC HCID Functional Exercise MSEL - 2018</a:t>
            </a:r>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D9AFD-9BA6-4B99-86AA-D7703C7D8707}" type="datetime1">
              <a:rPr lang="en-US" smtClean="0"/>
              <a:t>9/5/2018</a:t>
            </a:fld>
            <a:endParaRPr lang="en-US" dirty="0"/>
          </a:p>
        </p:txBody>
      </p:sp>
      <p:sp>
        <p:nvSpPr>
          <p:cNvPr id="3" name="Footer Placeholder 2"/>
          <p:cNvSpPr>
            <a:spLocks noGrp="1"/>
          </p:cNvSpPr>
          <p:nvPr>
            <p:ph type="ftr" sz="quarter" idx="11"/>
          </p:nvPr>
        </p:nvSpPr>
        <p:spPr/>
        <p:txBody>
          <a:bodyPr/>
          <a:lstStyle/>
          <a:p>
            <a:r>
              <a:rPr lang="en-US"/>
              <a:t>CHPC HCID Functional Exercise MSEL - 2018</a:t>
            </a:r>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4246E35-D7B7-406D-AF6A-7B139A5D6A12}" type="datetime1">
              <a:rPr lang="en-US" smtClean="0"/>
              <a:t>9/5/2018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CHPC HCID Functional Exercise MSEL - 2018</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A1E68E-D6E1-43E5-94D3-F6B161E40FFE}" type="datetime1">
              <a:rPr lang="en-US" smtClean="0"/>
              <a:t>9/5/2018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CHPC HCID Functional Exercise MSEL - 2018</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7AEDF94-5538-497F-AF90-6AB55436D352}" type="datetime1">
              <a:rPr lang="en-US" smtClean="0"/>
              <a:t>9/5/2018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CHPC HCID Functional Exercise MSEL - 2018</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chmac@centracare.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hawn.stoen@centracare.com"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millerdav@centracare.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mailto:chmac@centracare.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468C196-CE89-454D-BC14-B5670C80014E}"/>
              </a:ext>
            </a:extLst>
          </p:cNvPr>
          <p:cNvPicPr>
            <a:picLocks noChangeAspect="1"/>
          </p:cNvPicPr>
          <p:nvPr/>
        </p:nvPicPr>
        <p:blipFill rotWithShape="1">
          <a:blip r:embed="rId2">
            <a:extLst>
              <a:ext uri="{28A0092B-C50C-407E-A947-70E740481C1C}">
                <a14:useLocalDpi xmlns:a14="http://schemas.microsoft.com/office/drawing/2010/main" val="0"/>
              </a:ext>
            </a:extLst>
          </a:blip>
          <a:srcRect t="5025" b="15454"/>
          <a:stretch/>
        </p:blipFill>
        <p:spPr>
          <a:xfrm>
            <a:off x="20" y="10"/>
            <a:ext cx="12191980" cy="6859300"/>
          </a:xfrm>
          <a:prstGeom prst="rect">
            <a:avLst/>
          </a:prstGeom>
        </p:spPr>
      </p:pic>
      <p:sp>
        <p:nvSpPr>
          <p:cNvPr id="19" name="Rectangle 18">
            <a:extLst>
              <a:ext uri="{FF2B5EF4-FFF2-40B4-BE49-F238E27FC236}">
                <a16:creationId xmlns:a16="http://schemas.microsoft.com/office/drawing/2014/main" id="{310B1DD0-264A-47E3-A16A-C87AFA51E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6">
            <a:extLst>
              <a:ext uri="{FF2B5EF4-FFF2-40B4-BE49-F238E27FC236}">
                <a16:creationId xmlns:a16="http://schemas.microsoft.com/office/drawing/2014/main" id="{69C1BB7B-F21E-41A2-B30C-D8507B960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bg2"/>
          </a:solidFill>
          <a:ln w="0">
            <a:noFill/>
            <a:prstDash val="solid"/>
            <a:round/>
            <a:headEnd/>
            <a:tailEnd/>
          </a:ln>
        </p:spPr>
      </p:sp>
      <p:sp>
        <p:nvSpPr>
          <p:cNvPr id="23" name="Freeform 6">
            <a:extLst>
              <a:ext uri="{FF2B5EF4-FFF2-40B4-BE49-F238E27FC236}">
                <a16:creationId xmlns:a16="http://schemas.microsoft.com/office/drawing/2014/main" id="{DF6D7DDE-F8A1-4105-9729-F9EB5F81A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915128" y="1788454"/>
            <a:ext cx="8361229" cy="2098226"/>
          </a:xfrm>
        </p:spPr>
        <p:txBody>
          <a:bodyPr>
            <a:normAutofit/>
          </a:bodyPr>
          <a:lstStyle/>
          <a:p>
            <a:r>
              <a:rPr lang="en-US" sz="4500">
                <a:solidFill>
                  <a:schemeClr val="bg2"/>
                </a:solidFill>
              </a:rPr>
              <a:t>CHPC HCID Exercise, October 30</a:t>
            </a:r>
            <a:r>
              <a:rPr lang="en-US" sz="4500" baseline="30000">
                <a:solidFill>
                  <a:schemeClr val="bg2"/>
                </a:solidFill>
              </a:rPr>
              <a:t>th</a:t>
            </a:r>
            <a:r>
              <a:rPr lang="en-US" sz="4500">
                <a:solidFill>
                  <a:schemeClr val="bg2"/>
                </a:solidFill>
              </a:rPr>
              <a:t>, 2018 (08:00-12:00)</a:t>
            </a:r>
          </a:p>
        </p:txBody>
      </p:sp>
    </p:spTree>
    <p:extLst>
      <p:ext uri="{BB962C8B-B14F-4D97-AF65-F5344CB8AC3E}">
        <p14:creationId xmlns:p14="http://schemas.microsoft.com/office/powerpoint/2010/main" val="1663286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#6 (00:45)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dirty="0"/>
              <a:t>MDH/CDC has just called and is requesting that you obtain some blood samples from the patient and have them couriered to the MDH lab in the metro. They are also wondering if you have made contact with LPH regarding family and friends that these patients may have been in contact with since returning to the USA.</a:t>
            </a:r>
          </a:p>
          <a:p>
            <a:pPr marL="0" indent="0">
              <a:buNone/>
            </a:pPr>
            <a:r>
              <a:rPr lang="en-US" sz="1800" dirty="0"/>
              <a:t>Discussion/activity:</a:t>
            </a:r>
          </a:p>
          <a:p>
            <a:pPr marL="457200" indent="-457200">
              <a:buAutoNum type="arabicPeriod"/>
            </a:pPr>
            <a:r>
              <a:rPr lang="en-US" sz="1800" dirty="0"/>
              <a:t>Do you have a policy regarding specimen handling for patients that may have a HCID?</a:t>
            </a:r>
          </a:p>
          <a:p>
            <a:pPr marL="457200" indent="-457200">
              <a:buAutoNum type="arabicPeriod"/>
            </a:pPr>
            <a:r>
              <a:rPr lang="en-US" sz="1800" dirty="0"/>
              <a:t>Do you have staff that are comfortable in performing that task?</a:t>
            </a:r>
          </a:p>
          <a:p>
            <a:pPr marL="457200" indent="-457200">
              <a:buAutoNum type="arabicPeriod"/>
            </a:pPr>
            <a:r>
              <a:rPr lang="en-US" sz="1800" dirty="0"/>
              <a:t>Do you have an MOU with a courier or will MDH need to provide?</a:t>
            </a:r>
          </a:p>
          <a:p>
            <a:pPr marL="457200" indent="-457200">
              <a:buAutoNum type="arabicPeriod"/>
            </a:pPr>
            <a:r>
              <a:rPr lang="en-US" sz="1800" dirty="0"/>
              <a:t>Do you have a good working relationship with your LPH? What information might they need/want?</a:t>
            </a:r>
          </a:p>
          <a:p>
            <a:endParaRPr lang="en-US" sz="1800" dirty="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10</a:t>
            </a:fld>
            <a:endParaRPr lang="en-US"/>
          </a:p>
        </p:txBody>
      </p:sp>
    </p:spTree>
    <p:extLst>
      <p:ext uri="{BB962C8B-B14F-4D97-AF65-F5344CB8AC3E}">
        <p14:creationId xmlns:p14="http://schemas.microsoft.com/office/powerpoint/2010/main" val="179551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#7 (00:55)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The coalition/hmac is requesting a SitRep</a:t>
            </a:r>
          </a:p>
          <a:p>
            <a:pPr marL="0" indent="0">
              <a:buNone/>
            </a:pPr>
            <a:endParaRPr lang="en-US" sz="1800"/>
          </a:p>
          <a:p>
            <a:pPr marL="0" indent="0">
              <a:buNone/>
            </a:pPr>
            <a:r>
              <a:rPr lang="en-US" sz="1800"/>
              <a:t>Discussion/activity:</a:t>
            </a:r>
          </a:p>
          <a:p>
            <a:pPr marL="457200" indent="-457200">
              <a:buAutoNum type="arabicPeriod"/>
            </a:pPr>
            <a:r>
              <a:rPr lang="en-US" sz="1800"/>
              <a:t>What is your current situation (examples may include)</a:t>
            </a:r>
          </a:p>
          <a:p>
            <a:pPr marL="987552" lvl="1" indent="-457200">
              <a:buAutoNum type="arabicPeriod"/>
            </a:pPr>
            <a:r>
              <a:rPr lang="en-US" sz="1800"/>
              <a:t>Staffing</a:t>
            </a:r>
          </a:p>
          <a:p>
            <a:pPr marL="987552" lvl="1" indent="-457200">
              <a:buAutoNum type="arabicPeriod"/>
            </a:pPr>
            <a:r>
              <a:rPr lang="en-US" sz="1800"/>
              <a:t>PPE</a:t>
            </a:r>
          </a:p>
          <a:p>
            <a:pPr marL="987552" lvl="1" indent="-457200">
              <a:buAutoNum type="arabicPeriod"/>
            </a:pPr>
            <a:r>
              <a:rPr lang="en-US" sz="1800"/>
              <a:t>Numbers of patients</a:t>
            </a:r>
          </a:p>
          <a:p>
            <a:pPr marL="987552" lvl="1" indent="-457200">
              <a:buAutoNum type="arabicPeriod"/>
            </a:pPr>
            <a:r>
              <a:rPr lang="en-US" sz="1800"/>
              <a:t>needs</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11</a:t>
            </a:fld>
            <a:endParaRPr lang="en-US"/>
          </a:p>
        </p:txBody>
      </p:sp>
    </p:spTree>
    <p:extLst>
      <p:ext uri="{BB962C8B-B14F-4D97-AF65-F5344CB8AC3E}">
        <p14:creationId xmlns:p14="http://schemas.microsoft.com/office/powerpoint/2010/main" val="219537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#8 (01:00)</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The ER Provider is wondering who he/she needs to contact regarding “getting these patients out of here”</a:t>
            </a:r>
          </a:p>
          <a:p>
            <a:pPr marL="0" indent="0">
              <a:buNone/>
            </a:pPr>
            <a:endParaRPr lang="en-US" sz="1800"/>
          </a:p>
          <a:p>
            <a:pPr marL="0" indent="0">
              <a:buNone/>
            </a:pPr>
            <a:r>
              <a:rPr lang="en-US" sz="1800"/>
              <a:t>Discussion/activity:</a:t>
            </a:r>
          </a:p>
          <a:p>
            <a:pPr marL="457200" indent="-457200">
              <a:buAutoNum type="arabicPeriod"/>
            </a:pPr>
            <a:r>
              <a:rPr lang="en-US" sz="1800"/>
              <a:t>What policies and plans are in place to deal with this type of patient</a:t>
            </a:r>
          </a:p>
          <a:p>
            <a:pPr marL="987552" lvl="1" indent="-457200">
              <a:buAutoNum type="arabicPeriod"/>
            </a:pPr>
            <a:r>
              <a:rPr lang="en-US" sz="1800"/>
              <a:t>EMTALA</a:t>
            </a:r>
          </a:p>
          <a:p>
            <a:pPr marL="1444752" lvl="2" indent="-457200">
              <a:buAutoNum type="arabicPeriod"/>
            </a:pPr>
            <a:r>
              <a:rPr lang="en-US" dirty="0"/>
              <a:t>MD – to – MD report</a:t>
            </a:r>
          </a:p>
          <a:p>
            <a:pPr marL="1444752" lvl="2" indent="-457200">
              <a:buAutoNum type="arabicPeriod"/>
            </a:pPr>
            <a:r>
              <a:rPr lang="en-US" dirty="0"/>
              <a:t>RN – to – RN report</a:t>
            </a:r>
          </a:p>
          <a:p>
            <a:pPr marL="987552" lvl="1" indent="-457200">
              <a:buAutoNum type="arabicPeriod"/>
            </a:pPr>
            <a:r>
              <a:rPr lang="en-US" sz="1800"/>
              <a:t>Transportation</a:t>
            </a:r>
          </a:p>
          <a:p>
            <a:pPr marL="1444752" lvl="2" indent="-457200">
              <a:buAutoNum type="arabicPeriod"/>
            </a:pPr>
            <a:r>
              <a:rPr lang="en-US" dirty="0"/>
              <a:t>Who and how long before they arrive</a:t>
            </a:r>
          </a:p>
          <a:p>
            <a:pPr marL="987552" lvl="1" indent="-457200">
              <a:buAutoNum type="arabicPeriod"/>
            </a:pPr>
            <a:r>
              <a:rPr lang="en-US" sz="1800"/>
              <a:t>Where could they go</a:t>
            </a:r>
          </a:p>
          <a:p>
            <a:pPr marL="1444752" lvl="2" indent="-457200">
              <a:buAutoNum type="arabicPeriod"/>
            </a:pPr>
            <a:r>
              <a:rPr lang="en-US" dirty="0"/>
              <a:t>U of MN</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12</a:t>
            </a:fld>
            <a:endParaRPr lang="en-US"/>
          </a:p>
        </p:txBody>
      </p:sp>
    </p:spTree>
    <p:extLst>
      <p:ext uri="{BB962C8B-B14F-4D97-AF65-F5344CB8AC3E}">
        <p14:creationId xmlns:p14="http://schemas.microsoft.com/office/powerpoint/2010/main" val="1928814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#9 (01:15)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700" dirty="0"/>
              <a:t>EMS transport has just notified you that they can take only one patient at a time. They expect to be at your facility in 30 minutes to take the 40 male who seems to be a bit sicker, then they will return in 6 hours for the other patient (17 female). There are no other transport options at this time.</a:t>
            </a:r>
          </a:p>
          <a:p>
            <a:pPr marL="0" indent="0">
              <a:buNone/>
            </a:pPr>
            <a:endParaRPr lang="en-US" sz="1700" dirty="0"/>
          </a:p>
          <a:p>
            <a:pPr marL="0" indent="0">
              <a:buNone/>
            </a:pPr>
            <a:r>
              <a:rPr lang="en-US" sz="1700" dirty="0"/>
              <a:t>Discussion/activity:</a:t>
            </a:r>
          </a:p>
          <a:p>
            <a:pPr marL="457200" indent="-457200">
              <a:buAutoNum type="arabicPeriod"/>
            </a:pPr>
            <a:r>
              <a:rPr lang="en-US" sz="1700" dirty="0"/>
              <a:t>What preparations do you need to make for EMS transport</a:t>
            </a:r>
          </a:p>
          <a:p>
            <a:pPr marL="987552" lvl="1" indent="-457200">
              <a:buAutoNum type="arabicPeriod"/>
            </a:pPr>
            <a:r>
              <a:rPr lang="en-US" sz="1700" dirty="0"/>
              <a:t>Where will you make the exchange</a:t>
            </a:r>
          </a:p>
          <a:p>
            <a:pPr marL="987552" lvl="1" indent="-457200">
              <a:buAutoNum type="arabicPeriod"/>
            </a:pPr>
            <a:r>
              <a:rPr lang="en-US" sz="1700" dirty="0"/>
              <a:t>How do you need to package the patient</a:t>
            </a:r>
          </a:p>
          <a:p>
            <a:pPr marL="987552" lvl="1" indent="-457200">
              <a:buAutoNum type="arabicPeriod"/>
            </a:pPr>
            <a:r>
              <a:rPr lang="en-US" sz="1700" dirty="0"/>
              <a:t>How do you move about the building</a:t>
            </a:r>
          </a:p>
          <a:p>
            <a:pPr marL="457200" indent="-457200">
              <a:buAutoNum type="arabicPeriod"/>
            </a:pPr>
            <a:r>
              <a:rPr lang="en-US" sz="1700" dirty="0"/>
              <a:t>What does it mean for your facility to sit on the other pt. for 6 hours form now</a:t>
            </a:r>
          </a:p>
          <a:p>
            <a:pPr marL="987552" lvl="1" indent="-457200">
              <a:buAutoNum type="arabicPeriod"/>
            </a:pPr>
            <a:r>
              <a:rPr lang="en-US" sz="1700" dirty="0"/>
              <a:t>Staffing</a:t>
            </a:r>
          </a:p>
          <a:p>
            <a:pPr marL="987552" lvl="1" indent="-457200">
              <a:buAutoNum type="arabicPeriod"/>
            </a:pPr>
            <a:r>
              <a:rPr lang="en-US" sz="1700" dirty="0"/>
              <a:t>PPE</a:t>
            </a:r>
          </a:p>
          <a:p>
            <a:pPr marL="987552" lvl="1" indent="-457200">
              <a:buAutoNum type="arabicPeriod"/>
            </a:pPr>
            <a:endParaRPr lang="en-US" sz="1700" dirty="0"/>
          </a:p>
          <a:p>
            <a:endParaRPr lang="en-US" sz="1700" dirty="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13</a:t>
            </a:fld>
            <a:endParaRPr lang="en-US"/>
          </a:p>
        </p:txBody>
      </p:sp>
    </p:spTree>
    <p:extLst>
      <p:ext uri="{BB962C8B-B14F-4D97-AF65-F5344CB8AC3E}">
        <p14:creationId xmlns:p14="http://schemas.microsoft.com/office/powerpoint/2010/main" val="85133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#10 (01:30)</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Your distribution clerk just called and stated that you have enough PPE to last 2.5 – 3 more hours</a:t>
            </a:r>
          </a:p>
          <a:p>
            <a:pPr marL="0" indent="0">
              <a:buNone/>
            </a:pPr>
            <a:endParaRPr lang="en-US" sz="1800"/>
          </a:p>
          <a:p>
            <a:pPr marL="0" indent="0">
              <a:buNone/>
            </a:pPr>
            <a:r>
              <a:rPr lang="en-US" sz="1800"/>
              <a:t>Discussion/activity:</a:t>
            </a:r>
          </a:p>
          <a:p>
            <a:pPr marL="457200" indent="-457200">
              <a:buAutoNum type="arabicPeriod"/>
            </a:pPr>
            <a:r>
              <a:rPr lang="en-US" sz="1800"/>
              <a:t>What are your options for more PPE</a:t>
            </a:r>
          </a:p>
          <a:p>
            <a:pPr marL="987552" lvl="1" indent="-457200">
              <a:buAutoNum type="arabicPeriod"/>
            </a:pPr>
            <a:r>
              <a:rPr lang="en-US" sz="1800"/>
              <a:t>Corporate mother ship</a:t>
            </a:r>
          </a:p>
          <a:p>
            <a:pPr marL="987552" lvl="1" indent="-457200">
              <a:buAutoNum type="arabicPeriod"/>
            </a:pPr>
            <a:r>
              <a:rPr lang="en-US" sz="1800"/>
              <a:t>Neighboring hospitals</a:t>
            </a:r>
          </a:p>
          <a:p>
            <a:pPr marL="987552" lvl="1" indent="-457200">
              <a:buAutoNum type="arabicPeriod"/>
            </a:pPr>
            <a:r>
              <a:rPr lang="en-US" sz="1800"/>
              <a:t>Regional coalition</a:t>
            </a:r>
          </a:p>
          <a:p>
            <a:pPr marL="987552" lvl="1" indent="-457200">
              <a:buAutoNum type="arabicPeriod"/>
            </a:pPr>
            <a:r>
              <a:rPr lang="en-US" sz="1800"/>
              <a:t>State of MN</a:t>
            </a:r>
          </a:p>
          <a:p>
            <a:pPr marL="987552" lvl="1" indent="-457200">
              <a:buAutoNum type="arabicPeriod"/>
            </a:pPr>
            <a:r>
              <a:rPr lang="en-US" sz="1800"/>
              <a:t>Federal SNS</a:t>
            </a:r>
          </a:p>
          <a:p>
            <a:pPr marL="457200" indent="-457200">
              <a:buAutoNum type="arabicPeriod"/>
            </a:pPr>
            <a:r>
              <a:rPr lang="en-US" sz="1800"/>
              <a:t>Who could you call</a:t>
            </a:r>
          </a:p>
          <a:p>
            <a:pPr marL="987552" lvl="1" indent="-457200">
              <a:buAutoNum type="arabicPeriod"/>
            </a:pPr>
            <a:r>
              <a:rPr lang="en-US" sz="1800"/>
              <a:t>Corporate</a:t>
            </a:r>
          </a:p>
          <a:p>
            <a:pPr marL="987552" lvl="1" indent="-457200">
              <a:buAutoNum type="arabicPeriod"/>
            </a:pPr>
            <a:r>
              <a:rPr lang="en-US" sz="1800"/>
              <a:t>HMAC</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14</a:t>
            </a:fld>
            <a:endParaRPr lang="en-US"/>
          </a:p>
        </p:txBody>
      </p:sp>
    </p:spTree>
    <p:extLst>
      <p:ext uri="{BB962C8B-B14F-4D97-AF65-F5344CB8AC3E}">
        <p14:creationId xmlns:p14="http://schemas.microsoft.com/office/powerpoint/2010/main" val="4248069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#11 (01:45)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lnSpcReduction="10000"/>
          </a:bodyPr>
          <a:lstStyle/>
          <a:p>
            <a:pPr marL="0" indent="0">
              <a:buNone/>
            </a:pPr>
            <a:r>
              <a:rPr lang="en-US" sz="2400" dirty="0"/>
              <a:t>Media is out front of your hospital and is wondering “what you are hiding behind your doors”</a:t>
            </a:r>
          </a:p>
          <a:p>
            <a:pPr marL="0" indent="0">
              <a:buNone/>
            </a:pPr>
            <a:endParaRPr lang="en-US" sz="1500" dirty="0"/>
          </a:p>
          <a:p>
            <a:pPr marL="0" indent="0">
              <a:buNone/>
            </a:pPr>
            <a:r>
              <a:rPr lang="en-US" sz="1500" dirty="0"/>
              <a:t>Discussion/activity:</a:t>
            </a:r>
          </a:p>
          <a:p>
            <a:pPr marL="457200" indent="-457200">
              <a:buAutoNum type="arabicPeriod"/>
            </a:pPr>
            <a:r>
              <a:rPr lang="en-US" sz="1500" dirty="0"/>
              <a:t>What are you plans and procedures for Public Information</a:t>
            </a:r>
          </a:p>
          <a:p>
            <a:pPr marL="987552" lvl="1" indent="-457200">
              <a:buAutoNum type="arabicPeriod"/>
            </a:pPr>
            <a:r>
              <a:rPr lang="en-US" sz="1500" dirty="0"/>
              <a:t>Do you have a PIO</a:t>
            </a:r>
          </a:p>
          <a:p>
            <a:pPr marL="1444752" lvl="2" indent="-457200">
              <a:buAutoNum type="arabicPeriod"/>
            </a:pPr>
            <a:r>
              <a:rPr lang="en-US" sz="1500" dirty="0"/>
              <a:t>Will they do a sole brief</a:t>
            </a:r>
          </a:p>
          <a:p>
            <a:pPr marL="1444752" lvl="2" indent="-457200">
              <a:buAutoNum type="arabicPeriod"/>
            </a:pPr>
            <a:r>
              <a:rPr lang="en-US" sz="1500" dirty="0"/>
              <a:t>Will they contact LPH or MDH for guidance</a:t>
            </a:r>
          </a:p>
          <a:p>
            <a:pPr marL="1444752" lvl="2" indent="-457200">
              <a:buAutoNum type="arabicPeriod"/>
            </a:pPr>
            <a:r>
              <a:rPr lang="en-US" sz="1500" dirty="0"/>
              <a:t>Will it be the MD</a:t>
            </a:r>
          </a:p>
          <a:p>
            <a:pPr marL="987552" lvl="1" indent="-457200">
              <a:buAutoNum type="arabicPeriod"/>
            </a:pPr>
            <a:r>
              <a:rPr lang="en-US" sz="1500" dirty="0"/>
              <a:t>Have you kept up on social media and those routes of information</a:t>
            </a:r>
          </a:p>
          <a:p>
            <a:pPr marL="1444752" lvl="2" indent="-457200">
              <a:buAutoNum type="arabicPeriod"/>
            </a:pPr>
            <a:r>
              <a:rPr lang="en-US" sz="1500" dirty="0"/>
              <a:t>Guidance to those seeking medical care in your are</a:t>
            </a:r>
          </a:p>
          <a:p>
            <a:pPr marL="1901952" lvl="3" indent="-457200">
              <a:buAutoNum type="arabicPeriod"/>
            </a:pPr>
            <a:r>
              <a:rPr lang="en-US" sz="1500" dirty="0"/>
              <a:t>Alternate ER</a:t>
            </a:r>
          </a:p>
          <a:p>
            <a:pPr marL="1901952" lvl="3" indent="-457200">
              <a:buAutoNum type="arabicPeriod"/>
            </a:pPr>
            <a:r>
              <a:rPr lang="en-US" sz="1500" dirty="0"/>
              <a:t>Elective procedures</a:t>
            </a:r>
          </a:p>
          <a:p>
            <a:pPr marL="1901952" lvl="3" indent="-457200">
              <a:buAutoNum type="arabicPeriod"/>
            </a:pPr>
            <a:r>
              <a:rPr lang="en-US" sz="1500" dirty="0"/>
              <a:t>Memo to current inpatients and their families</a:t>
            </a:r>
          </a:p>
          <a:p>
            <a:pPr marL="1901952" lvl="3" indent="-457200">
              <a:buAutoNum type="arabicPeriod"/>
            </a:pPr>
            <a:endParaRPr lang="en-US" sz="1500" dirty="0"/>
          </a:p>
          <a:p>
            <a:pPr marL="987552" lvl="1" indent="-457200">
              <a:buAutoNum type="arabicPeriod"/>
            </a:pPr>
            <a:endParaRPr lang="en-US" sz="1500" dirty="0"/>
          </a:p>
          <a:p>
            <a:endParaRPr lang="en-US" sz="1500" dirty="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15</a:t>
            </a:fld>
            <a:endParaRPr lang="en-US"/>
          </a:p>
        </p:txBody>
      </p:sp>
    </p:spTree>
    <p:extLst>
      <p:ext uri="{BB962C8B-B14F-4D97-AF65-F5344CB8AC3E}">
        <p14:creationId xmlns:p14="http://schemas.microsoft.com/office/powerpoint/2010/main" val="2686675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#12 (02:00)</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The 40 male has now left the facility via EMS, what next?</a:t>
            </a:r>
          </a:p>
          <a:p>
            <a:pPr marL="0" indent="0">
              <a:buNone/>
            </a:pPr>
            <a:endParaRPr lang="en-US" sz="1800"/>
          </a:p>
          <a:p>
            <a:pPr marL="0" indent="0">
              <a:buNone/>
            </a:pPr>
            <a:r>
              <a:rPr lang="en-US" sz="1800"/>
              <a:t>Discussion/activity:</a:t>
            </a:r>
          </a:p>
          <a:p>
            <a:pPr marL="457200" indent="-457200">
              <a:buAutoNum type="arabicPeriod"/>
            </a:pPr>
            <a:r>
              <a:rPr lang="en-US" sz="1800"/>
              <a:t>What are the next steps</a:t>
            </a:r>
          </a:p>
          <a:p>
            <a:pPr marL="987552" lvl="1" indent="-457200">
              <a:buAutoNum type="arabicPeriod"/>
            </a:pPr>
            <a:r>
              <a:rPr lang="en-US" sz="1800"/>
              <a:t>Cleaning the transport corridor</a:t>
            </a:r>
          </a:p>
          <a:p>
            <a:pPr marL="987552" lvl="1" indent="-457200">
              <a:buAutoNum type="arabicPeriod"/>
            </a:pPr>
            <a:r>
              <a:rPr lang="en-US" sz="1800"/>
              <a:t>Cleaning the room</a:t>
            </a:r>
          </a:p>
          <a:p>
            <a:pPr marL="987552" lvl="1" indent="-457200">
              <a:buAutoNum type="arabicPeriod"/>
            </a:pPr>
            <a:r>
              <a:rPr lang="en-US" sz="1800"/>
              <a:t>Trash handling</a:t>
            </a:r>
          </a:p>
          <a:p>
            <a:pPr marL="987552" lvl="1" indent="-457200">
              <a:buAutoNum type="arabicPeriod"/>
            </a:pPr>
            <a:endParaRPr lang="en-US" sz="1800"/>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16</a:t>
            </a:fld>
            <a:endParaRPr lang="en-US"/>
          </a:p>
        </p:txBody>
      </p:sp>
    </p:spTree>
    <p:extLst>
      <p:ext uri="{BB962C8B-B14F-4D97-AF65-F5344CB8AC3E}">
        <p14:creationId xmlns:p14="http://schemas.microsoft.com/office/powerpoint/2010/main" val="3654467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#13 (02:15)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Supplies have arrived from the coalition, however they are slightly different</a:t>
            </a:r>
          </a:p>
          <a:p>
            <a:pPr marL="0" indent="0">
              <a:buNone/>
            </a:pPr>
            <a:endParaRPr lang="en-US" sz="1800"/>
          </a:p>
          <a:p>
            <a:pPr marL="0" indent="0">
              <a:buNone/>
            </a:pPr>
            <a:r>
              <a:rPr lang="en-US" sz="1800"/>
              <a:t>Discussion/activity:</a:t>
            </a:r>
          </a:p>
          <a:p>
            <a:pPr marL="457200" indent="-457200">
              <a:buAutoNum type="arabicPeriod"/>
            </a:pPr>
            <a:r>
              <a:rPr lang="en-US" sz="1800"/>
              <a:t>What steps do you need to take to be sure that all staff are comfortable and safe in this different PPE</a:t>
            </a:r>
          </a:p>
          <a:p>
            <a:pPr marL="987552" lvl="1" indent="-457200">
              <a:buAutoNum type="arabicPeriod"/>
            </a:pPr>
            <a:r>
              <a:rPr lang="en-US" sz="1800"/>
              <a:t>Do you have JIT videos to show from CDC with all of the different combinations of PPE</a:t>
            </a:r>
          </a:p>
          <a:p>
            <a:pPr marL="987552" lvl="1" indent="-457200">
              <a:buAutoNum type="arabicPeriod"/>
            </a:pPr>
            <a:r>
              <a:rPr lang="en-US" sz="1800"/>
              <a:t>Do you have subject matter expert at the facility to do JIT</a:t>
            </a:r>
          </a:p>
          <a:p>
            <a:pPr marL="987552" lvl="1" indent="-457200">
              <a:buAutoNum type="arabicPeriod"/>
            </a:pPr>
            <a:r>
              <a:rPr lang="en-US" sz="1800"/>
              <a:t>Could you have asked the coalition to send a trainer with the supplies</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17</a:t>
            </a:fld>
            <a:endParaRPr lang="en-US"/>
          </a:p>
        </p:txBody>
      </p:sp>
    </p:spTree>
    <p:extLst>
      <p:ext uri="{BB962C8B-B14F-4D97-AF65-F5344CB8AC3E}">
        <p14:creationId xmlns:p14="http://schemas.microsoft.com/office/powerpoint/2010/main" val="2922447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#14 (02:25)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The coalition/hmac is requesting a SitRep</a:t>
            </a:r>
          </a:p>
          <a:p>
            <a:pPr marL="0" indent="0">
              <a:buNone/>
            </a:pPr>
            <a:endParaRPr lang="en-US" sz="1800"/>
          </a:p>
          <a:p>
            <a:pPr marL="0" indent="0">
              <a:buNone/>
            </a:pPr>
            <a:r>
              <a:rPr lang="en-US" sz="1800"/>
              <a:t>Discussion/activity:</a:t>
            </a:r>
          </a:p>
          <a:p>
            <a:pPr marL="457200" indent="-457200">
              <a:buAutoNum type="arabicPeriod"/>
            </a:pPr>
            <a:r>
              <a:rPr lang="en-US" sz="1800"/>
              <a:t>What is your current situation (examples may include)</a:t>
            </a:r>
          </a:p>
          <a:p>
            <a:pPr marL="987552" lvl="1" indent="-457200">
              <a:buAutoNum type="arabicPeriod"/>
            </a:pPr>
            <a:r>
              <a:rPr lang="en-US" sz="1800"/>
              <a:t>Staffing</a:t>
            </a:r>
          </a:p>
          <a:p>
            <a:pPr marL="987552" lvl="1" indent="-457200">
              <a:buAutoNum type="arabicPeriod"/>
            </a:pPr>
            <a:r>
              <a:rPr lang="en-US" sz="1800"/>
              <a:t>PPE</a:t>
            </a:r>
          </a:p>
          <a:p>
            <a:pPr marL="987552" lvl="1" indent="-457200">
              <a:buAutoNum type="arabicPeriod"/>
            </a:pPr>
            <a:r>
              <a:rPr lang="en-US" sz="1800"/>
              <a:t>Numbers of patients</a:t>
            </a:r>
          </a:p>
          <a:p>
            <a:pPr marL="987552" lvl="1" indent="-457200">
              <a:buAutoNum type="arabicPeriod"/>
            </a:pPr>
            <a:r>
              <a:rPr lang="en-US" sz="1800"/>
              <a:t>needs</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18</a:t>
            </a:fld>
            <a:endParaRPr lang="en-US"/>
          </a:p>
        </p:txBody>
      </p:sp>
    </p:spTree>
    <p:extLst>
      <p:ext uri="{BB962C8B-B14F-4D97-AF65-F5344CB8AC3E}">
        <p14:creationId xmlns:p14="http://schemas.microsoft.com/office/powerpoint/2010/main" val="2066951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Debrief at your facility </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The exercise is now complet</a:t>
            </a:r>
          </a:p>
          <a:p>
            <a:pPr marL="0" indent="0">
              <a:buNone/>
            </a:pPr>
            <a:endParaRPr lang="en-US" sz="1800"/>
          </a:p>
          <a:p>
            <a:pPr marL="0" indent="0">
              <a:buNone/>
            </a:pPr>
            <a:r>
              <a:rPr lang="en-US" sz="1800"/>
              <a:t>Discussion/activity:</a:t>
            </a:r>
          </a:p>
          <a:p>
            <a:pPr marL="457200" indent="-457200">
              <a:buAutoNum type="arabicPeriod"/>
            </a:pPr>
            <a:r>
              <a:rPr lang="en-US" sz="1800"/>
              <a:t>What is your current situation (examples may include)</a:t>
            </a:r>
          </a:p>
          <a:p>
            <a:pPr marL="987552" lvl="1" indent="-457200">
              <a:buAutoNum type="arabicPeriod"/>
            </a:pPr>
            <a:r>
              <a:rPr lang="en-US" sz="1800"/>
              <a:t>Staffing</a:t>
            </a:r>
          </a:p>
          <a:p>
            <a:pPr marL="987552" lvl="1" indent="-457200">
              <a:buAutoNum type="arabicPeriod"/>
            </a:pPr>
            <a:r>
              <a:rPr lang="en-US" sz="1800"/>
              <a:t>PPE</a:t>
            </a:r>
          </a:p>
          <a:p>
            <a:pPr marL="987552" lvl="1" indent="-457200">
              <a:buAutoNum type="arabicPeriod"/>
            </a:pPr>
            <a:r>
              <a:rPr lang="en-US" sz="1800"/>
              <a:t>Numbers of patients</a:t>
            </a:r>
          </a:p>
          <a:p>
            <a:pPr marL="987552" lvl="1" indent="-457200">
              <a:buAutoNum type="arabicPeriod"/>
            </a:pPr>
            <a:r>
              <a:rPr lang="en-US" sz="1800"/>
              <a:t>needs</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19</a:t>
            </a:fld>
            <a:endParaRPr lang="en-US"/>
          </a:p>
        </p:txBody>
      </p:sp>
    </p:spTree>
    <p:extLst>
      <p:ext uri="{BB962C8B-B14F-4D97-AF65-F5344CB8AC3E}">
        <p14:creationId xmlns:p14="http://schemas.microsoft.com/office/powerpoint/2010/main" val="19530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2A44423-11F8-4040-A1EF-E9ED182FA601}"/>
              </a:ext>
            </a:extLst>
          </p:cNvPr>
          <p:cNvSpPr>
            <a:spLocks noGrp="1"/>
          </p:cNvSpPr>
          <p:nvPr>
            <p:ph type="title"/>
          </p:nvPr>
        </p:nvSpPr>
        <p:spPr>
          <a:xfrm>
            <a:off x="640081" y="631373"/>
            <a:ext cx="4018839" cy="5582784"/>
          </a:xfrm>
        </p:spPr>
        <p:txBody>
          <a:bodyPr anchor="t">
            <a:normAutofit/>
          </a:bodyPr>
          <a:lstStyle/>
          <a:p>
            <a:pPr algn="r"/>
            <a:r>
              <a:rPr lang="en-US" sz="5400">
                <a:solidFill>
                  <a:schemeClr val="bg2"/>
                </a:solidFill>
              </a:rPr>
              <a:t>Exercise Objectives</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1FE1F86-CFFA-4EC9-85D4-DD9DD317797F}"/>
              </a:ext>
            </a:extLst>
          </p:cNvPr>
          <p:cNvSpPr>
            <a:spLocks noGrp="1"/>
          </p:cNvSpPr>
          <p:nvPr>
            <p:ph idx="1"/>
          </p:nvPr>
        </p:nvSpPr>
        <p:spPr>
          <a:xfrm>
            <a:off x="6176720" y="631373"/>
            <a:ext cx="4892308" cy="5606141"/>
          </a:xfrm>
        </p:spPr>
        <p:txBody>
          <a:bodyPr anchor="ctr">
            <a:normAutofit/>
          </a:bodyPr>
          <a:lstStyle/>
          <a:p>
            <a:r>
              <a:rPr lang="en-US" sz="1800"/>
              <a:t>Exercise Objectives:</a:t>
            </a:r>
          </a:p>
          <a:p>
            <a:pPr lvl="1"/>
            <a:r>
              <a:rPr lang="en-US" sz="1800"/>
              <a:t>1. Identify, Isolate, and Treat a patient with HCID</a:t>
            </a:r>
          </a:p>
          <a:p>
            <a:pPr lvl="1"/>
            <a:r>
              <a:rPr lang="en-US" sz="1800"/>
              <a:t>2. Communicate with outside agencies as appropriate regarding the care and transfer of a HCID patient</a:t>
            </a:r>
          </a:p>
          <a:p>
            <a:pPr lvl="1"/>
            <a:r>
              <a:rPr lang="en-US" sz="1800"/>
              <a:t>3. Effectively and Safely work with Full Barrier PPE, specimen handling, and Cat. A Waste</a:t>
            </a:r>
          </a:p>
        </p:txBody>
      </p:sp>
      <p:sp>
        <p:nvSpPr>
          <p:cNvPr id="4" name="Footer Placeholder 3">
            <a:extLst>
              <a:ext uri="{FF2B5EF4-FFF2-40B4-BE49-F238E27FC236}">
                <a16:creationId xmlns:a16="http://schemas.microsoft.com/office/drawing/2014/main" id="{9538BFC9-10F7-418D-AFB9-94841DE8325D}"/>
              </a:ext>
            </a:extLst>
          </p:cNvPr>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5FCF1655-BCE4-4F9A-B7CF-3B4604C57E93}"/>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2</a:t>
            </a:fld>
            <a:endParaRPr lang="en-US"/>
          </a:p>
        </p:txBody>
      </p:sp>
    </p:spTree>
    <p:extLst>
      <p:ext uri="{BB962C8B-B14F-4D97-AF65-F5344CB8AC3E}">
        <p14:creationId xmlns:p14="http://schemas.microsoft.com/office/powerpoint/2010/main" val="3362268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E4F804F-E5C0-4313-8ACF-22142A6C01E3}"/>
              </a:ext>
            </a:extLst>
          </p:cNvPr>
          <p:cNvSpPr>
            <a:spLocks noGrp="1"/>
          </p:cNvSpPr>
          <p:nvPr>
            <p:ph type="title"/>
          </p:nvPr>
        </p:nvSpPr>
        <p:spPr>
          <a:xfrm>
            <a:off x="640081" y="631373"/>
            <a:ext cx="4018839" cy="5582784"/>
          </a:xfrm>
        </p:spPr>
        <p:txBody>
          <a:bodyPr anchor="t">
            <a:normAutofit/>
          </a:bodyPr>
          <a:lstStyle/>
          <a:p>
            <a:pPr algn="r"/>
            <a:r>
              <a:rPr lang="en-US" sz="4600" dirty="0">
                <a:solidFill>
                  <a:schemeClr val="bg2"/>
                </a:solidFill>
              </a:rPr>
              <a:t>De-Brief &amp; Summarize the Exercise</a:t>
            </a:r>
            <a:br>
              <a:rPr lang="en-US" sz="4600" dirty="0">
                <a:solidFill>
                  <a:schemeClr val="bg2"/>
                </a:solidFill>
              </a:rPr>
            </a:br>
            <a:endParaRPr lang="en-US" sz="4600" dirty="0">
              <a:solidFill>
                <a:schemeClr val="bg2"/>
              </a:solidFill>
            </a:endParaRP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2F18FDA-3472-4932-9B1F-D0D85EA90BDA}"/>
              </a:ext>
            </a:extLst>
          </p:cNvPr>
          <p:cNvSpPr>
            <a:spLocks noGrp="1"/>
          </p:cNvSpPr>
          <p:nvPr>
            <p:ph idx="1"/>
          </p:nvPr>
        </p:nvSpPr>
        <p:spPr>
          <a:xfrm>
            <a:off x="6176720" y="631373"/>
            <a:ext cx="4892308" cy="5606141"/>
          </a:xfrm>
        </p:spPr>
        <p:txBody>
          <a:bodyPr anchor="ctr">
            <a:normAutofit/>
          </a:bodyPr>
          <a:lstStyle/>
          <a:p>
            <a:r>
              <a:rPr lang="en-US" sz="2400" dirty="0">
                <a:solidFill>
                  <a:schemeClr val="tx1"/>
                </a:solidFill>
              </a:rPr>
              <a:t>Identify that this is a safe forum for open and honest conversation</a:t>
            </a:r>
          </a:p>
          <a:p>
            <a:endParaRPr lang="en-US" sz="2400" dirty="0">
              <a:solidFill>
                <a:schemeClr val="tx1"/>
              </a:solidFill>
            </a:endParaRPr>
          </a:p>
          <a:p>
            <a:r>
              <a:rPr lang="en-US" sz="1800" dirty="0">
                <a:solidFill>
                  <a:schemeClr val="tx1"/>
                </a:solidFill>
              </a:rPr>
              <a:t>What went well during the exercise?</a:t>
            </a:r>
          </a:p>
          <a:p>
            <a:r>
              <a:rPr lang="en-US" sz="1800" dirty="0"/>
              <a:t>What did not go so well?</a:t>
            </a:r>
          </a:p>
          <a:p>
            <a:r>
              <a:rPr lang="en-US" sz="1800" dirty="0"/>
              <a:t>Are there any suggestions or areas for improvement?</a:t>
            </a:r>
          </a:p>
          <a:p>
            <a:r>
              <a:rPr lang="en-US" sz="1800" u="sng" dirty="0"/>
              <a:t>Have each participant complete the evaluation form.</a:t>
            </a:r>
          </a:p>
          <a:p>
            <a:pPr marL="530352" lvl="1" indent="0">
              <a:buNone/>
            </a:pPr>
            <a:endParaRPr lang="en-US" sz="1800" u="sng" dirty="0"/>
          </a:p>
          <a:p>
            <a:pPr marL="0" indent="0">
              <a:buNone/>
            </a:pPr>
            <a:endParaRPr lang="en-US" sz="1800" dirty="0"/>
          </a:p>
        </p:txBody>
      </p:sp>
      <p:sp>
        <p:nvSpPr>
          <p:cNvPr id="4" name="Footer Placeholder 3">
            <a:extLst>
              <a:ext uri="{FF2B5EF4-FFF2-40B4-BE49-F238E27FC236}">
                <a16:creationId xmlns:a16="http://schemas.microsoft.com/office/drawing/2014/main" id="{4EB3D28D-648F-4773-A252-9F99CEE6D405}"/>
              </a:ext>
            </a:extLst>
          </p:cNvPr>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71019F86-490B-4139-927B-56A8E5D13059}"/>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20</a:t>
            </a:fld>
            <a:endParaRPr lang="en-US"/>
          </a:p>
        </p:txBody>
      </p:sp>
    </p:spTree>
    <p:extLst>
      <p:ext uri="{BB962C8B-B14F-4D97-AF65-F5344CB8AC3E}">
        <p14:creationId xmlns:p14="http://schemas.microsoft.com/office/powerpoint/2010/main" val="3561653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2472E14-790B-46F7-B449-B84CA605CFA1}"/>
              </a:ext>
            </a:extLst>
          </p:cNvPr>
          <p:cNvSpPr>
            <a:spLocks noGrp="1"/>
          </p:cNvSpPr>
          <p:nvPr>
            <p:ph type="title"/>
          </p:nvPr>
        </p:nvSpPr>
        <p:spPr>
          <a:xfrm>
            <a:off x="640081" y="631373"/>
            <a:ext cx="4018839" cy="5582784"/>
          </a:xfrm>
        </p:spPr>
        <p:txBody>
          <a:bodyPr anchor="t">
            <a:normAutofit/>
          </a:bodyPr>
          <a:lstStyle/>
          <a:p>
            <a:pPr algn="r"/>
            <a:r>
              <a:rPr lang="en-US" sz="5400">
                <a:solidFill>
                  <a:schemeClr val="bg2"/>
                </a:solidFill>
              </a:rPr>
              <a:t>Complete the Survey Monkey</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63079EE-ACC8-4EBC-920E-30D9F4BD89A1}"/>
              </a:ext>
            </a:extLst>
          </p:cNvPr>
          <p:cNvSpPr>
            <a:spLocks noGrp="1"/>
          </p:cNvSpPr>
          <p:nvPr>
            <p:ph idx="1"/>
          </p:nvPr>
        </p:nvSpPr>
        <p:spPr>
          <a:xfrm>
            <a:off x="6176720" y="631373"/>
            <a:ext cx="4892308" cy="5606141"/>
          </a:xfrm>
        </p:spPr>
        <p:txBody>
          <a:bodyPr anchor="ctr">
            <a:normAutofit/>
          </a:bodyPr>
          <a:lstStyle/>
          <a:p>
            <a:r>
              <a:rPr lang="en-US" sz="1800" dirty="0"/>
              <a:t>A link will be sent from the </a:t>
            </a:r>
            <a:r>
              <a:rPr lang="en-US" sz="1800" dirty="0">
                <a:hlinkClick r:id="rId2"/>
              </a:rPr>
              <a:t>chmac@centracare.com</a:t>
            </a:r>
            <a:r>
              <a:rPr lang="en-US" sz="1800" dirty="0"/>
              <a:t> to a survey monkey</a:t>
            </a:r>
          </a:p>
          <a:p>
            <a:pPr lvl="1"/>
            <a:r>
              <a:rPr lang="en-US" sz="1800" dirty="0"/>
              <a:t>Please complete one per facility as a group or compile the information form each participant and fill out one survey per site.</a:t>
            </a:r>
          </a:p>
        </p:txBody>
      </p:sp>
      <p:sp>
        <p:nvSpPr>
          <p:cNvPr id="4" name="Footer Placeholder 3">
            <a:extLst>
              <a:ext uri="{FF2B5EF4-FFF2-40B4-BE49-F238E27FC236}">
                <a16:creationId xmlns:a16="http://schemas.microsoft.com/office/drawing/2014/main" id="{E8C2EDDE-3121-426C-BA19-EDF8A76DF4E9}"/>
              </a:ext>
            </a:extLst>
          </p:cNvPr>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C971EEE7-A5B9-42B6-ACBB-881C0F4700FB}"/>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21</a:t>
            </a:fld>
            <a:endParaRPr lang="en-US"/>
          </a:p>
        </p:txBody>
      </p:sp>
    </p:spTree>
    <p:extLst>
      <p:ext uri="{BB962C8B-B14F-4D97-AF65-F5344CB8AC3E}">
        <p14:creationId xmlns:p14="http://schemas.microsoft.com/office/powerpoint/2010/main" val="4111346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0E0C613-64CA-4B69-AA0A-EE326124DB7F}"/>
              </a:ext>
            </a:extLst>
          </p:cNvPr>
          <p:cNvPicPr>
            <a:picLocks noChangeAspect="1"/>
          </p:cNvPicPr>
          <p:nvPr/>
        </p:nvPicPr>
        <p:blipFill rotWithShape="1">
          <a:blip r:embed="rId2">
            <a:extLst>
              <a:ext uri="{28A0092B-C50C-407E-A947-70E740481C1C}">
                <a14:useLocalDpi xmlns:a14="http://schemas.microsoft.com/office/drawing/2010/main" val="0"/>
              </a:ext>
            </a:extLst>
          </a:blip>
          <a:srcRect t="5022" r="1" b="15452"/>
          <a:stretch/>
        </p:blipFill>
        <p:spPr>
          <a:xfrm>
            <a:off x="-1" y="10"/>
            <a:ext cx="12188652" cy="6857990"/>
          </a:xfrm>
          <a:prstGeom prst="rect">
            <a:avLst/>
          </a:prstGeom>
        </p:spPr>
      </p:pic>
      <p:sp>
        <p:nvSpPr>
          <p:cNvPr id="28" name="Rectangle 27">
            <a:extLst>
              <a:ext uri="{FF2B5EF4-FFF2-40B4-BE49-F238E27FC236}">
                <a16:creationId xmlns:a16="http://schemas.microsoft.com/office/drawing/2014/main" id="{2078F889-8780-48D5-8B9E-DF8B130637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D49506-5A23-4204-B2A9-5537DFCFD9C4}"/>
              </a:ext>
            </a:extLst>
          </p:cNvPr>
          <p:cNvSpPr>
            <a:spLocks noGrp="1"/>
          </p:cNvSpPr>
          <p:nvPr>
            <p:ph type="title"/>
          </p:nvPr>
        </p:nvSpPr>
        <p:spPr>
          <a:xfrm>
            <a:off x="1371600" y="685800"/>
            <a:ext cx="9601200" cy="1485900"/>
          </a:xfrm>
        </p:spPr>
        <p:txBody>
          <a:bodyPr>
            <a:normAutofit/>
          </a:bodyPr>
          <a:lstStyle/>
          <a:p>
            <a:r>
              <a:rPr lang="en-US">
                <a:solidFill>
                  <a:schemeClr val="bg2"/>
                </a:solidFill>
              </a:rPr>
              <a:t>The End…</a:t>
            </a:r>
          </a:p>
        </p:txBody>
      </p:sp>
      <p:sp>
        <p:nvSpPr>
          <p:cNvPr id="30" name="Rectangle 29">
            <a:extLst>
              <a:ext uri="{FF2B5EF4-FFF2-40B4-BE49-F238E27FC236}">
                <a16:creationId xmlns:a16="http://schemas.microsoft.com/office/drawing/2014/main" id="{3A4CABA2-22A0-44B2-BD92-28FF73FCE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005D697-A78C-49B8-B13C-6566EC60A979}"/>
              </a:ext>
            </a:extLst>
          </p:cNvPr>
          <p:cNvSpPr>
            <a:spLocks noGrp="1"/>
          </p:cNvSpPr>
          <p:nvPr>
            <p:ph idx="1"/>
          </p:nvPr>
        </p:nvSpPr>
        <p:spPr>
          <a:xfrm>
            <a:off x="1371600" y="2286000"/>
            <a:ext cx="9601200" cy="3581400"/>
          </a:xfrm>
        </p:spPr>
        <p:txBody>
          <a:bodyPr>
            <a:normAutofit/>
          </a:bodyPr>
          <a:lstStyle/>
          <a:p>
            <a:r>
              <a:rPr lang="en-US" dirty="0">
                <a:solidFill>
                  <a:schemeClr val="bg2"/>
                </a:solidFill>
              </a:rPr>
              <a:t>Thanks for participating and we at the HMAC hope this was not only enjoyable, but that you were able to take something away for future reference, planning, and response…</a:t>
            </a:r>
          </a:p>
          <a:p>
            <a:pPr lvl="1"/>
            <a:r>
              <a:rPr lang="en-US" dirty="0">
                <a:solidFill>
                  <a:schemeClr val="bg2"/>
                </a:solidFill>
              </a:rPr>
              <a:t>Don Sheldrew, CHPC RHPC</a:t>
            </a:r>
          </a:p>
          <a:p>
            <a:pPr lvl="2"/>
            <a:r>
              <a:rPr lang="en-US" dirty="0">
                <a:solidFill>
                  <a:schemeClr val="bg2"/>
                </a:solidFill>
                <a:hlinkClick r:id="rId3"/>
              </a:rPr>
              <a:t>Donald.sheldrew@centracare.com</a:t>
            </a:r>
            <a:endParaRPr lang="en-US" dirty="0">
              <a:solidFill>
                <a:schemeClr val="bg2"/>
              </a:solidFill>
            </a:endParaRPr>
          </a:p>
          <a:p>
            <a:pPr lvl="3"/>
            <a:r>
              <a:rPr lang="en-US" dirty="0">
                <a:solidFill>
                  <a:schemeClr val="bg2"/>
                </a:solidFill>
              </a:rPr>
              <a:t>320.255.5697</a:t>
            </a:r>
          </a:p>
          <a:p>
            <a:pPr lvl="1"/>
            <a:r>
              <a:rPr lang="en-US" dirty="0">
                <a:solidFill>
                  <a:schemeClr val="bg2"/>
                </a:solidFill>
              </a:rPr>
              <a:t>David Miller, C &amp; WC HPC Education &amp; Exercise</a:t>
            </a:r>
          </a:p>
          <a:p>
            <a:pPr lvl="2"/>
            <a:r>
              <a:rPr lang="en-US" dirty="0">
                <a:solidFill>
                  <a:schemeClr val="bg2"/>
                </a:solidFill>
                <a:hlinkClick r:id="rId4"/>
              </a:rPr>
              <a:t>millerdav@centracare.com</a:t>
            </a:r>
            <a:endParaRPr lang="en-US" dirty="0">
              <a:solidFill>
                <a:schemeClr val="bg2"/>
              </a:solidFill>
            </a:endParaRPr>
          </a:p>
          <a:p>
            <a:pPr lvl="3"/>
            <a:r>
              <a:rPr lang="en-US" dirty="0">
                <a:solidFill>
                  <a:schemeClr val="bg2"/>
                </a:solidFill>
              </a:rPr>
              <a:t>320.828.2511</a:t>
            </a:r>
          </a:p>
          <a:p>
            <a:pPr lvl="2"/>
            <a:endParaRPr lang="en-US" dirty="0">
              <a:solidFill>
                <a:schemeClr val="bg2"/>
              </a:solidFill>
            </a:endParaRPr>
          </a:p>
        </p:txBody>
      </p:sp>
      <p:sp>
        <p:nvSpPr>
          <p:cNvPr id="4" name="Footer Placeholder 3">
            <a:extLst>
              <a:ext uri="{FF2B5EF4-FFF2-40B4-BE49-F238E27FC236}">
                <a16:creationId xmlns:a16="http://schemas.microsoft.com/office/drawing/2014/main" id="{6FB07163-4DA4-4ACC-B8BA-1A33772DBC4D}"/>
              </a:ext>
            </a:extLst>
          </p:cNvPr>
          <p:cNvSpPr>
            <a:spLocks noGrp="1"/>
          </p:cNvSpPr>
          <p:nvPr>
            <p:ph type="ftr" sz="quarter" idx="11"/>
          </p:nvPr>
        </p:nvSpPr>
        <p:spPr>
          <a:xfrm>
            <a:off x="2893564" y="6453386"/>
            <a:ext cx="6280830" cy="404614"/>
          </a:xfrm>
        </p:spPr>
        <p:txBody>
          <a:bodyPr>
            <a:normAutofit/>
          </a:bodyPr>
          <a:lstStyle/>
          <a:p>
            <a:pPr>
              <a:spcAft>
                <a:spcPts val="600"/>
              </a:spcAft>
            </a:pPr>
            <a:r>
              <a:rPr lang="en-US">
                <a:solidFill>
                  <a:srgbClr val="FFFFFF"/>
                </a:solidFill>
              </a:rPr>
              <a:t>CHPC HCID Functional Exercise MSEL - 2018</a:t>
            </a:r>
          </a:p>
        </p:txBody>
      </p:sp>
      <p:sp>
        <p:nvSpPr>
          <p:cNvPr id="5" name="Slide Number Placeholder 4">
            <a:extLst>
              <a:ext uri="{FF2B5EF4-FFF2-40B4-BE49-F238E27FC236}">
                <a16:creationId xmlns:a16="http://schemas.microsoft.com/office/drawing/2014/main" id="{D82EF8D5-745A-4735-91C4-6D7E401023FB}"/>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a:solidFill>
                  <a:srgbClr val="FFFFFF"/>
                </a:solidFill>
              </a:rPr>
              <a:pPr>
                <a:spcAft>
                  <a:spcPts val="600"/>
                </a:spcAft>
              </a:pPr>
              <a:t>22</a:t>
            </a:fld>
            <a:endParaRPr lang="en-US">
              <a:solidFill>
                <a:srgbClr val="FFFFFF"/>
              </a:solidFill>
            </a:endParaRPr>
          </a:p>
        </p:txBody>
      </p:sp>
    </p:spTree>
    <p:extLst>
      <p:ext uri="{BB962C8B-B14F-4D97-AF65-F5344CB8AC3E}">
        <p14:creationId xmlns:p14="http://schemas.microsoft.com/office/powerpoint/2010/main" val="3917930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Contact information for HMAC</a:t>
            </a:r>
          </a:p>
        </p:txBody>
      </p:sp>
      <p:sp>
        <p:nvSpPr>
          <p:cNvPr id="13" name="Rectangle 12">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r>
              <a:rPr lang="en-US" sz="1800" dirty="0"/>
              <a:t>Email</a:t>
            </a:r>
          </a:p>
          <a:p>
            <a:pPr lvl="1"/>
            <a:r>
              <a:rPr lang="en-US" sz="1800" dirty="0">
                <a:hlinkClick r:id="rId2"/>
              </a:rPr>
              <a:t>chmac@centracare.com</a:t>
            </a:r>
            <a:endParaRPr lang="en-US" sz="1800" dirty="0"/>
          </a:p>
          <a:p>
            <a:pPr lvl="1"/>
            <a:endParaRPr lang="en-US" sz="1800" dirty="0"/>
          </a:p>
          <a:p>
            <a:r>
              <a:rPr lang="en-US" sz="1800" dirty="0"/>
              <a:t>Phone</a:t>
            </a:r>
          </a:p>
          <a:p>
            <a:pPr lvl="1"/>
            <a:r>
              <a:rPr lang="en-US" sz="1800" dirty="0"/>
              <a:t>Primary</a:t>
            </a:r>
          </a:p>
          <a:p>
            <a:pPr lvl="2"/>
            <a:r>
              <a:rPr lang="en-US" dirty="0"/>
              <a:t>320.255.5697</a:t>
            </a:r>
          </a:p>
          <a:p>
            <a:pPr lvl="1"/>
            <a:r>
              <a:rPr lang="en-US" sz="1800" dirty="0"/>
              <a:t>Secondary</a:t>
            </a:r>
          </a:p>
          <a:p>
            <a:pPr lvl="2"/>
            <a:r>
              <a:rPr lang="en-US" dirty="0"/>
              <a:t>320.828.2511</a:t>
            </a:r>
          </a:p>
          <a:p>
            <a:pPr lvl="2"/>
            <a:endParaRPr lang="en-US" dirty="0"/>
          </a:p>
          <a:p>
            <a:r>
              <a:rPr lang="en-US" sz="1800" dirty="0"/>
              <a:t>Radio</a:t>
            </a:r>
          </a:p>
          <a:p>
            <a:pPr lvl="1"/>
            <a:r>
              <a:rPr lang="en-US" sz="1800" dirty="0"/>
              <a:t>Central Regional Hospital Talkgroup</a:t>
            </a:r>
          </a:p>
        </p:txBody>
      </p:sp>
      <p:sp>
        <p:nvSpPr>
          <p:cNvPr id="6" name="Footer Placeholder 5">
            <a:extLst>
              <a:ext uri="{FF2B5EF4-FFF2-40B4-BE49-F238E27FC236}">
                <a16:creationId xmlns:a16="http://schemas.microsoft.com/office/drawing/2014/main" id="{2870F21C-1A0E-415C-BF67-14E7E1BC6E3B}"/>
              </a:ext>
            </a:extLst>
          </p:cNvPr>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4" name="Slide Number Placeholder 3">
            <a:extLst>
              <a:ext uri="{FF2B5EF4-FFF2-40B4-BE49-F238E27FC236}">
                <a16:creationId xmlns:a16="http://schemas.microsoft.com/office/drawing/2014/main" id="{F9B8EB29-C1DA-44AE-8B23-C1D5BDF2A9FA}"/>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3</a:t>
            </a:fld>
            <a:endParaRPr lang="en-US"/>
          </a:p>
        </p:txBody>
      </p:sp>
    </p:spTree>
    <p:extLst>
      <p:ext uri="{BB962C8B-B14F-4D97-AF65-F5344CB8AC3E}">
        <p14:creationId xmlns:p14="http://schemas.microsoft.com/office/powerpoint/2010/main" val="9769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436C76C-5832-448A-BCD9-6984612BF651}"/>
              </a:ext>
            </a:extLst>
          </p:cNvPr>
          <p:cNvSpPr>
            <a:spLocks noGrp="1"/>
          </p:cNvSpPr>
          <p:nvPr>
            <p:ph type="title"/>
          </p:nvPr>
        </p:nvSpPr>
        <p:spPr>
          <a:xfrm>
            <a:off x="640081" y="631373"/>
            <a:ext cx="4018839" cy="5582784"/>
          </a:xfrm>
        </p:spPr>
        <p:txBody>
          <a:bodyPr anchor="t">
            <a:normAutofit/>
          </a:bodyPr>
          <a:lstStyle/>
          <a:p>
            <a:pPr algn="r"/>
            <a:r>
              <a:rPr lang="en-US" sz="5400" dirty="0">
                <a:solidFill>
                  <a:schemeClr val="bg2"/>
                </a:solidFill>
              </a:rPr>
              <a:t>Briefing and Introductions (09:00)</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2B7C70D-4D75-4D28-9A25-6C66D08B9DF4}"/>
              </a:ext>
            </a:extLst>
          </p:cNvPr>
          <p:cNvSpPr>
            <a:spLocks noGrp="1"/>
          </p:cNvSpPr>
          <p:nvPr>
            <p:ph idx="1"/>
          </p:nvPr>
        </p:nvSpPr>
        <p:spPr>
          <a:xfrm>
            <a:off x="6176720" y="631373"/>
            <a:ext cx="4892308" cy="5606141"/>
          </a:xfrm>
        </p:spPr>
        <p:txBody>
          <a:bodyPr anchor="ctr">
            <a:normAutofit/>
          </a:bodyPr>
          <a:lstStyle/>
          <a:p>
            <a:r>
              <a:rPr lang="en-US" sz="1800"/>
              <a:t>See exercise briefing/de-briefing guide</a:t>
            </a:r>
          </a:p>
          <a:p>
            <a:pPr lvl="1"/>
            <a:r>
              <a:rPr lang="en-US" sz="1800"/>
              <a:t>Welcomes</a:t>
            </a:r>
          </a:p>
          <a:p>
            <a:pPr lvl="2"/>
            <a:r>
              <a:rPr lang="en-US" dirty="0"/>
              <a:t>Who – is – who</a:t>
            </a:r>
          </a:p>
          <a:p>
            <a:pPr lvl="1"/>
            <a:r>
              <a:rPr lang="en-US" sz="1800"/>
              <a:t>Describes roles &amp; responsibilities</a:t>
            </a:r>
          </a:p>
          <a:p>
            <a:pPr lvl="1"/>
            <a:r>
              <a:rPr lang="en-US" sz="1800"/>
              <a:t>Discuss modes of communication</a:t>
            </a:r>
          </a:p>
          <a:p>
            <a:pPr lvl="2"/>
            <a:r>
              <a:rPr lang="en-US" dirty="0"/>
              <a:t>Radio</a:t>
            </a:r>
          </a:p>
          <a:p>
            <a:pPr lvl="2"/>
            <a:r>
              <a:rPr lang="en-US" dirty="0"/>
              <a:t>Computer</a:t>
            </a:r>
          </a:p>
          <a:p>
            <a:pPr lvl="3"/>
            <a:r>
              <a:rPr lang="en-US" dirty="0"/>
              <a:t>MNTrac</a:t>
            </a:r>
          </a:p>
          <a:p>
            <a:pPr lvl="3"/>
            <a:r>
              <a:rPr lang="en-US" dirty="0"/>
              <a:t>Email</a:t>
            </a:r>
          </a:p>
          <a:p>
            <a:pPr lvl="2"/>
            <a:r>
              <a:rPr lang="en-US" dirty="0"/>
              <a:t>Phone</a:t>
            </a:r>
          </a:p>
        </p:txBody>
      </p:sp>
      <p:sp>
        <p:nvSpPr>
          <p:cNvPr id="4" name="Footer Placeholder 3">
            <a:extLst>
              <a:ext uri="{FF2B5EF4-FFF2-40B4-BE49-F238E27FC236}">
                <a16:creationId xmlns:a16="http://schemas.microsoft.com/office/drawing/2014/main" id="{4B48B230-7F01-42CD-9339-08270661BB92}"/>
              </a:ext>
            </a:extLst>
          </p:cNvPr>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5BF1E1B9-09B3-41E2-B573-6B29E0DDE799}"/>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4</a:t>
            </a:fld>
            <a:endParaRPr lang="en-US"/>
          </a:p>
        </p:txBody>
      </p:sp>
    </p:spTree>
    <p:extLst>
      <p:ext uri="{BB962C8B-B14F-4D97-AF65-F5344CB8AC3E}">
        <p14:creationId xmlns:p14="http://schemas.microsoft.com/office/powerpoint/2010/main" val="2441241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#1 (00:00)</a:t>
            </a:r>
          </a:p>
        </p:txBody>
      </p:sp>
      <p:sp>
        <p:nvSpPr>
          <p:cNvPr id="21" name="Rectangle 20">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lnSpcReduction="10000"/>
          </a:bodyPr>
          <a:lstStyle/>
          <a:p>
            <a:pPr marL="0" indent="0">
              <a:buNone/>
            </a:pPr>
            <a:r>
              <a:rPr lang="en-US" sz="1400" dirty="0"/>
              <a:t> A 40 year-old male presents at the emergency department. The patient indicates that they awoke this morning experiencing fatigue and a headache and their temperature as of around 7:30AM was 102 degrees F. After seeing their temperature they promptly took Tylenol and the fever subsided roughly 30 minutes later. IF AND WHEN QUESTIONED: The patient has recently returned from western Congo after providing humanitarian aid due to the recent Ebola epidemic. The patient indicates they are from Duluth and have traveled to the city to debrief after working with Doctors Without Borders in western Congo. While in western Congo the patient was assisting with medical care, but not in an Ebola Treatment Unit. </a:t>
            </a:r>
          </a:p>
          <a:p>
            <a:pPr marL="0" indent="0">
              <a:buNone/>
            </a:pPr>
            <a:endParaRPr lang="en-US" sz="1400" dirty="0"/>
          </a:p>
          <a:p>
            <a:pPr marL="0" indent="0">
              <a:buNone/>
            </a:pPr>
            <a:r>
              <a:rPr lang="en-US" sz="1400" dirty="0"/>
              <a:t>Discussion/activity:</a:t>
            </a:r>
          </a:p>
          <a:p>
            <a:pPr marL="457200" indent="-457200">
              <a:buAutoNum type="arabicPeriod"/>
            </a:pPr>
            <a:r>
              <a:rPr lang="en-US" sz="1400" dirty="0"/>
              <a:t>What are the initial steps that the triage/facility will do?</a:t>
            </a:r>
          </a:p>
          <a:p>
            <a:pPr marL="987552" lvl="1" indent="-457200">
              <a:buAutoNum type="arabicPeriod"/>
            </a:pPr>
            <a:r>
              <a:rPr lang="en-US" sz="1400" dirty="0"/>
              <a:t>Protect &amp; Isolate</a:t>
            </a:r>
          </a:p>
          <a:p>
            <a:pPr marL="1444752" lvl="2" indent="-457200">
              <a:buAutoNum type="arabicPeriod"/>
            </a:pPr>
            <a:r>
              <a:rPr lang="en-US" sz="1400" dirty="0"/>
              <a:t>Staff N-95, gloves, face shield, gown. What is available in triage area?</a:t>
            </a:r>
          </a:p>
          <a:p>
            <a:pPr marL="1444752" lvl="2" indent="-457200">
              <a:buAutoNum type="arabicPeriod"/>
            </a:pPr>
            <a:r>
              <a:rPr lang="en-US" sz="1400" dirty="0"/>
              <a:t>Patient procedure mask and immediate isolation in negative pressure exam room.</a:t>
            </a:r>
          </a:p>
          <a:p>
            <a:pPr marL="987552" lvl="1" indent="-457200">
              <a:buAutoNum type="arabicPeriod"/>
            </a:pPr>
            <a:r>
              <a:rPr lang="en-US" sz="1400" dirty="0"/>
              <a:t>Other initial thoughts</a:t>
            </a:r>
          </a:p>
          <a:p>
            <a:pPr marL="1444752" lvl="2" indent="-457200">
              <a:buAutoNum type="arabicPeriod"/>
            </a:pPr>
            <a:r>
              <a:rPr lang="en-US" sz="1400" dirty="0"/>
              <a:t>What other family members does this pt. have?</a:t>
            </a:r>
          </a:p>
          <a:p>
            <a:pPr marL="987552" lvl="1" indent="-457200">
              <a:buAutoNum type="arabicPeriod"/>
            </a:pPr>
            <a:endParaRPr lang="en-US" sz="1400" dirty="0"/>
          </a:p>
          <a:p>
            <a:endParaRPr lang="en-US" sz="1400" dirty="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5</a:t>
            </a:fld>
            <a:endParaRPr lang="en-US"/>
          </a:p>
        </p:txBody>
      </p:sp>
    </p:spTree>
    <p:extLst>
      <p:ext uri="{BB962C8B-B14F-4D97-AF65-F5344CB8AC3E}">
        <p14:creationId xmlns:p14="http://schemas.microsoft.com/office/powerpoint/2010/main" val="55382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#2 (00:10)</a:t>
            </a:r>
          </a:p>
        </p:txBody>
      </p:sp>
      <p:sp>
        <p:nvSpPr>
          <p:cNvPr id="21" name="Rectangle 20">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lnSpcReduction="10000"/>
          </a:bodyPr>
          <a:lstStyle/>
          <a:p>
            <a:pPr marL="0" indent="0">
              <a:buNone/>
            </a:pPr>
            <a:r>
              <a:rPr lang="en-US" sz="1500" dirty="0"/>
              <a:t>A local EMS agency calls into to report that they are </a:t>
            </a:r>
            <a:r>
              <a:rPr lang="en-US" sz="1500" dirty="0" err="1"/>
              <a:t>enroute</a:t>
            </a:r>
            <a:r>
              <a:rPr lang="en-US" sz="1500" dirty="0"/>
              <a:t> with a 17 year-old female who indicates that they are not feeling well. Their symptoms include headache and fatigue and that they thought they may have had a fever but had already taken Tylenol for the headache. The patient indicates that they recently returned home to the area from western Congo roughly 10 days ago where they were doing missionary work. The patient indicates that she was coming to the city today to meet with others that have recently returned as well. The EMS crew states that they are </a:t>
            </a:r>
            <a:r>
              <a:rPr lang="en-US" sz="1500" dirty="0" err="1"/>
              <a:t>enroute</a:t>
            </a:r>
            <a:r>
              <a:rPr lang="en-US" sz="1500" dirty="0"/>
              <a:t> with an ETA of about 5-7 minutes and that they will have a lot of “garbage” for you as well. They are “taking all the precautions, and are in “full” PPE”.</a:t>
            </a:r>
          </a:p>
          <a:p>
            <a:pPr marL="0" indent="0">
              <a:buNone/>
            </a:pPr>
            <a:r>
              <a:rPr lang="en-US" sz="1500" dirty="0"/>
              <a:t>Discussion/activity:</a:t>
            </a:r>
          </a:p>
          <a:p>
            <a:pPr marL="457200" indent="-457200">
              <a:buAutoNum type="arabicPeriod"/>
            </a:pPr>
            <a:r>
              <a:rPr lang="en-US" sz="1500" dirty="0"/>
              <a:t>What are the initial steps that the triage/facility will do?</a:t>
            </a:r>
          </a:p>
          <a:p>
            <a:pPr marL="987552" lvl="1" indent="-457200">
              <a:buAutoNum type="arabicPeriod"/>
            </a:pPr>
            <a:r>
              <a:rPr lang="en-US" sz="1500" dirty="0"/>
              <a:t>Protect &amp; Isolate</a:t>
            </a:r>
          </a:p>
          <a:p>
            <a:pPr marL="1444752" lvl="2" indent="-457200">
              <a:buAutoNum type="arabicPeriod"/>
            </a:pPr>
            <a:r>
              <a:rPr lang="en-US" sz="1400" dirty="0"/>
              <a:t>Full Barrier PPE?</a:t>
            </a:r>
          </a:p>
          <a:p>
            <a:pPr marL="1444752" lvl="2" indent="-457200">
              <a:buAutoNum type="arabicPeriod"/>
            </a:pPr>
            <a:r>
              <a:rPr lang="en-US" sz="1400" dirty="0"/>
              <a:t>Patient transport throughout your facility (route, mode, isolation, etc.)</a:t>
            </a:r>
          </a:p>
          <a:p>
            <a:pPr marL="987552" lvl="1" indent="-457200">
              <a:buAutoNum type="arabicPeriod"/>
            </a:pPr>
            <a:r>
              <a:rPr lang="en-US" sz="1500" dirty="0"/>
              <a:t>Other initial thoughts</a:t>
            </a:r>
          </a:p>
          <a:p>
            <a:pPr marL="1444752" lvl="2" indent="-457200">
              <a:buAutoNum type="arabicPeriod"/>
            </a:pPr>
            <a:r>
              <a:rPr lang="en-US" sz="1400" dirty="0"/>
              <a:t>What other family members does this patient have?</a:t>
            </a:r>
          </a:p>
          <a:p>
            <a:pPr marL="987552" lvl="1" indent="-457200">
              <a:buAutoNum type="arabicPeriod"/>
            </a:pPr>
            <a:endParaRPr lang="en-US" sz="1500" dirty="0"/>
          </a:p>
          <a:p>
            <a:endParaRPr lang="en-US" sz="1500" dirty="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6</a:t>
            </a:fld>
            <a:endParaRPr lang="en-US"/>
          </a:p>
        </p:txBody>
      </p:sp>
    </p:spTree>
    <p:extLst>
      <p:ext uri="{BB962C8B-B14F-4D97-AF65-F5344CB8AC3E}">
        <p14:creationId xmlns:p14="http://schemas.microsoft.com/office/powerpoint/2010/main" val="160051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#3 (00:15)</a:t>
            </a:r>
          </a:p>
        </p:txBody>
      </p:sp>
      <p:sp>
        <p:nvSpPr>
          <p:cNvPr id="21" name="Rectangle 20">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dirty="0"/>
              <a:t>The nursing supervisor has arrived in your ED and is wonder what is up? She has heard some comment/been notified that there are possible “bad” patients in the ER.</a:t>
            </a:r>
          </a:p>
          <a:p>
            <a:pPr marL="0" indent="0">
              <a:buNone/>
            </a:pPr>
            <a:r>
              <a:rPr lang="en-US" sz="1800" dirty="0"/>
              <a:t>Discussion/activity:</a:t>
            </a:r>
          </a:p>
          <a:p>
            <a:pPr marL="457200" indent="-457200">
              <a:buAutoNum type="arabicPeriod"/>
            </a:pPr>
            <a:r>
              <a:rPr lang="en-US" sz="1800" dirty="0"/>
              <a:t>What things are up for discussion with the nursing supervisor?</a:t>
            </a:r>
          </a:p>
          <a:p>
            <a:pPr marL="987552" lvl="1" indent="-457200">
              <a:buAutoNum type="arabicPeriod"/>
            </a:pPr>
            <a:r>
              <a:rPr lang="en-US" sz="1800" dirty="0"/>
              <a:t>HICS</a:t>
            </a:r>
          </a:p>
          <a:p>
            <a:pPr marL="987552" lvl="1" indent="-457200">
              <a:buAutoNum type="arabicPeriod"/>
            </a:pPr>
            <a:r>
              <a:rPr lang="en-US" sz="1800" dirty="0"/>
              <a:t>Outside health agencies</a:t>
            </a:r>
          </a:p>
          <a:p>
            <a:pPr marL="1444752" lvl="2" indent="-457200">
              <a:buAutoNum type="arabicPeriod"/>
            </a:pPr>
            <a:r>
              <a:rPr lang="en-US" dirty="0"/>
              <a:t>LPH (quarantine of family)</a:t>
            </a:r>
          </a:p>
          <a:p>
            <a:pPr marL="1444752" lvl="2" indent="-457200">
              <a:buAutoNum type="arabicPeriod"/>
            </a:pPr>
            <a:r>
              <a:rPr lang="en-US" dirty="0"/>
              <a:t>MDH (testing)</a:t>
            </a:r>
          </a:p>
          <a:p>
            <a:pPr marL="1444752" lvl="2" indent="-457200">
              <a:buAutoNum type="arabicPeriod"/>
            </a:pPr>
            <a:r>
              <a:rPr lang="en-US" dirty="0"/>
              <a:t>Regional Coalition (resources)</a:t>
            </a:r>
          </a:p>
          <a:p>
            <a:pPr marL="1444752" lvl="2" indent="-457200">
              <a:buAutoNum type="arabicPeriod"/>
            </a:pPr>
            <a:r>
              <a:rPr lang="en-US" dirty="0"/>
              <a:t>EMS</a:t>
            </a:r>
          </a:p>
          <a:p>
            <a:pPr marL="1444752" lvl="2" indent="-457200">
              <a:buAutoNum type="arabicPeriod"/>
            </a:pPr>
            <a:r>
              <a:rPr lang="en-US" dirty="0"/>
              <a:t>Transfer out</a:t>
            </a:r>
          </a:p>
          <a:p>
            <a:pPr marL="987552" lvl="1" indent="-457200">
              <a:buAutoNum type="arabicPeriod"/>
            </a:pPr>
            <a:r>
              <a:rPr lang="en-US" sz="1800" dirty="0"/>
              <a:t>Staffing for this type of event</a:t>
            </a:r>
          </a:p>
          <a:p>
            <a:pPr marL="1444752" lvl="2" indent="-457200">
              <a:buAutoNum type="arabicPeriod"/>
            </a:pPr>
            <a:r>
              <a:rPr lang="en-US" dirty="0"/>
              <a:t>HERT or similar HCID team</a:t>
            </a:r>
          </a:p>
          <a:p>
            <a:pPr marL="987552" lvl="1" indent="-457200">
              <a:buAutoNum type="arabicPeriod"/>
            </a:pPr>
            <a:endParaRPr lang="en-US" sz="1800" dirty="0"/>
          </a:p>
          <a:p>
            <a:endParaRPr lang="en-US" sz="1800" dirty="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7</a:t>
            </a:fld>
            <a:endParaRPr lang="en-US"/>
          </a:p>
        </p:txBody>
      </p:sp>
    </p:spTree>
    <p:extLst>
      <p:ext uri="{BB962C8B-B14F-4D97-AF65-F5344CB8AC3E}">
        <p14:creationId xmlns:p14="http://schemas.microsoft.com/office/powerpoint/2010/main" val="317162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#4 (00:25)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Two staff members have just left the building; “we don’t care, we are out of here”.</a:t>
            </a:r>
          </a:p>
          <a:p>
            <a:pPr marL="0" indent="0">
              <a:buNone/>
            </a:pPr>
            <a:endParaRPr lang="en-US" sz="1800"/>
          </a:p>
          <a:p>
            <a:pPr marL="0" indent="0">
              <a:buNone/>
            </a:pPr>
            <a:r>
              <a:rPr lang="en-US" sz="1800"/>
              <a:t>Discussion/activity:</a:t>
            </a:r>
          </a:p>
          <a:p>
            <a:pPr marL="457200" indent="-457200">
              <a:buAutoNum type="arabicPeriod"/>
            </a:pPr>
            <a:r>
              <a:rPr lang="en-US" sz="1800"/>
              <a:t>What are the initial thoughts about staffing and staff notification</a:t>
            </a:r>
          </a:p>
          <a:p>
            <a:pPr marL="987552" lvl="1" indent="-457200">
              <a:buAutoNum type="arabicPeriod"/>
            </a:pPr>
            <a:r>
              <a:rPr lang="en-US" sz="1800"/>
              <a:t>Situational report to staff regarding incident and that their safety is your number on concern</a:t>
            </a:r>
          </a:p>
          <a:p>
            <a:pPr marL="457200" indent="-457200">
              <a:buAutoNum type="arabicPeriod"/>
            </a:pPr>
            <a:r>
              <a:rPr lang="en-US" sz="1800"/>
              <a:t>Social Media</a:t>
            </a:r>
          </a:p>
          <a:p>
            <a:pPr marL="987552" lvl="1" indent="-457200">
              <a:buAutoNum type="arabicPeriod"/>
            </a:pPr>
            <a:r>
              <a:rPr lang="en-US" sz="1800"/>
              <a:t>What are your thoughts regarding social media and attempting to get out in front of the event rather than playing “catch-up” or “rumor patrol” later?</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8</a:t>
            </a:fld>
            <a:endParaRPr lang="en-US"/>
          </a:p>
        </p:txBody>
      </p:sp>
    </p:spTree>
    <p:extLst>
      <p:ext uri="{BB962C8B-B14F-4D97-AF65-F5344CB8AC3E}">
        <p14:creationId xmlns:p14="http://schemas.microsoft.com/office/powerpoint/2010/main" val="2356623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1" y="631373"/>
            <a:ext cx="4018839" cy="5582784"/>
          </a:xfrm>
        </p:spPr>
        <p:txBody>
          <a:bodyPr anchor="t">
            <a:normAutofit/>
          </a:bodyPr>
          <a:lstStyle/>
          <a:p>
            <a:pPr algn="r"/>
            <a:r>
              <a:rPr lang="en-US" sz="5400">
                <a:solidFill>
                  <a:schemeClr val="bg2"/>
                </a:solidFill>
              </a:rPr>
              <a:t>Inject #5 (00:35)</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176720" y="631373"/>
            <a:ext cx="4892308" cy="5606141"/>
          </a:xfrm>
        </p:spPr>
        <p:txBody>
          <a:bodyPr anchor="ctr">
            <a:normAutofit/>
          </a:bodyPr>
          <a:lstStyle/>
          <a:p>
            <a:pPr marL="0" indent="0">
              <a:buNone/>
            </a:pPr>
            <a:r>
              <a:rPr lang="en-US" sz="1800"/>
              <a:t>The 40 male patient has just vomited, projectile, all over the room</a:t>
            </a:r>
          </a:p>
          <a:p>
            <a:pPr marL="0" indent="0">
              <a:buNone/>
            </a:pPr>
            <a:r>
              <a:rPr lang="en-US" sz="1800"/>
              <a:t>Discussion/activity:</a:t>
            </a:r>
          </a:p>
          <a:p>
            <a:pPr marL="457200" indent="-457200">
              <a:buAutoNum type="arabicPeriod"/>
            </a:pPr>
            <a:r>
              <a:rPr lang="en-US" sz="1800"/>
              <a:t>What are the initial steps and thoughts</a:t>
            </a:r>
          </a:p>
          <a:p>
            <a:pPr marL="987552" lvl="1" indent="-457200">
              <a:buAutoNum type="arabicPeriod"/>
            </a:pPr>
            <a:r>
              <a:rPr lang="en-US" sz="1800"/>
              <a:t>Full Barrier PPE Trained staff</a:t>
            </a:r>
          </a:p>
          <a:p>
            <a:pPr marL="1444752" lvl="2" indent="-457200">
              <a:buAutoNum type="arabicPeriod"/>
            </a:pPr>
            <a:r>
              <a:rPr lang="en-US" dirty="0"/>
              <a:t>Are your staff currently up to date regarding PPE (full barrier)</a:t>
            </a:r>
          </a:p>
          <a:p>
            <a:pPr marL="1444752" lvl="2" indent="-457200">
              <a:buAutoNum type="arabicPeriod"/>
            </a:pPr>
            <a:r>
              <a:rPr lang="en-US" dirty="0"/>
              <a:t>What about JIT PPE training</a:t>
            </a:r>
          </a:p>
          <a:p>
            <a:pPr marL="1444752" lvl="2" indent="-457200">
              <a:buAutoNum type="arabicPeriod"/>
            </a:pPr>
            <a:r>
              <a:rPr lang="en-US" dirty="0"/>
              <a:t>Are your staff from EVS trained or are your patient care staff trained to clean up after a Category A Waste patient</a:t>
            </a:r>
          </a:p>
          <a:p>
            <a:pPr marL="987552" lvl="1" indent="-457200">
              <a:buAutoNum type="arabicPeriod"/>
            </a:pPr>
            <a:endParaRPr lang="en-US" sz="1800"/>
          </a:p>
          <a:p>
            <a:endParaRPr lang="en-US" sz="1800"/>
          </a:p>
        </p:txBody>
      </p:sp>
      <p:sp>
        <p:nvSpPr>
          <p:cNvPr id="4" name="Footer Placeholder 3"/>
          <p:cNvSpPr>
            <a:spLocks noGrp="1"/>
          </p:cNvSpPr>
          <p:nvPr>
            <p:ph type="ftr" sz="quarter" idx="11"/>
          </p:nvPr>
        </p:nvSpPr>
        <p:spPr>
          <a:xfrm>
            <a:off x="308987" y="6453386"/>
            <a:ext cx="4349933" cy="404614"/>
          </a:xfrm>
        </p:spPr>
        <p:txBody>
          <a:bodyPr>
            <a:normAutofit/>
          </a:bodyPr>
          <a:lstStyle/>
          <a:p>
            <a:pPr algn="r">
              <a:spcAft>
                <a:spcPts val="600"/>
              </a:spcAft>
            </a:pPr>
            <a:r>
              <a:rPr lang="en-US">
                <a:solidFill>
                  <a:schemeClr val="bg2"/>
                </a:solidFill>
              </a:rPr>
              <a:t>CHPC HCID Functional Exercise MSEL - 2018</a:t>
            </a:r>
          </a:p>
        </p:txBody>
      </p:sp>
      <p:sp>
        <p:nvSpPr>
          <p:cNvPr id="5" name="Slide Number Placeholder 4">
            <a:extLst>
              <a:ext uri="{FF2B5EF4-FFF2-40B4-BE49-F238E27FC236}">
                <a16:creationId xmlns:a16="http://schemas.microsoft.com/office/drawing/2014/main" id="{BCE2F3DB-AEDF-4AED-87D7-E32AA9A9F8B5}"/>
              </a:ext>
            </a:extLst>
          </p:cNvPr>
          <p:cNvSpPr>
            <a:spLocks noGrp="1"/>
          </p:cNvSpPr>
          <p:nvPr>
            <p:ph type="sldNum" sz="quarter" idx="12"/>
          </p:nvPr>
        </p:nvSpPr>
        <p:spPr>
          <a:xfrm>
            <a:off x="9472736" y="6453386"/>
            <a:ext cx="1596292" cy="404614"/>
          </a:xfrm>
        </p:spPr>
        <p:txBody>
          <a:bodyPr>
            <a:normAutofit/>
          </a:bodyPr>
          <a:lstStyle/>
          <a:p>
            <a:pPr>
              <a:spcAft>
                <a:spcPts val="600"/>
              </a:spcAft>
            </a:pPr>
            <a:fld id="{69E57DC2-970A-4B3E-BB1C-7A09969E49DF}" type="slidenum">
              <a:rPr lang="en-US" smtClean="0"/>
              <a:pPr>
                <a:spcAft>
                  <a:spcPts val="600"/>
                </a:spcAft>
              </a:pPr>
              <a:t>9</a:t>
            </a:fld>
            <a:endParaRPr lang="en-US"/>
          </a:p>
        </p:txBody>
      </p:sp>
    </p:spTree>
    <p:extLst>
      <p:ext uri="{BB962C8B-B14F-4D97-AF65-F5344CB8AC3E}">
        <p14:creationId xmlns:p14="http://schemas.microsoft.com/office/powerpoint/2010/main" val="299821677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TotalTime>
  <Words>1847</Words>
  <Application>Microsoft Office PowerPoint</Application>
  <PresentationFormat>Widescreen</PresentationFormat>
  <Paragraphs>246</Paragraphs>
  <Slides>22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Franklin Gothic Book</vt:lpstr>
      <vt:lpstr>Crop</vt:lpstr>
      <vt:lpstr>CHPC HCID Exercise, October 30th, 2018 (08:00-12:00)</vt:lpstr>
      <vt:lpstr>Exercise Objectives</vt:lpstr>
      <vt:lpstr>Contact information for HMAC</vt:lpstr>
      <vt:lpstr>Briefing and Introductions (09:00)</vt:lpstr>
      <vt:lpstr>Inject #1 (00:00)</vt:lpstr>
      <vt:lpstr>Inject #2 (00:10)</vt:lpstr>
      <vt:lpstr>Inject #3 (00:15)</vt:lpstr>
      <vt:lpstr>Inject #4 (00:25)</vt:lpstr>
      <vt:lpstr>Inject #5 (00:35)</vt:lpstr>
      <vt:lpstr>Inject #6 (00:45)</vt:lpstr>
      <vt:lpstr>Inject #7 (00:55)</vt:lpstr>
      <vt:lpstr>Inject #8 (01:00)</vt:lpstr>
      <vt:lpstr>Inject #9 (01:15)</vt:lpstr>
      <vt:lpstr>Inject #10 (01:30)</vt:lpstr>
      <vt:lpstr>Inject #11 (01:45)</vt:lpstr>
      <vt:lpstr>Inject #12 (02:00)</vt:lpstr>
      <vt:lpstr>Inject #13 (02:15)</vt:lpstr>
      <vt:lpstr>Inject #14 (02:25)</vt:lpstr>
      <vt:lpstr>Debrief at your facility </vt:lpstr>
      <vt:lpstr>De-Brief &amp; Summarize the Exercise </vt:lpstr>
      <vt:lpstr>Complete the Survey Monkey</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CHPC HCID Exercise, October 30th, 2018 (08:00-12:00)</dc:title>
  <dc:creator>Miller, David</dc:creator>
  <cp:lastModifiedBy>Sheldrew, Donald</cp:lastModifiedBy>
  <cp:revision>6</cp:revision>
  <dcterms:created xsi:type="dcterms:W3CDTF">2018-08-21T16:10:55Z</dcterms:created>
  <dcterms:modified xsi:type="dcterms:W3CDTF">2018-09-06T17:09:22Z</dcterms:modified>
</cp:coreProperties>
</file>